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59" r:id="rId10"/>
    <p:sldId id="265" r:id="rId11"/>
    <p:sldId id="266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9" autoAdjust="0"/>
    <p:restoredTop sz="94660"/>
  </p:normalViewPr>
  <p:slideViewPr>
    <p:cSldViewPr>
      <p:cViewPr varScale="1">
        <p:scale>
          <a:sx n="68" d="100"/>
          <a:sy n="68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75E0A-C167-4B46-936E-6D4C77B97469}" type="datetimeFigureOut">
              <a:rPr lang="sk-SK" smtClean="0"/>
              <a:pPr/>
              <a:t>26.10.2014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3DE39-36C4-4010-B3EC-E26F9E89F790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200" dirty="0" smtClean="0">
                <a:latin typeface="Century Gothic" pitchFamily="34" charset="0"/>
              </a:rPr>
              <a:t>Na jeho počesť je preto nazvaná základná jednotka tlaku </a:t>
            </a:r>
            <a:r>
              <a:rPr lang="sk-SK" sz="1200" b="1" dirty="0" smtClean="0">
                <a:latin typeface="Century Gothic" pitchFamily="34" charset="0"/>
              </a:rPr>
              <a:t>pascal </a:t>
            </a:r>
            <a:r>
              <a:rPr lang="sk-SK" sz="1200" b="1" dirty="0" err="1" smtClean="0">
                <a:latin typeface="Century Gothic" pitchFamily="34" charset="0"/>
              </a:rPr>
              <a:t>Pa</a:t>
            </a:r>
            <a:r>
              <a:rPr lang="sk-SK" sz="1200" b="1" dirty="0" smtClean="0">
                <a:latin typeface="Century Gothic" pitchFamily="34" charset="0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sz="1200" dirty="0" smtClean="0">
              <a:latin typeface="Century Gothic" pitchFamily="34" charset="0"/>
            </a:endParaRP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D3DE39-36C4-4010-B3EC-E26F9E89F790}" type="slidenum">
              <a:rPr lang="sk-SK" smtClean="0"/>
              <a:pPr/>
              <a:t>2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Pascalov zákon hovorí o prenose tlaku do ľubovoľného miesta v kvapaline, pritom sa tlak nikde nestráca. Prenos tlaku je umožnený pohybom častíc kvapaliny a rozkladom vzájomných síl medzi nimi do všetkých smerov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D3DE39-36C4-4010-B3EC-E26F9E89F790}" type="slidenum">
              <a:rPr lang="sk-SK" smtClean="0"/>
              <a:pPr/>
              <a:t>7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9483-A192-4CAF-8A18-BB5FB5158789}" type="datetimeFigureOut">
              <a:rPr lang="sk-SK" smtClean="0"/>
              <a:pPr/>
              <a:t>26.10.2014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5791-FC29-409B-B3D0-8DCED76FDAB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9483-A192-4CAF-8A18-BB5FB5158789}" type="datetimeFigureOut">
              <a:rPr lang="sk-SK" smtClean="0"/>
              <a:pPr/>
              <a:t>26.10.2014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5791-FC29-409B-B3D0-8DCED76FDAB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9483-A192-4CAF-8A18-BB5FB5158789}" type="datetimeFigureOut">
              <a:rPr lang="sk-SK" smtClean="0"/>
              <a:pPr/>
              <a:t>26.10.2014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5791-FC29-409B-B3D0-8DCED76FDAB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9483-A192-4CAF-8A18-BB5FB5158789}" type="datetimeFigureOut">
              <a:rPr lang="sk-SK" smtClean="0"/>
              <a:pPr/>
              <a:t>26.10.2014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5791-FC29-409B-B3D0-8DCED76FDAB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9483-A192-4CAF-8A18-BB5FB5158789}" type="datetimeFigureOut">
              <a:rPr lang="sk-SK" smtClean="0"/>
              <a:pPr/>
              <a:t>26.10.2014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5791-FC29-409B-B3D0-8DCED76FDAB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9483-A192-4CAF-8A18-BB5FB5158789}" type="datetimeFigureOut">
              <a:rPr lang="sk-SK" smtClean="0"/>
              <a:pPr/>
              <a:t>26.10.2014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5791-FC29-409B-B3D0-8DCED76FDAB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9483-A192-4CAF-8A18-BB5FB5158789}" type="datetimeFigureOut">
              <a:rPr lang="sk-SK" smtClean="0"/>
              <a:pPr/>
              <a:t>26.10.2014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5791-FC29-409B-B3D0-8DCED76FDAB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9483-A192-4CAF-8A18-BB5FB5158789}" type="datetimeFigureOut">
              <a:rPr lang="sk-SK" smtClean="0"/>
              <a:pPr/>
              <a:t>26.10.2014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5791-FC29-409B-B3D0-8DCED76FDAB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9483-A192-4CAF-8A18-BB5FB5158789}" type="datetimeFigureOut">
              <a:rPr lang="sk-SK" smtClean="0"/>
              <a:pPr/>
              <a:t>26.10.2014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5791-FC29-409B-B3D0-8DCED76FDAB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9483-A192-4CAF-8A18-BB5FB5158789}" type="datetimeFigureOut">
              <a:rPr lang="sk-SK" smtClean="0"/>
              <a:pPr/>
              <a:t>26.10.2014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5791-FC29-409B-B3D0-8DCED76FDAB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9483-A192-4CAF-8A18-BB5FB5158789}" type="datetimeFigureOut">
              <a:rPr lang="sk-SK" smtClean="0"/>
              <a:pPr/>
              <a:t>26.10.2014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5791-FC29-409B-B3D0-8DCED76FDAB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39483-A192-4CAF-8A18-BB5FB5158789}" type="datetimeFigureOut">
              <a:rPr lang="sk-SK" smtClean="0"/>
              <a:pPr/>
              <a:t>26.10.2014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65791-FC29-409B-B3D0-8DCED76FDAB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sk.wikipedia.org/wiki/Pascalov_trojuholn&#237;k" TargetMode="External"/><Relationship Id="rId3" Type="http://schemas.openxmlformats.org/officeDocument/2006/relationships/hyperlink" Target="http://sk.wikiquote.org/wiki/Blaise_Pascal" TargetMode="External"/><Relationship Id="rId7" Type="http://schemas.openxmlformats.org/officeDocument/2006/relationships/hyperlink" Target="http://www.oskole.sk/?id_cat=50&amp;clanok=23991" TargetMode="External"/><Relationship Id="rId12" Type="http://schemas.openxmlformats.org/officeDocument/2006/relationships/hyperlink" Target="http://vladkaz.weblahko.sk/animovana_fyzika/animo.htm" TargetMode="External"/><Relationship Id="rId2" Type="http://schemas.openxmlformats.org/officeDocument/2006/relationships/hyperlink" Target="http://planetavedomosti.iedu.sk/page.php/resources/view_all?id=brzdy_hydraulicke_hydraulicky_lis_raz_kvapalina_pascal_pascalov_zakon_stlpec_kvapaliny_tlak_vyuzitie_page2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eferaty.atlas.sk/prakticke-pomocky/zivotopisy/1697/?page=0" TargetMode="External"/><Relationship Id="rId11" Type="http://schemas.openxmlformats.org/officeDocument/2006/relationships/hyperlink" Target="http://sk.wikipedia.org/wiki/Pascalov_z&#225;kon" TargetMode="External"/><Relationship Id="rId5" Type="http://schemas.openxmlformats.org/officeDocument/2006/relationships/hyperlink" Target="http://sk.wikipedia.org/wiki/Blaise_Pascal" TargetMode="External"/><Relationship Id="rId10" Type="http://schemas.openxmlformats.org/officeDocument/2006/relationships/hyperlink" Target="http://physedu.science.upjs.sk/kvapaliny/pascalpr.htm" TargetMode="External"/><Relationship Id="rId4" Type="http://schemas.openxmlformats.org/officeDocument/2006/relationships/hyperlink" Target="http://www.youtube.com/watch?v=mu3SY2RLTNc" TargetMode="External"/><Relationship Id="rId9" Type="http://schemas.openxmlformats.org/officeDocument/2006/relationships/hyperlink" Target="http://nika.informacie.sk/historia/historia26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hyperlink" Target="http://planetavedomosti.iedu.sk/page.php/resources/view_all?id=brzdy_hydraulicke_hydraulicky_lis_raz_kvapalina_pascal_pascalov_zakon_stlpec_kvapaliny_tlak_vyuzitie_page2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0" y="476672"/>
            <a:ext cx="914400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72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BLAISE</a:t>
            </a:r>
          </a:p>
          <a:p>
            <a:pPr algn="ctr"/>
            <a:r>
              <a:rPr lang="sk-SK" sz="8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PASCAL</a:t>
            </a:r>
            <a:endParaRPr lang="sk-SK" sz="8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068960"/>
            <a:ext cx="2736304" cy="3436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:\Users\Adela\AppData\Local\Microsoft\Windows\Temporary Internet Files\Content.IE5\F5U9JKOU\MM900395701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1930035" y="3299907"/>
            <a:ext cx="6858000" cy="258184"/>
          </a:xfrm>
          <a:prstGeom prst="rect">
            <a:avLst/>
          </a:prstGeom>
          <a:noFill/>
        </p:spPr>
      </p:pic>
      <p:pic>
        <p:nvPicPr>
          <p:cNvPr id="1029" name="Picture 5" descr="C:\Users\Adela\AppData\Local\Microsoft\Windows\Temporary Internet Files\Content.IE5\F5U9JKOU\MM900395701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4118638" y="3299907"/>
            <a:ext cx="6858000" cy="258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331640" y="908720"/>
            <a:ext cx="6177845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ĎAKUJEM </a:t>
            </a:r>
          </a:p>
          <a:p>
            <a:pPr algn="ctr"/>
            <a:r>
              <a:rPr lang="sk-SK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ZA POZORNOSŤ</a:t>
            </a:r>
          </a:p>
          <a:p>
            <a:pPr algn="ctr"/>
            <a:r>
              <a:rPr lang="sk-SK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:-)</a:t>
            </a:r>
            <a:endParaRPr lang="sk-SK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1987161" y="5661248"/>
            <a:ext cx="526259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Adela </a:t>
            </a:r>
            <a:r>
              <a:rPr lang="sk-SK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Polačková</a:t>
            </a:r>
            <a:r>
              <a:rPr lang="sk-SK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II.D 14/15</a:t>
            </a:r>
            <a:endParaRPr lang="sk-SK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899592" y="476672"/>
            <a:ext cx="23641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sk-SK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ZDROJE</a:t>
            </a:r>
            <a:endParaRPr lang="sk-SK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251520" y="1916832"/>
            <a:ext cx="734481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u="sng" dirty="0" smtClean="0">
                <a:hlinkClick r:id="rId2"/>
              </a:rPr>
              <a:t>[1]http://planetavedomosti.iedu.sk/page.php/resources/view_all?id=brzdy_hydraulicke_hy[2]draulicky_lis_raz_kvapalina_pascal_pascalov_zakon_stlpec_kvapaliny_tlak_vyuzitie_page2</a:t>
            </a:r>
            <a:endParaRPr lang="sk-SK" dirty="0" smtClean="0"/>
          </a:p>
          <a:p>
            <a:r>
              <a:rPr lang="sk-SK" u="sng" dirty="0" smtClean="0">
                <a:hlinkClick r:id="rId3"/>
              </a:rPr>
              <a:t>[3]http://sk.wikiquote.org/wiki/Blaise_Pascal</a:t>
            </a:r>
            <a:endParaRPr lang="sk-SK" dirty="0" smtClean="0"/>
          </a:p>
          <a:p>
            <a:r>
              <a:rPr lang="sk-SK" u="sng" dirty="0" smtClean="0">
                <a:hlinkClick r:id="rId4"/>
              </a:rPr>
              <a:t>[4]http://www.youtube.com/watch?v=mu3SY2RLTNc</a:t>
            </a:r>
            <a:endParaRPr lang="sk-SK" dirty="0" smtClean="0"/>
          </a:p>
          <a:p>
            <a:r>
              <a:rPr lang="sk-SK" u="sng" dirty="0" smtClean="0">
                <a:hlinkClick r:id="rId5"/>
              </a:rPr>
              <a:t>[5]http://sk.wikipedia.org/wiki/Blaise_Pascal</a:t>
            </a:r>
            <a:endParaRPr lang="sk-SK" dirty="0" smtClean="0"/>
          </a:p>
          <a:p>
            <a:r>
              <a:rPr lang="sk-SK" u="sng" dirty="0" smtClean="0">
                <a:hlinkClick r:id="rId6"/>
              </a:rPr>
              <a:t>[6]http://referaty.atlas.sk/prakticke-pomocky/zivotopisy/1697/?page=0</a:t>
            </a:r>
            <a:endParaRPr lang="sk-SK" dirty="0" smtClean="0"/>
          </a:p>
          <a:p>
            <a:r>
              <a:rPr lang="sk-SK" u="sng" dirty="0" smtClean="0">
                <a:hlinkClick r:id="rId7"/>
              </a:rPr>
              <a:t>[7]http://www.oskole.sk/?id_cat=50&amp;clanok=23991</a:t>
            </a:r>
            <a:endParaRPr lang="sk-SK" dirty="0" smtClean="0"/>
          </a:p>
          <a:p>
            <a:r>
              <a:rPr lang="sk-SK" u="sng" dirty="0" smtClean="0">
                <a:hlinkClick r:id="rId8"/>
              </a:rPr>
              <a:t>[8]http://sk.wikipedia.org/wiki/Pascalov_trojuholník</a:t>
            </a:r>
            <a:endParaRPr lang="sk-SK" dirty="0" smtClean="0"/>
          </a:p>
          <a:p>
            <a:r>
              <a:rPr lang="sk-SK" u="sng" dirty="0" smtClean="0">
                <a:hlinkClick r:id="rId9"/>
              </a:rPr>
              <a:t>[9]http://nika.informacie.sk/historia/historia26.pdf</a:t>
            </a:r>
            <a:endParaRPr lang="sk-SK" dirty="0" smtClean="0"/>
          </a:p>
          <a:p>
            <a:r>
              <a:rPr lang="sk-SK" u="sng" dirty="0" smtClean="0">
                <a:hlinkClick r:id="rId10"/>
              </a:rPr>
              <a:t>[10]http://physedu.science.upjs.sk/kvapaliny/pascalpr.htm</a:t>
            </a:r>
            <a:endParaRPr lang="sk-SK" dirty="0" smtClean="0"/>
          </a:p>
          <a:p>
            <a:r>
              <a:rPr lang="sk-SK" u="sng" dirty="0" smtClean="0">
                <a:hlinkClick r:id="rId11"/>
              </a:rPr>
              <a:t>[11]http://sk.wikipedia.org/wiki/Pascalov_zákon</a:t>
            </a:r>
            <a:endParaRPr lang="sk-SK" dirty="0" smtClean="0"/>
          </a:p>
          <a:p>
            <a:r>
              <a:rPr lang="sk-SK" dirty="0" smtClean="0">
                <a:hlinkClick r:id="rId12"/>
              </a:rPr>
              <a:t>[12]http://vladkaz.weblahko.sk/animovana_fyzika/animo.htm</a:t>
            </a: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467544" y="404664"/>
            <a:ext cx="33030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Zo života...</a:t>
            </a:r>
            <a:endParaRPr lang="sk-SK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683568" y="1340768"/>
            <a:ext cx="691276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sk-SK" sz="2000" dirty="0">
                <a:latin typeface="Century Gothic" pitchFamily="34" charset="0"/>
              </a:rPr>
              <a:t> </a:t>
            </a:r>
            <a:r>
              <a:rPr lang="sk-SK" sz="2000" dirty="0" smtClean="0">
                <a:latin typeface="Century Gothic" pitchFamily="34" charset="0"/>
              </a:rPr>
              <a:t>francúzsky matematik, </a:t>
            </a:r>
            <a:r>
              <a:rPr lang="sk-SK" sz="2000" b="1" dirty="0" smtClean="0">
                <a:latin typeface="Century Gothic" pitchFamily="34" charset="0"/>
              </a:rPr>
              <a:t>fyzik</a:t>
            </a:r>
            <a:r>
              <a:rPr lang="sk-SK" sz="2000" dirty="0" smtClean="0">
                <a:latin typeface="Century Gothic" pitchFamily="34" charset="0"/>
              </a:rPr>
              <a:t> a náboženský filozof</a:t>
            </a:r>
          </a:p>
          <a:p>
            <a:endParaRPr lang="sk-SK" sz="2000" dirty="0" smtClean="0">
              <a:latin typeface="Century Gothic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sk-SK" sz="2000" dirty="0" smtClean="0">
                <a:latin typeface="Century Gothic" pitchFamily="34" charset="0"/>
              </a:rPr>
              <a:t>fyzika = problematika vákua a šíreniu tlaku</a:t>
            </a:r>
          </a:p>
          <a:p>
            <a:endParaRPr lang="sk-SK" sz="2000" dirty="0" smtClean="0">
              <a:latin typeface="Century Gothic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sk-SK" sz="2000" dirty="0" smtClean="0">
                <a:latin typeface="Century Gothic" pitchFamily="34" charset="0"/>
              </a:rPr>
              <a:t>základná jednotka tlaku </a:t>
            </a:r>
            <a:r>
              <a:rPr lang="sk-SK" sz="2000" b="1" dirty="0" smtClean="0">
                <a:latin typeface="Century Gothic" pitchFamily="34" charset="0"/>
              </a:rPr>
              <a:t>pascal </a:t>
            </a:r>
            <a:r>
              <a:rPr lang="sk-SK" sz="2000" b="1" dirty="0" err="1" smtClean="0">
                <a:latin typeface="Century Gothic" pitchFamily="34" charset="0"/>
              </a:rPr>
              <a:t>Pa</a:t>
            </a:r>
            <a:endParaRPr lang="sk-SK" sz="2000" dirty="0" smtClean="0">
              <a:latin typeface="Century Gothic" pitchFamily="34" charset="0"/>
            </a:endParaRPr>
          </a:p>
          <a:p>
            <a:endParaRPr lang="sk-SK" sz="2000" dirty="0" smtClean="0">
              <a:latin typeface="Century Gothic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sk-SK" sz="2000" dirty="0" smtClean="0">
                <a:latin typeface="Century Gothic" pitchFamily="34" charset="0"/>
              </a:rPr>
              <a:t>narodil sa 19.06.</a:t>
            </a:r>
            <a:r>
              <a:rPr lang="sk-SK" sz="2000" b="1" dirty="0" smtClean="0">
                <a:latin typeface="Century Gothic" pitchFamily="34" charset="0"/>
              </a:rPr>
              <a:t>1623</a:t>
            </a:r>
            <a:r>
              <a:rPr lang="sk-SK" sz="2000" dirty="0" smtClean="0">
                <a:latin typeface="Century Gothic" pitchFamily="34" charset="0"/>
              </a:rPr>
              <a:t> vo Francúzskom meste</a:t>
            </a:r>
          </a:p>
          <a:p>
            <a:r>
              <a:rPr lang="sk-SK" sz="2000" dirty="0" smtClean="0">
                <a:latin typeface="Century Gothic" pitchFamily="34" charset="0"/>
              </a:rPr>
              <a:t> </a:t>
            </a:r>
            <a:r>
              <a:rPr lang="sk-SK" sz="2000" dirty="0" err="1" smtClean="0">
                <a:latin typeface="Century Gothic" pitchFamily="34" charset="0"/>
              </a:rPr>
              <a:t>Clermont-Ferrand</a:t>
            </a:r>
            <a:endParaRPr lang="sk-SK" sz="2000" dirty="0" smtClean="0">
              <a:latin typeface="Century Gothic" pitchFamily="34" charset="0"/>
            </a:endParaRPr>
          </a:p>
          <a:p>
            <a:endParaRPr lang="sk-SK" sz="2000" dirty="0" smtClean="0">
              <a:latin typeface="Century Gothic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sk-SK" sz="2000" dirty="0">
                <a:latin typeface="Century Gothic" pitchFamily="34" charset="0"/>
              </a:rPr>
              <a:t> </a:t>
            </a:r>
            <a:r>
              <a:rPr lang="sk-SK" sz="2000" dirty="0" smtClean="0">
                <a:latin typeface="Century Gothic" pitchFamily="34" charset="0"/>
              </a:rPr>
              <a:t>umrel 19.08.</a:t>
            </a:r>
            <a:r>
              <a:rPr lang="sk-SK" sz="2000" b="1" dirty="0" smtClean="0">
                <a:latin typeface="Century Gothic" pitchFamily="34" charset="0"/>
              </a:rPr>
              <a:t>1662</a:t>
            </a:r>
            <a:r>
              <a:rPr lang="sk-SK" sz="2000" dirty="0" smtClean="0">
                <a:latin typeface="Century Gothic" pitchFamily="34" charset="0"/>
              </a:rPr>
              <a:t> v Paríži ako </a:t>
            </a:r>
            <a:r>
              <a:rPr lang="sk-SK" sz="2000" b="1" dirty="0" smtClean="0">
                <a:latin typeface="Century Gothic" pitchFamily="34" charset="0"/>
              </a:rPr>
              <a:t>39 ročný</a:t>
            </a:r>
          </a:p>
          <a:p>
            <a:endParaRPr lang="sk-SK" sz="2000" dirty="0" smtClean="0">
              <a:latin typeface="Century Gothic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sk-SK" sz="2000" dirty="0">
                <a:latin typeface="Century Gothic" pitchFamily="34" charset="0"/>
              </a:rPr>
              <a:t> </a:t>
            </a:r>
            <a:r>
              <a:rPr lang="sk-SK" sz="2000" dirty="0" smtClean="0">
                <a:latin typeface="Century Gothic" pitchFamily="34" charset="0"/>
              </a:rPr>
              <a:t>1626 smrť matky</a:t>
            </a:r>
          </a:p>
          <a:p>
            <a:pPr>
              <a:buFont typeface="Wingdings" pitchFamily="2" charset="2"/>
              <a:buChar char="§"/>
            </a:pPr>
            <a:endParaRPr lang="sk-SK" sz="2000" dirty="0">
              <a:latin typeface="Century Gothic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sk-SK" sz="2000" dirty="0" smtClean="0">
                <a:latin typeface="Century Gothic" pitchFamily="34" charset="0"/>
              </a:rPr>
              <a:t> vyznával </a:t>
            </a:r>
            <a:r>
              <a:rPr lang="sk-SK" sz="2000" b="1" dirty="0" err="1" smtClean="0">
                <a:latin typeface="Century Gothic" pitchFamily="34" charset="0"/>
              </a:rPr>
              <a:t>jansenizmus</a:t>
            </a:r>
            <a:endParaRPr lang="sk-SK" sz="2000" b="1" dirty="0" smtClean="0">
              <a:latin typeface="Century Gothic" pitchFamily="34" charset="0"/>
            </a:endParaRPr>
          </a:p>
          <a:p>
            <a:endParaRPr lang="sk-SK" sz="2000" dirty="0" smtClean="0">
              <a:latin typeface="Century Gothic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sk-SK" sz="2000" dirty="0">
                <a:latin typeface="Century Gothic" pitchFamily="34" charset="0"/>
              </a:rPr>
              <a:t> </a:t>
            </a:r>
            <a:r>
              <a:rPr lang="sk-SK" sz="2000" dirty="0" smtClean="0">
                <a:latin typeface="Century Gothic" pitchFamily="34" charset="0"/>
              </a:rPr>
              <a:t>otec </a:t>
            </a:r>
            <a:r>
              <a:rPr lang="sk-SK" sz="2000" i="1" u="sng" dirty="0" err="1" smtClean="0">
                <a:latin typeface="Century Gothic" pitchFamily="34" charset="0"/>
              </a:rPr>
              <a:t>Etienne</a:t>
            </a:r>
            <a:r>
              <a:rPr lang="sk-SK" sz="2000" i="1" u="sng" dirty="0" smtClean="0">
                <a:latin typeface="Century Gothic" pitchFamily="34" charset="0"/>
              </a:rPr>
              <a:t> Pascal </a:t>
            </a:r>
            <a:r>
              <a:rPr lang="sk-SK" sz="2000" dirty="0" smtClean="0">
                <a:latin typeface="Century Gothic" pitchFamily="34" charset="0"/>
              </a:rPr>
              <a:t>(sudca a matematik)</a:t>
            </a:r>
            <a:endParaRPr lang="sk-SK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/>
          <p:cNvSpPr txBox="1"/>
          <p:nvPr/>
        </p:nvSpPr>
        <p:spPr>
          <a:xfrm>
            <a:off x="683568" y="1412776"/>
            <a:ext cx="597666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sz="2000" dirty="0" smtClean="0">
              <a:latin typeface="Century Gothic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sk-SK" sz="2000" dirty="0" smtClean="0">
                <a:latin typeface="Century Gothic" pitchFamily="34" charset="0"/>
              </a:rPr>
              <a:t> po matkinej smrti sa odsťahovali do </a:t>
            </a:r>
            <a:r>
              <a:rPr lang="sk-SK" sz="2000" b="1" dirty="0" smtClean="0">
                <a:latin typeface="Century Gothic" pitchFamily="34" charset="0"/>
              </a:rPr>
              <a:t>Paríža</a:t>
            </a:r>
            <a:endParaRPr lang="sk-SK" sz="2000" dirty="0" smtClean="0"/>
          </a:p>
          <a:p>
            <a:endParaRPr lang="sk-SK" sz="2000" dirty="0" smtClean="0">
              <a:latin typeface="Century Gothic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sk-SK" sz="2000" dirty="0" smtClean="0">
                <a:latin typeface="Century Gothic" pitchFamily="34" charset="0"/>
              </a:rPr>
              <a:t>otec sa oddal vzdelávaniu svojich detí</a:t>
            </a:r>
          </a:p>
          <a:p>
            <a:endParaRPr lang="sk-SK" sz="2000" dirty="0" smtClean="0">
              <a:latin typeface="Century Gothic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sk-SK" sz="2000" dirty="0" smtClean="0">
                <a:latin typeface="Century Gothic" pitchFamily="34" charset="0"/>
              </a:rPr>
              <a:t> </a:t>
            </a:r>
            <a:r>
              <a:rPr lang="sk-SK" sz="2000" dirty="0" err="1" smtClean="0">
                <a:latin typeface="Century Gothic" pitchFamily="34" charset="0"/>
              </a:rPr>
              <a:t>Blaise</a:t>
            </a:r>
            <a:r>
              <a:rPr lang="sk-SK" sz="2000" dirty="0" smtClean="0">
                <a:latin typeface="Century Gothic" pitchFamily="34" charset="0"/>
              </a:rPr>
              <a:t> bol chorľavé dieťa</a:t>
            </a:r>
          </a:p>
          <a:p>
            <a:endParaRPr lang="sk-SK" sz="2000" dirty="0" smtClean="0">
              <a:latin typeface="Century Gothic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sk-SK" sz="2000" dirty="0" smtClean="0">
                <a:latin typeface="Century Gothic" pitchFamily="34" charset="0"/>
              </a:rPr>
              <a:t>nenavštevoval žiadnu školu ani univerzitu</a:t>
            </a:r>
            <a:endParaRPr lang="sk-SK" sz="2000" dirty="0">
              <a:latin typeface="Century Gothic" pitchFamily="34" charset="0"/>
            </a:endParaRPr>
          </a:p>
          <a:p>
            <a:pPr>
              <a:buFont typeface="Wingdings" pitchFamily="2" charset="2"/>
              <a:buChar char="§"/>
            </a:pPr>
            <a:endParaRPr lang="sk-SK" sz="2000" dirty="0" smtClean="0">
              <a:latin typeface="Century Gothic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sk-SK" sz="2000" dirty="0">
                <a:latin typeface="Century Gothic" pitchFamily="34" charset="0"/>
              </a:rPr>
              <a:t> </a:t>
            </a:r>
            <a:r>
              <a:rPr lang="sk-SK" sz="2000" dirty="0" smtClean="0">
                <a:latin typeface="Century Gothic" pitchFamily="34" charset="0"/>
              </a:rPr>
              <a:t>jeho </a:t>
            </a:r>
            <a:r>
              <a:rPr lang="sk-SK" sz="2000" b="1" dirty="0" smtClean="0">
                <a:latin typeface="Century Gothic" pitchFamily="34" charset="0"/>
              </a:rPr>
              <a:t>otec</a:t>
            </a:r>
            <a:r>
              <a:rPr lang="sk-SK" sz="2000" dirty="0" smtClean="0">
                <a:latin typeface="Century Gothic" pitchFamily="34" charset="0"/>
              </a:rPr>
              <a:t> bol jeho jediným </a:t>
            </a:r>
            <a:r>
              <a:rPr lang="sk-SK" sz="2000" b="1" dirty="0" smtClean="0">
                <a:latin typeface="Century Gothic" pitchFamily="34" charset="0"/>
              </a:rPr>
              <a:t>zdrojom vzdelania </a:t>
            </a:r>
            <a:r>
              <a:rPr lang="sk-SK" sz="2000" dirty="0" smtClean="0">
                <a:latin typeface="Century Gothic" pitchFamily="34" charset="0"/>
              </a:rPr>
              <a:t>mal netradičné učebné metódy</a:t>
            </a:r>
          </a:p>
          <a:p>
            <a:endParaRPr lang="sk-SK" sz="2000" dirty="0" smtClean="0">
              <a:latin typeface="Century Gothic" pitchFamily="34" charset="0"/>
            </a:endParaRPr>
          </a:p>
          <a:p>
            <a:endParaRPr lang="sk-SK" dirty="0" smtClean="0"/>
          </a:p>
          <a:p>
            <a:pPr>
              <a:buFont typeface="Wingdings" pitchFamily="2" charset="2"/>
              <a:buChar char="§"/>
            </a:pPr>
            <a:endParaRPr lang="sk-SK" dirty="0"/>
          </a:p>
          <a:p>
            <a:endParaRPr lang="sk-SK" dirty="0" smtClean="0"/>
          </a:p>
        </p:txBody>
      </p:sp>
      <p:sp>
        <p:nvSpPr>
          <p:cNvPr id="4" name="Obdĺžnik 3"/>
          <p:cNvSpPr/>
          <p:nvPr/>
        </p:nvSpPr>
        <p:spPr>
          <a:xfrm>
            <a:off x="467544" y="404664"/>
            <a:ext cx="330301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Zo života...</a:t>
            </a:r>
            <a:endParaRPr lang="sk-SK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PascalTriangleAnimated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548680"/>
            <a:ext cx="2476500" cy="2286000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 l="14667" r="13866" b="46637"/>
          <a:stretch>
            <a:fillRect/>
          </a:stretch>
        </p:blipFill>
        <p:spPr bwMode="auto">
          <a:xfrm>
            <a:off x="1763688" y="3501008"/>
            <a:ext cx="5544616" cy="2833666"/>
          </a:xfrm>
          <a:prstGeom prst="rect">
            <a:avLst/>
          </a:prstGeom>
          <a:noFill/>
          <a:ln w="44450" cmpd="sng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9000"/>
              </a:srgbClr>
            </a:outerShdw>
          </a:effectLst>
        </p:spPr>
      </p:pic>
      <p:sp>
        <p:nvSpPr>
          <p:cNvPr id="4" name="Obdĺžnik 3"/>
          <p:cNvSpPr/>
          <p:nvPr/>
        </p:nvSpPr>
        <p:spPr>
          <a:xfrm>
            <a:off x="395536" y="260648"/>
            <a:ext cx="59947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Pascalov trojuholník</a:t>
            </a:r>
            <a:endParaRPr lang="sk-SK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39552" y="1268760"/>
            <a:ext cx="53285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k-SK" dirty="0" smtClean="0">
                <a:latin typeface="Century Gothic" pitchFamily="34" charset="0"/>
              </a:rPr>
              <a:t> geometrické usporiadanie kombinačných čísel do tvaru trojuholníka.</a:t>
            </a:r>
          </a:p>
          <a:p>
            <a:endParaRPr lang="sk-SK" dirty="0" smtClean="0">
              <a:latin typeface="Century Gothic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sk-SK" dirty="0">
                <a:latin typeface="Century Gothic" pitchFamily="34" charset="0"/>
              </a:rPr>
              <a:t> </a:t>
            </a:r>
            <a:r>
              <a:rPr lang="sk-SK" dirty="0" smtClean="0">
                <a:latin typeface="Century Gothic" pitchFamily="34" charset="0"/>
              </a:rPr>
              <a:t>krajné čísla sú 1 a každé ďalšie číslo v schéme sa rovná súčtu čísel bezprostredne nad ním</a:t>
            </a:r>
            <a:endParaRPr lang="sk-SK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4752528" cy="358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 b="31274"/>
          <a:stretch>
            <a:fillRect/>
          </a:stretch>
        </p:blipFill>
        <p:spPr bwMode="auto">
          <a:xfrm>
            <a:off x="3308668" y="4077072"/>
            <a:ext cx="5835332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149080"/>
            <a:ext cx="2477457" cy="2495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61017" y="188640"/>
            <a:ext cx="3682983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51520" y="1340768"/>
            <a:ext cx="47525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sk-SK" sz="2400" dirty="0" smtClean="0">
                <a:latin typeface="Century Gothic" pitchFamily="34" charset="0"/>
                <a:cs typeface="Arabic Typesetting" pitchFamily="66" charset="-78"/>
              </a:rPr>
              <a:t>prvý mechanický kalkulátor na sčítanie a odčítanie</a:t>
            </a:r>
          </a:p>
          <a:p>
            <a:endParaRPr lang="sk-SK" sz="2400" dirty="0" smtClean="0">
              <a:latin typeface="Century Gothic" pitchFamily="34" charset="0"/>
              <a:cs typeface="Arabic Typesetting" pitchFamily="66" charset="-78"/>
            </a:endParaRPr>
          </a:p>
          <a:p>
            <a:pPr>
              <a:buFont typeface="Wingdings" pitchFamily="2" charset="2"/>
              <a:buChar char="§"/>
            </a:pPr>
            <a:r>
              <a:rPr lang="sk-SK" sz="2400" dirty="0" smtClean="0">
                <a:latin typeface="Century Gothic" pitchFamily="34" charset="0"/>
                <a:cs typeface="Arabic Typesetting" pitchFamily="66" charset="-78"/>
              </a:rPr>
              <a:t>„</a:t>
            </a:r>
            <a:r>
              <a:rPr lang="sk-SK" sz="2400" dirty="0" err="1" smtClean="0">
                <a:latin typeface="Century Gothic" pitchFamily="34" charset="0"/>
                <a:cs typeface="Arabic Typesetting" pitchFamily="66" charset="-78"/>
              </a:rPr>
              <a:t>Pascalina</a:t>
            </a:r>
            <a:r>
              <a:rPr lang="sk-SK" sz="2400" dirty="0" smtClean="0">
                <a:latin typeface="Century Gothic" pitchFamily="34" charset="0"/>
                <a:cs typeface="Arabic Typesetting" pitchFamily="66" charset="-78"/>
              </a:rPr>
              <a:t>“</a:t>
            </a:r>
          </a:p>
          <a:p>
            <a:endParaRPr lang="sk-SK" sz="2400" dirty="0" smtClean="0">
              <a:latin typeface="Century Gothic" pitchFamily="34" charset="0"/>
              <a:cs typeface="Arabic Typesetting" pitchFamily="66" charset="-78"/>
            </a:endParaRPr>
          </a:p>
          <a:p>
            <a:pPr>
              <a:buFont typeface="Wingdings" pitchFamily="2" charset="2"/>
              <a:buChar char="§"/>
            </a:pPr>
            <a:r>
              <a:rPr lang="sk-SK" sz="2400" dirty="0" smtClean="0">
                <a:latin typeface="Century Gothic" pitchFamily="34" charset="0"/>
                <a:cs typeface="Arabic Typesetting" pitchFamily="66" charset="-78"/>
              </a:rPr>
              <a:t>nechal vyrobiť približne 50 ďalších</a:t>
            </a:r>
          </a:p>
          <a:p>
            <a:endParaRPr lang="sk-SK" sz="2400" dirty="0" smtClean="0">
              <a:latin typeface="Century Gothic" pitchFamily="34" charset="0"/>
              <a:cs typeface="Arabic Typesetting" pitchFamily="66" charset="-78"/>
            </a:endParaRPr>
          </a:p>
          <a:p>
            <a:pPr>
              <a:buFont typeface="Wingdings" pitchFamily="2" charset="2"/>
              <a:buChar char="§"/>
            </a:pPr>
            <a:r>
              <a:rPr lang="sk-SK" sz="2400" dirty="0" smtClean="0">
                <a:latin typeface="Century Gothic" pitchFamily="34" charset="0"/>
                <a:cs typeface="Arabic Typesetting" pitchFamily="66" charset="-78"/>
              </a:rPr>
              <a:t>´vykonával základné aritmetické funkcie </a:t>
            </a:r>
          </a:p>
          <a:p>
            <a:endParaRPr lang="sk-SK" sz="2400" dirty="0" smtClean="0">
              <a:latin typeface="Century Gothic" pitchFamily="34" charset="0"/>
              <a:cs typeface="Arabic Typesetting" pitchFamily="66" charset="-78"/>
            </a:endParaRPr>
          </a:p>
          <a:p>
            <a:pPr>
              <a:buFont typeface="Wingdings" pitchFamily="2" charset="2"/>
              <a:buChar char="§"/>
            </a:pPr>
            <a:r>
              <a:rPr lang="sk-SK" sz="2400" dirty="0" smtClean="0">
                <a:latin typeface="Century Gothic" pitchFamily="34" charset="0"/>
                <a:cs typeface="Arabic Typesetting" pitchFamily="66" charset="-78"/>
              </a:rPr>
              <a:t>súčasťou 8 číselníkov (pohybovalo sa nimi predmetom podobným ihle)</a:t>
            </a:r>
          </a:p>
        </p:txBody>
      </p:sp>
      <p:pic>
        <p:nvPicPr>
          <p:cNvPr id="3" name="Picture 4" descr="http://calmeca.free.fr/calculmecanique_php/illustrations_texte/pascal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0" y="260648"/>
            <a:ext cx="4000500" cy="26902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Zástupný symbol pro obsah 5" descr="Pascalina__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134490" y="3284984"/>
            <a:ext cx="3009510" cy="33453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Obdĺžnik 4"/>
          <p:cNvSpPr/>
          <p:nvPr/>
        </p:nvSpPr>
        <p:spPr>
          <a:xfrm>
            <a:off x="752139" y="260648"/>
            <a:ext cx="38615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Počítací stroj</a:t>
            </a:r>
            <a:endParaRPr lang="sk-SK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0" y="332656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Pascalov zákon</a:t>
            </a:r>
            <a:endParaRPr lang="sk-SK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755576" y="1196752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400" b="1" dirty="0" smtClean="0">
                <a:latin typeface="Century Gothic" pitchFamily="34" charset="0"/>
              </a:rPr>
              <a:t>Tlak v kvapaline, ktorý vznikne pôsobením vonkajšej sily na povrch kvapaliny v uzavretej nádobe , je v každom mieste kvapaliny rovnaký.</a:t>
            </a:r>
            <a:endParaRPr lang="sk-SK" sz="2400" b="1" dirty="0">
              <a:latin typeface="Century Gothic" pitchFamily="34" charset="0"/>
            </a:endParaRPr>
          </a:p>
        </p:txBody>
      </p:sp>
      <p:pic>
        <p:nvPicPr>
          <p:cNvPr id="5" name="Obrázok 4" descr="pasca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2492896"/>
            <a:ext cx="5472608" cy="3252016"/>
          </a:xfrm>
          <a:prstGeom prst="rect">
            <a:avLst/>
          </a:prstGeom>
        </p:spPr>
      </p:pic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2555776" y="5934670"/>
            <a:ext cx="36038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F1:s1=f2:s2</a:t>
            </a:r>
            <a:endParaRPr lang="sk-SK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0" y="1124744"/>
            <a:ext cx="44279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dirty="0" smtClean="0">
                <a:latin typeface="Century Gothic" pitchFamily="34" charset="0"/>
              </a:rPr>
              <a:t>Hydraulický zdvihák v autoservise má obsah </a:t>
            </a:r>
            <a:r>
              <a:rPr lang="sk-SK" b="1" dirty="0" smtClean="0">
                <a:latin typeface="Century Gothic" pitchFamily="34" charset="0"/>
              </a:rPr>
              <a:t>malého piestu 0,01 m²</a:t>
            </a:r>
            <a:r>
              <a:rPr lang="sk-SK" dirty="0" smtClean="0">
                <a:latin typeface="Century Gothic" pitchFamily="34" charset="0"/>
              </a:rPr>
              <a:t> a </a:t>
            </a:r>
            <a:r>
              <a:rPr lang="sk-SK" b="1" dirty="0" smtClean="0">
                <a:latin typeface="Century Gothic" pitchFamily="34" charset="0"/>
              </a:rPr>
              <a:t>veľkého piestu 1 m²</a:t>
            </a:r>
            <a:r>
              <a:rPr lang="sk-SK" dirty="0" smtClean="0">
                <a:latin typeface="Century Gothic" pitchFamily="34" charset="0"/>
              </a:rPr>
              <a:t>. </a:t>
            </a:r>
            <a:r>
              <a:rPr lang="sk-SK" b="1" dirty="0" smtClean="0">
                <a:latin typeface="Century Gothic" pitchFamily="34" charset="0"/>
              </a:rPr>
              <a:t>Hmotnosť</a:t>
            </a:r>
            <a:r>
              <a:rPr lang="sk-SK" dirty="0" smtClean="0">
                <a:latin typeface="Century Gothic" pitchFamily="34" charset="0"/>
              </a:rPr>
              <a:t> nákladného automobilu je </a:t>
            </a:r>
            <a:r>
              <a:rPr lang="sk-SK" b="1" dirty="0" smtClean="0">
                <a:latin typeface="Century Gothic" pitchFamily="34" charset="0"/>
              </a:rPr>
              <a:t>3350 kg</a:t>
            </a:r>
            <a:r>
              <a:rPr lang="sk-SK" dirty="0" smtClean="0">
                <a:latin typeface="Century Gothic" pitchFamily="34" charset="0"/>
              </a:rPr>
              <a:t>. </a:t>
            </a:r>
          </a:p>
          <a:p>
            <a:pPr algn="ctr"/>
            <a:r>
              <a:rPr lang="sk-SK" dirty="0" smtClean="0">
                <a:latin typeface="Century Gothic" pitchFamily="34" charset="0"/>
              </a:rPr>
              <a:t>Akou silou musíme pôsobiť na menší piest pri zdvíhaní tohto automobilu?</a:t>
            </a:r>
          </a:p>
        </p:txBody>
      </p:sp>
      <p:sp>
        <p:nvSpPr>
          <p:cNvPr id="3" name="Obdĺžnik 2"/>
          <p:cNvSpPr/>
          <p:nvPr/>
        </p:nvSpPr>
        <p:spPr>
          <a:xfrm>
            <a:off x="827584" y="188640"/>
            <a:ext cx="157607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Úloha</a:t>
            </a:r>
            <a:endParaRPr lang="sk-SK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683568" y="3356992"/>
            <a:ext cx="215636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Riešenie</a:t>
            </a:r>
            <a:endParaRPr lang="sk-SK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827584" y="4221088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000" dirty="0" smtClean="0">
                <a:latin typeface="Century Gothic" pitchFamily="34" charset="0"/>
              </a:rPr>
              <a:t>S1=0,01 m</a:t>
            </a:r>
            <a:r>
              <a:rPr lang="sk-SK" sz="2000" b="1" dirty="0" smtClean="0">
                <a:latin typeface="Century Gothic" pitchFamily="34" charset="0"/>
              </a:rPr>
              <a:t>²</a:t>
            </a:r>
            <a:endParaRPr lang="pt-BR" sz="2000" dirty="0" smtClean="0">
              <a:latin typeface="Century Gothic" pitchFamily="34" charset="0"/>
            </a:endParaRPr>
          </a:p>
          <a:p>
            <a:r>
              <a:rPr lang="pt-BR" sz="2000" dirty="0" smtClean="0">
                <a:latin typeface="Century Gothic" pitchFamily="34" charset="0"/>
              </a:rPr>
              <a:t>S2=1 m2</a:t>
            </a:r>
          </a:p>
          <a:p>
            <a:r>
              <a:rPr lang="pt-BR" sz="2000" dirty="0" smtClean="0">
                <a:latin typeface="Century Gothic" pitchFamily="34" charset="0"/>
              </a:rPr>
              <a:t>m=3350 kg</a:t>
            </a:r>
          </a:p>
          <a:p>
            <a:r>
              <a:rPr lang="pt-BR" sz="2000" dirty="0" smtClean="0">
                <a:latin typeface="Century Gothic" pitchFamily="34" charset="0"/>
              </a:rPr>
              <a:t>g=</a:t>
            </a:r>
            <a:r>
              <a:rPr lang="sk-SK" sz="2000" dirty="0" smtClean="0">
                <a:latin typeface="Century Gothic" pitchFamily="34" charset="0"/>
              </a:rPr>
              <a:t>10</a:t>
            </a:r>
            <a:r>
              <a:rPr lang="pt-BR" sz="2000" dirty="0" smtClean="0">
                <a:latin typeface="Century Gothic" pitchFamily="34" charset="0"/>
              </a:rPr>
              <a:t> m.s-</a:t>
            </a:r>
            <a:r>
              <a:rPr lang="sk-SK" sz="2000" b="1" dirty="0" smtClean="0">
                <a:latin typeface="Century Gothic" pitchFamily="34" charset="0"/>
              </a:rPr>
              <a:t>²</a:t>
            </a:r>
            <a:endParaRPr lang="pt-BR" sz="2000" dirty="0" smtClean="0">
              <a:latin typeface="Century Gothic" pitchFamily="34" charset="0"/>
            </a:endParaRPr>
          </a:p>
          <a:p>
            <a:r>
              <a:rPr lang="pt-BR" sz="2000" dirty="0" smtClean="0">
                <a:latin typeface="Century Gothic" pitchFamily="34" charset="0"/>
              </a:rPr>
              <a:t>F2=mg </a:t>
            </a:r>
          </a:p>
          <a:p>
            <a:r>
              <a:rPr lang="pt-BR" sz="2000" dirty="0" smtClean="0">
                <a:latin typeface="Century Gothic" pitchFamily="34" charset="0"/>
              </a:rPr>
              <a:t>F1=? N</a:t>
            </a:r>
            <a:endParaRPr lang="sk-SK" sz="2000" dirty="0">
              <a:latin typeface="Century Gothic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7615" y="0"/>
            <a:ext cx="4426385" cy="30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3356992"/>
            <a:ext cx="1060118" cy="72008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3491880" y="4365104"/>
            <a:ext cx="100811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F1=</a:t>
            </a:r>
            <a:endParaRPr lang="sk-SK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3284984"/>
            <a:ext cx="1168130" cy="841053"/>
          </a:xfrm>
          <a:prstGeom prst="rect">
            <a:avLst/>
          </a:prstGeom>
          <a:noFill/>
        </p:spPr>
      </p:pic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328" y="3356992"/>
            <a:ext cx="1396932" cy="739552"/>
          </a:xfrm>
          <a:prstGeom prst="rect">
            <a:avLst/>
          </a:prstGeom>
          <a:noFill/>
        </p:spPr>
      </p:pic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Obdĺžnik 22"/>
          <p:cNvSpPr/>
          <p:nvPr/>
        </p:nvSpPr>
        <p:spPr>
          <a:xfrm>
            <a:off x="7020272" y="342900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=</a:t>
            </a:r>
            <a:endParaRPr lang="sk-SK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4293096"/>
            <a:ext cx="3929659" cy="811560"/>
          </a:xfrm>
          <a:prstGeom prst="rect">
            <a:avLst/>
          </a:prstGeom>
          <a:noFill/>
        </p:spPr>
      </p:pic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Obdĺžnik 26"/>
          <p:cNvSpPr/>
          <p:nvPr/>
        </p:nvSpPr>
        <p:spPr>
          <a:xfrm>
            <a:off x="4788024" y="3429000"/>
            <a:ext cx="7120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F1=</a:t>
            </a:r>
            <a:endParaRPr lang="sk-SK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8" name="Obdĺžnik 27"/>
          <p:cNvSpPr/>
          <p:nvPr/>
        </p:nvSpPr>
        <p:spPr>
          <a:xfrm>
            <a:off x="3613328" y="5445224"/>
            <a:ext cx="7120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F1=</a:t>
            </a:r>
            <a:endParaRPr lang="sk-SK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9" name="BlokTextu 28"/>
          <p:cNvSpPr txBox="1"/>
          <p:nvPr/>
        </p:nvSpPr>
        <p:spPr>
          <a:xfrm>
            <a:off x="4355976" y="5445224"/>
            <a:ext cx="11737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b="1" dirty="0" smtClean="0"/>
              <a:t>335 N</a:t>
            </a:r>
            <a:endParaRPr lang="sk-SK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6" grpId="0"/>
      <p:bldP spid="23" grpId="0"/>
      <p:bldP spid="27" grpId="0"/>
      <p:bldP spid="28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0" y="47667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Otázky na záver ...</a:t>
            </a:r>
            <a:endParaRPr lang="sk-SK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054" name="Picture 6" descr="C:\Users\Adela\AppData\Local\Microsoft\Windows\Temporary Internet Files\Content.IE5\AFBR1186\MC900078711[1].wm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132856"/>
            <a:ext cx="1622425" cy="3933825"/>
          </a:xfrm>
          <a:prstGeom prst="rect">
            <a:avLst/>
          </a:prstGeom>
          <a:noFill/>
        </p:spPr>
      </p:pic>
      <p:sp>
        <p:nvSpPr>
          <p:cNvPr id="5" name="Obdĺžnik 4"/>
          <p:cNvSpPr/>
          <p:nvPr/>
        </p:nvSpPr>
        <p:spPr>
          <a:xfrm>
            <a:off x="3419872" y="1556792"/>
            <a:ext cx="4248471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1.) Geometrické </a:t>
            </a:r>
            <a:r>
              <a:rPr lang="sk-SK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usporiadanie kombinačných čísel do tvaru </a:t>
            </a:r>
            <a:r>
              <a:rPr lang="sk-SK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trojuholníka sa nazýva ..</a:t>
            </a:r>
            <a:endParaRPr lang="sk-SK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3563888" y="4653136"/>
            <a:ext cx="452822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2.) Akej národnosti bol </a:t>
            </a:r>
            <a:r>
              <a:rPr lang="sk-SK" sz="32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Blaise</a:t>
            </a:r>
            <a:r>
              <a:rPr lang="sk-SK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Pascal?</a:t>
            </a:r>
            <a:endParaRPr lang="sk-SK" sz="3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4283968" y="5733256"/>
            <a:ext cx="29193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Francúz</a:t>
            </a:r>
            <a:endParaRPr lang="sk-SK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3491880" y="3789040"/>
            <a:ext cx="500643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Pacsalov</a:t>
            </a:r>
            <a:r>
              <a:rPr lang="sk-SK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trojuholník</a:t>
            </a:r>
            <a:endParaRPr lang="sk-SK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2565</TotalTime>
  <Words>377</Words>
  <Application>Microsoft Office PowerPoint</Application>
  <PresentationFormat>Prezentácia na obrazovke (4:3)</PresentationFormat>
  <Paragraphs>89</Paragraphs>
  <Slides>11</Slides>
  <Notes>2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Adela Polačková</dc:creator>
  <cp:lastModifiedBy>Adela Polačková</cp:lastModifiedBy>
  <cp:revision>16</cp:revision>
  <dcterms:created xsi:type="dcterms:W3CDTF">2014-10-17T19:37:37Z</dcterms:created>
  <dcterms:modified xsi:type="dcterms:W3CDTF">2014-10-26T21:11:11Z</dcterms:modified>
</cp:coreProperties>
</file>