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6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634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952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948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902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9587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2341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59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494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66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322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706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640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810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807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234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629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BD1F9-485E-4E14-9898-2B3B9CB5E783}" type="datetimeFigureOut">
              <a:rPr lang="sk-SK" smtClean="0"/>
              <a:t>6.11.2017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146750-4A3E-4309-B4E9-519425AF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5197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Q88JnTjkOP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covercreation.org/blog/2013/02/07/trying-to-copy-the-bombardier-beetle/" TargetMode="External"/><Relationship Id="rId2" Type="http://schemas.openxmlformats.org/officeDocument/2006/relationships/hyperlink" Target="https://en.wikipedia.org/wiki/Bombardier_beetle#Anatom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Q88JnTjkOP0" TargetMode="External"/><Relationship Id="rId5" Type="http://schemas.openxmlformats.org/officeDocument/2006/relationships/hyperlink" Target="https://lizwason.wordpress.com/2013/01/22/hugabug-1-bombardier-beetle/" TargetMode="External"/><Relationship Id="rId4" Type="http://schemas.openxmlformats.org/officeDocument/2006/relationships/hyperlink" Target="http://www.bbc.com/news/uk-england-leeds-119593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259" y="3621354"/>
            <a:ext cx="9144000" cy="1655762"/>
          </a:xfrm>
          <a:solidFill>
            <a:schemeClr val="bg1">
              <a:lumMod val="95000"/>
              <a:lumOff val="5000"/>
            </a:schemeClr>
          </a:solidFill>
          <a:ln w="28575"/>
          <a:effectLst>
            <a:softEdge rad="635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sk-SK" sz="8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Bystruška lupeňovitá</a:t>
            </a:r>
            <a:endParaRPr lang="sk-SK" sz="8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502" y="6133513"/>
            <a:ext cx="564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Alexandra Slivková III.A</a:t>
            </a:r>
            <a:endParaRPr lang="sk-SK" sz="24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6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875" y="2954215"/>
            <a:ext cx="9817164" cy="1831926"/>
          </a:xfr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215900" dist="304800" dir="1620000" algn="ctr">
              <a:srgbClr val="000000">
                <a:alpha val="8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90500" h="146050"/>
          </a:sp3d>
        </p:spPr>
        <p:txBody>
          <a:bodyPr>
            <a:normAutofit/>
          </a:bodyPr>
          <a:lstStyle/>
          <a:p>
            <a:r>
              <a:rPr lang="sk-SK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Ďakujem za pozornosť!</a:t>
            </a:r>
            <a:endParaRPr lang="sk-SK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701143"/>
          </a:xfrm>
        </p:spPr>
        <p:txBody>
          <a:bodyPr>
            <a:noAutofit/>
          </a:bodyPr>
          <a:lstStyle/>
          <a:p>
            <a: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Obsah:</a:t>
            </a:r>
            <a:b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k-SK" sz="3200" dirty="0">
                <a:solidFill>
                  <a:schemeClr val="tx1"/>
                </a:solidFill>
              </a:rPr>
              <a:t>	</a:t>
            </a:r>
            <a:r>
              <a:rPr lang="sk-SK" sz="2800" dirty="0" smtClean="0">
                <a:solidFill>
                  <a:schemeClr val="tx1"/>
                </a:solidFill>
              </a:rPr>
              <a:t>• Klasifikácia</a:t>
            </a:r>
            <a:r>
              <a:rPr lang="sk-SK" dirty="0">
                <a:solidFill>
                  <a:schemeClr val="tx1"/>
                </a:solidFill>
              </a:rPr>
              <a:t/>
            </a:r>
            <a:br>
              <a:rPr lang="sk-SK" dirty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	</a:t>
            </a:r>
            <a:r>
              <a:rPr lang="sk-SK" sz="2800" dirty="0" smtClean="0">
                <a:solidFill>
                  <a:schemeClr val="tx1"/>
                </a:solidFill>
              </a:rPr>
              <a:t>• Život			 </a:t>
            </a:r>
            <a:br>
              <a:rPr lang="sk-SK" sz="2800" dirty="0" smtClean="0">
                <a:solidFill>
                  <a:schemeClr val="tx1"/>
                </a:solidFill>
              </a:rPr>
            </a:br>
            <a:r>
              <a:rPr lang="sk-SK" sz="2800" dirty="0" smtClean="0">
                <a:solidFill>
                  <a:schemeClr val="tx1"/>
                </a:solidFill>
              </a:rPr>
              <a:t> 	• Anatómia  				</a:t>
            </a:r>
            <a:br>
              <a:rPr lang="sk-SK" sz="2800" dirty="0" smtClean="0">
                <a:solidFill>
                  <a:schemeClr val="tx1"/>
                </a:solidFill>
              </a:rPr>
            </a:br>
            <a:r>
              <a:rPr lang="sk-SK" sz="2800" dirty="0" smtClean="0">
                <a:solidFill>
                  <a:schemeClr val="tx1"/>
                </a:solidFill>
              </a:rPr>
              <a:t>	• Ochranný mechanizmus	</a:t>
            </a:r>
            <a:br>
              <a:rPr lang="sk-SK" sz="2800" dirty="0" smtClean="0">
                <a:solidFill>
                  <a:schemeClr val="tx1"/>
                </a:solidFill>
              </a:rPr>
            </a:br>
            <a:r>
              <a:rPr lang="sk-SK" sz="2800" dirty="0" smtClean="0">
                <a:solidFill>
                  <a:schemeClr val="tx1"/>
                </a:solidFill>
              </a:rPr>
              <a:t>	• Reakcie</a:t>
            </a:r>
            <a:br>
              <a:rPr lang="sk-SK" sz="2800" dirty="0" smtClean="0">
                <a:solidFill>
                  <a:schemeClr val="tx1"/>
                </a:solidFill>
              </a:rPr>
            </a:br>
            <a:r>
              <a:rPr lang="sk-SK" sz="2800" dirty="0" smtClean="0">
                <a:solidFill>
                  <a:schemeClr val="tx1"/>
                </a:solidFill>
              </a:rPr>
              <a:t>	• Zdroje		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Klasifikácia:</a:t>
            </a:r>
            <a:br>
              <a:rPr lang="sk-SK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	</a:t>
            </a:r>
            <a:r>
              <a:rPr lang="sk-SK" dirty="0" smtClean="0">
                <a:solidFill>
                  <a:schemeClr val="tx1"/>
                </a:solidFill>
              </a:rPr>
              <a:t>Ríša</a:t>
            </a:r>
            <a:r>
              <a:rPr lang="sk-SK" dirty="0">
                <a:solidFill>
                  <a:schemeClr val="tx1"/>
                </a:solidFill>
              </a:rPr>
              <a:t>: 	Živočíchy (Animalia)</a:t>
            </a:r>
            <a:br>
              <a:rPr lang="sk-SK" dirty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	Kmeň</a:t>
            </a:r>
            <a:r>
              <a:rPr lang="sk-SK" dirty="0">
                <a:solidFill>
                  <a:schemeClr val="tx1"/>
                </a:solidFill>
              </a:rPr>
              <a:t>:	Článkonožce (Arthropoda)</a:t>
            </a:r>
            <a:br>
              <a:rPr lang="sk-SK" dirty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	Trieda</a:t>
            </a:r>
            <a:r>
              <a:rPr lang="sk-SK" dirty="0">
                <a:solidFill>
                  <a:schemeClr val="tx1"/>
                </a:solidFill>
              </a:rPr>
              <a:t>:	Hmyz (Insecta)</a:t>
            </a:r>
            <a:br>
              <a:rPr lang="sk-SK" dirty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	Rad</a:t>
            </a:r>
            <a:r>
              <a:rPr lang="sk-SK" dirty="0">
                <a:solidFill>
                  <a:schemeClr val="tx1"/>
                </a:solidFill>
              </a:rPr>
              <a:t>:		Chrobáky (Coleoptera)</a:t>
            </a:r>
            <a:br>
              <a:rPr lang="sk-SK" dirty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	Čeľaď</a:t>
            </a:r>
            <a:r>
              <a:rPr lang="sk-SK" dirty="0">
                <a:solidFill>
                  <a:schemeClr val="tx1"/>
                </a:solidFill>
              </a:rPr>
              <a:t>:	Bystruška (Carabidae)</a:t>
            </a:r>
            <a:br>
              <a:rPr lang="sk-SK" dirty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	Rod</a:t>
            </a:r>
            <a:r>
              <a:rPr lang="sk-SK" dirty="0">
                <a:solidFill>
                  <a:schemeClr val="tx1"/>
                </a:solidFill>
              </a:rPr>
              <a:t>:		Prskavec (Brachinus)</a:t>
            </a:r>
          </a:p>
        </p:txBody>
      </p:sp>
      <p:pic>
        <p:nvPicPr>
          <p:cNvPr id="6146" name="Picture 2" descr="Image result for Bombardier beetl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175">
            <a:off x="7358547" y="3303202"/>
            <a:ext cx="2581275" cy="33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ombardier beetl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8074" y="862818"/>
            <a:ext cx="2489513" cy="27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83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k-SK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Bystrušky lupeňovité </a:t>
            </a:r>
            <a:br>
              <a:rPr lang="sk-SK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sz="3100" dirty="0" smtClean="0">
                <a:solidFill>
                  <a:schemeClr val="tx1"/>
                </a:solidFill>
              </a:rPr>
              <a:t>- žijú </a:t>
            </a:r>
            <a:r>
              <a:rPr lang="sk-SK" sz="3100" dirty="0">
                <a:solidFill>
                  <a:schemeClr val="tx1"/>
                </a:solidFill>
              </a:rPr>
              <a:t>na všetkých kontinentoch okrem </a:t>
            </a:r>
            <a:r>
              <a:rPr lang="sk-SK" sz="3100" dirty="0" smtClean="0">
                <a:solidFill>
                  <a:schemeClr val="tx1"/>
                </a:solidFill>
              </a:rPr>
              <a:t>Antarktídy</a:t>
            </a:r>
            <a:br>
              <a:rPr lang="sk-SK" sz="3100" dirty="0" smtClean="0">
                <a:solidFill>
                  <a:schemeClr val="tx1"/>
                </a:solidFill>
              </a:rPr>
            </a:br>
            <a:r>
              <a:rPr lang="sk-SK" sz="3100" dirty="0" smtClean="0">
                <a:solidFill>
                  <a:schemeClr val="tx1"/>
                </a:solidFill>
              </a:rPr>
              <a:t>- žijú </a:t>
            </a:r>
            <a:r>
              <a:rPr lang="sk-SK" sz="3100" dirty="0">
                <a:solidFill>
                  <a:schemeClr val="tx1"/>
                </a:solidFill>
              </a:rPr>
              <a:t>v lesoch alebo trávnatých oblastiach v </a:t>
            </a:r>
            <a:r>
              <a:rPr lang="sk-SK" sz="3100" dirty="0" smtClean="0">
                <a:solidFill>
                  <a:schemeClr val="tx1"/>
                </a:solidFill>
              </a:rPr>
              <a:t>	miernom pásme</a:t>
            </a:r>
            <a:br>
              <a:rPr lang="sk-SK" sz="3100" dirty="0" smtClean="0">
                <a:solidFill>
                  <a:schemeClr val="tx1"/>
                </a:solidFill>
              </a:rPr>
            </a:br>
            <a:r>
              <a:rPr lang="sk-SK" sz="3100" dirty="0">
                <a:solidFill>
                  <a:schemeClr val="tx1"/>
                </a:solidFill>
              </a:rPr>
              <a:t>-</a:t>
            </a:r>
            <a:r>
              <a:rPr lang="sk-SK" sz="3100" dirty="0" smtClean="0">
                <a:solidFill>
                  <a:schemeClr val="tx1"/>
                </a:solidFill>
              </a:rPr>
              <a:t> možno </a:t>
            </a:r>
            <a:r>
              <a:rPr lang="sk-SK" sz="3100" dirty="0">
                <a:solidFill>
                  <a:schemeClr val="tx1"/>
                </a:solidFill>
              </a:rPr>
              <a:t>ich nájsť aj v iných </a:t>
            </a:r>
            <a:r>
              <a:rPr lang="sk-SK" sz="3100" dirty="0" smtClean="0">
                <a:solidFill>
                  <a:schemeClr val="tx1"/>
                </a:solidFill>
              </a:rPr>
              <a:t>miestach, kde je 	dostatok vlhka na kladenie vajec</a:t>
            </a:r>
            <a:br>
              <a:rPr lang="sk-SK" sz="3100" dirty="0" smtClean="0">
                <a:solidFill>
                  <a:schemeClr val="tx1"/>
                </a:solidFill>
              </a:rPr>
            </a:br>
            <a:r>
              <a:rPr lang="sk-SK" sz="3100" dirty="0" smtClean="0">
                <a:solidFill>
                  <a:schemeClr val="tx1"/>
                </a:solidFill>
              </a:rPr>
              <a:t>- sú 1,2 až 1,8 centimetrov veľké</a:t>
            </a:r>
            <a:endParaRPr lang="sk-SK" sz="31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Bombardier beetl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0012" y="2617175"/>
            <a:ext cx="5749677" cy="41142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77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etal">
            <a:bevelT w="412750" h="120650"/>
            <a:bevelB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79" y="706393"/>
            <a:ext cx="7606858" cy="2201839"/>
          </a:xfrm>
        </p:spPr>
        <p:txBody>
          <a:bodyPr>
            <a:normAutofit fontScale="90000"/>
          </a:bodyPr>
          <a:lstStyle/>
          <a:p>
            <a:r>
              <a:rPr lang="sk-SK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Anatómia: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3100" dirty="0" smtClean="0">
                <a:solidFill>
                  <a:schemeClr val="tx1"/>
                </a:solidFill>
              </a:rPr>
              <a:t>- majú </a:t>
            </a:r>
            <a:r>
              <a:rPr lang="sk-SK" sz="3100" dirty="0">
                <a:solidFill>
                  <a:schemeClr val="tx1"/>
                </a:solidFill>
              </a:rPr>
              <a:t>dve veľké žľazy, </a:t>
            </a:r>
            <a:r>
              <a:rPr lang="sk-SK" sz="3100" dirty="0" smtClean="0">
                <a:solidFill>
                  <a:schemeClr val="tx1"/>
                </a:solidFill>
              </a:rPr>
              <a:t>ktoré sa 	nachádzajú v mieste brucha</a:t>
            </a:r>
            <a:br>
              <a:rPr lang="sk-SK" sz="3100" dirty="0" smtClean="0">
                <a:solidFill>
                  <a:schemeClr val="tx1"/>
                </a:solidFill>
              </a:rPr>
            </a:br>
            <a:r>
              <a:rPr lang="sk-SK" sz="3100" dirty="0" smtClean="0">
                <a:solidFill>
                  <a:schemeClr val="tx1"/>
                </a:solidFill>
              </a:rPr>
              <a:t>- jedna zo žliaz pozostáva </a:t>
            </a:r>
            <a:r>
              <a:rPr lang="sk-SK" sz="3100" dirty="0">
                <a:solidFill>
                  <a:schemeClr val="tx1"/>
                </a:solidFill>
              </a:rPr>
              <a:t>z </a:t>
            </a:r>
            <a:r>
              <a:rPr lang="sk-SK" sz="3100" dirty="0" smtClean="0">
                <a:solidFill>
                  <a:schemeClr val="tx1"/>
                </a:solidFill>
              </a:rPr>
              <a:t>hrubej steny,  	ktorá obsahuje zmes</a:t>
            </a:r>
            <a:r>
              <a:rPr lang="sk-SK" sz="3100" dirty="0">
                <a:solidFill>
                  <a:schemeClr val="tx1"/>
                </a:solidFill>
              </a:rPr>
              <a:t> </a:t>
            </a:r>
            <a:r>
              <a:rPr lang="sk-SK" sz="3100" dirty="0" smtClean="0">
                <a:solidFill>
                  <a:schemeClr val="tx1"/>
                </a:solidFill>
              </a:rPr>
              <a:t>katalázy</a:t>
            </a:r>
            <a:r>
              <a:rPr lang="sk-SK" sz="3100" dirty="0">
                <a:solidFill>
                  <a:schemeClr val="tx1"/>
                </a:solidFill>
              </a:rPr>
              <a:t> a </a:t>
            </a:r>
            <a:r>
              <a:rPr lang="sk-SK" sz="3100" dirty="0" smtClean="0">
                <a:solidFill>
                  <a:schemeClr val="tx1"/>
                </a:solidFill>
              </a:rPr>
              <a:t>peroxidázy</a:t>
            </a:r>
            <a:r>
              <a:rPr lang="sk-SK" sz="3100" dirty="0">
                <a:solidFill>
                  <a:schemeClr val="tx1"/>
                </a:solidFill>
              </a:rPr>
              <a:t> </a:t>
            </a:r>
            <a:r>
              <a:rPr lang="sk-SK" sz="3100" dirty="0" smtClean="0">
                <a:solidFill>
                  <a:schemeClr val="tx1"/>
                </a:solidFill>
              </a:rPr>
              <a:t/>
            </a:r>
            <a:br>
              <a:rPr lang="sk-SK" sz="3100" dirty="0" smtClean="0">
                <a:solidFill>
                  <a:schemeClr val="tx1"/>
                </a:solidFill>
              </a:rPr>
            </a:br>
            <a:r>
              <a:rPr lang="sk-SK" sz="3100" dirty="0" smtClean="0">
                <a:solidFill>
                  <a:schemeClr val="tx1"/>
                </a:solidFill>
              </a:rPr>
              <a:t>- ďalšie žľazy </a:t>
            </a:r>
            <a:r>
              <a:rPr lang="sk-SK" sz="3100" dirty="0">
                <a:solidFill>
                  <a:schemeClr val="tx1"/>
                </a:solidFill>
              </a:rPr>
              <a:t>sú </a:t>
            </a:r>
            <a:r>
              <a:rPr lang="sk-SK" sz="3100" dirty="0" smtClean="0">
                <a:solidFill>
                  <a:schemeClr val="tx1"/>
                </a:solidFill>
              </a:rPr>
              <a:t>vyrobené zo stlačiteľného </a:t>
            </a:r>
            <a:r>
              <a:rPr lang="sk-SK" sz="3100" dirty="0">
                <a:solidFill>
                  <a:schemeClr val="tx1"/>
                </a:solidFill>
              </a:rPr>
              <a:t>zásobníka, ktorý obsahuje vodný roztok </a:t>
            </a:r>
            <a:r>
              <a:rPr lang="sk-SK" sz="3100" dirty="0" smtClean="0">
                <a:solidFill>
                  <a:schemeClr val="tx1"/>
                </a:solidFill>
              </a:rPr>
              <a:t>hydrochinónu</a:t>
            </a:r>
            <a:r>
              <a:rPr lang="sk-SK" sz="3100" dirty="0">
                <a:solidFill>
                  <a:schemeClr val="tx1"/>
                </a:solidFill>
              </a:rPr>
              <a:t> a </a:t>
            </a:r>
            <a:r>
              <a:rPr lang="sk-SK" sz="3100" dirty="0" smtClean="0">
                <a:solidFill>
                  <a:schemeClr val="tx1"/>
                </a:solidFill>
              </a:rPr>
              <a:t>peroxidu vodíka</a:t>
            </a:r>
            <a:endParaRPr lang="sk-SK" sz="31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bombardier beetle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277" y="1016076"/>
            <a:ext cx="3351900" cy="42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68" y="595532"/>
            <a:ext cx="6706523" cy="2237517"/>
          </a:xfrm>
        </p:spPr>
        <p:txBody>
          <a:bodyPr>
            <a:normAutofit fontScale="90000"/>
          </a:bodyPr>
          <a:lstStyle/>
          <a:p>
            <a:r>
              <a:rPr lang="sk-SK" sz="4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Ochranný mechanizmus: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3100" dirty="0" smtClean="0">
                <a:solidFill>
                  <a:schemeClr val="tx1"/>
                </a:solidFill>
              </a:rPr>
              <a:t>•Ak je v ohrození, zmieša sa peroxid </a:t>
            </a:r>
            <a:r>
              <a:rPr lang="sk-SK" sz="3100" dirty="0">
                <a:solidFill>
                  <a:schemeClr val="tx1"/>
                </a:solidFill>
              </a:rPr>
              <a:t>vodíka </a:t>
            </a:r>
            <a:r>
              <a:rPr lang="sk-SK" sz="3100" dirty="0" smtClean="0">
                <a:solidFill>
                  <a:schemeClr val="tx1"/>
                </a:solidFill>
              </a:rPr>
              <a:t>s 	hydrochinónom a </a:t>
            </a:r>
            <a:r>
              <a:rPr lang="sk-SK" sz="3100" dirty="0">
                <a:solidFill>
                  <a:schemeClr val="tx1"/>
                </a:solidFill>
              </a:rPr>
              <a:t>potom </a:t>
            </a:r>
            <a:r>
              <a:rPr lang="sk-SK" sz="3100" dirty="0" smtClean="0">
                <a:solidFill>
                  <a:schemeClr val="tx1"/>
                </a:solidFill>
              </a:rPr>
              <a:t>sa zmes vpustí </a:t>
            </a:r>
            <a:r>
              <a:rPr lang="sk-SK" sz="3100" dirty="0" smtClean="0">
                <a:solidFill>
                  <a:schemeClr val="tx1"/>
                </a:solidFill>
              </a:rPr>
              <a:t>zásobnej komory.</a:t>
            </a:r>
            <a:r>
              <a:rPr lang="sk-SK" sz="3100" dirty="0" smtClean="0">
                <a:solidFill>
                  <a:schemeClr val="tx1"/>
                </a:solidFill>
              </a:rPr>
              <a:t/>
            </a:r>
            <a:br>
              <a:rPr lang="sk-SK" sz="3100" dirty="0" smtClean="0">
                <a:solidFill>
                  <a:schemeClr val="tx1"/>
                </a:solidFill>
              </a:rPr>
            </a:br>
            <a:r>
              <a:rPr lang="sk-SK" sz="3100" dirty="0">
                <a:solidFill>
                  <a:schemeClr val="tx1"/>
                </a:solidFill>
              </a:rPr>
              <a:t>•</a:t>
            </a:r>
            <a:r>
              <a:rPr lang="sk-SK" sz="3100" dirty="0" smtClean="0">
                <a:solidFill>
                  <a:schemeClr val="tx1"/>
                </a:solidFill>
              </a:rPr>
              <a:t> V komore </a:t>
            </a:r>
            <a:r>
              <a:rPr lang="sk-SK" sz="3100" dirty="0">
                <a:solidFill>
                  <a:schemeClr val="tx1"/>
                </a:solidFill>
              </a:rPr>
              <a:t>sa pridá </a:t>
            </a:r>
            <a:r>
              <a:rPr lang="sk-SK" sz="3100" dirty="0" smtClean="0">
                <a:solidFill>
                  <a:schemeClr val="tx1"/>
                </a:solidFill>
              </a:rPr>
              <a:t>kataláza = vznik rýchlej 	chemickej reakcie.</a:t>
            </a:r>
            <a:br>
              <a:rPr lang="sk-SK" sz="3100" dirty="0" smtClean="0">
                <a:solidFill>
                  <a:schemeClr val="tx1"/>
                </a:solidFill>
              </a:rPr>
            </a:br>
            <a:r>
              <a:rPr lang="sk-SK" sz="3100" dirty="0" smtClean="0">
                <a:solidFill>
                  <a:schemeClr val="tx1"/>
                </a:solidFill>
              </a:rPr>
              <a:t> •Výsledná para:</a:t>
            </a:r>
            <a:r>
              <a:rPr lang="sk-SK" sz="3100" dirty="0">
                <a:solidFill>
                  <a:schemeClr val="tx1"/>
                </a:solidFill>
              </a:rPr>
              <a:t/>
            </a:r>
            <a:br>
              <a:rPr lang="sk-SK" sz="3100" dirty="0">
                <a:solidFill>
                  <a:schemeClr val="tx1"/>
                </a:solidFill>
              </a:rPr>
            </a:br>
            <a:r>
              <a:rPr lang="sk-SK" sz="3100" dirty="0">
                <a:solidFill>
                  <a:schemeClr val="tx1"/>
                </a:solidFill>
              </a:rPr>
              <a:t>		-má skoro </a:t>
            </a:r>
            <a:r>
              <a:rPr lang="sk-SK" sz="3100" dirty="0" smtClean="0">
                <a:solidFill>
                  <a:schemeClr val="tx1"/>
                </a:solidFill>
              </a:rPr>
              <a:t>100°C</a:t>
            </a:r>
            <a:br>
              <a:rPr lang="sk-SK" sz="3100" dirty="0" smtClean="0">
                <a:solidFill>
                  <a:schemeClr val="tx1"/>
                </a:solidFill>
              </a:rPr>
            </a:br>
            <a:r>
              <a:rPr lang="sk-SK" sz="3100" dirty="0">
                <a:solidFill>
                  <a:schemeClr val="tx1"/>
                </a:solidFill>
              </a:rPr>
              <a:t>	</a:t>
            </a:r>
            <a:r>
              <a:rPr lang="sk-SK" sz="3100" dirty="0" smtClean="0">
                <a:solidFill>
                  <a:schemeClr val="tx1"/>
                </a:solidFill>
              </a:rPr>
              <a:t>	-rýchlosť 20 metrov </a:t>
            </a:r>
            <a:r>
              <a:rPr lang="sk-SK" sz="3100" dirty="0">
                <a:solidFill>
                  <a:schemeClr val="tx1"/>
                </a:solidFill>
              </a:rPr>
              <a:t>za sekundu</a:t>
            </a:r>
            <a:br>
              <a:rPr lang="sk-SK" sz="3100" dirty="0">
                <a:solidFill>
                  <a:schemeClr val="tx1"/>
                </a:solidFill>
              </a:rPr>
            </a:br>
            <a:r>
              <a:rPr lang="sk-SK" sz="3100" dirty="0">
                <a:solidFill>
                  <a:schemeClr val="tx1"/>
                </a:solidFill>
              </a:rPr>
              <a:t>•Hlavnou zložkou tejto pary je </a:t>
            </a:r>
            <a:r>
              <a:rPr lang="sk-SK" sz="3100" dirty="0" smtClean="0">
                <a:solidFill>
                  <a:schemeClr val="tx1"/>
                </a:solidFill>
              </a:rPr>
              <a:t/>
            </a:r>
            <a:br>
              <a:rPr lang="sk-SK" sz="3100" dirty="0" smtClean="0">
                <a:solidFill>
                  <a:schemeClr val="tx1"/>
                </a:solidFill>
              </a:rPr>
            </a:br>
            <a:r>
              <a:rPr lang="sk-SK" sz="3100" dirty="0" smtClean="0">
                <a:solidFill>
                  <a:schemeClr val="tx1"/>
                </a:solidFill>
              </a:rPr>
              <a:t>1,4-benzochinón</a:t>
            </a:r>
            <a:r>
              <a:rPr lang="sk-SK" sz="3100" dirty="0" smtClean="0">
                <a:solidFill>
                  <a:schemeClr val="tx1"/>
                </a:solidFill>
              </a:rPr>
              <a:t>.</a:t>
            </a:r>
            <a:br>
              <a:rPr lang="sk-SK" sz="3100" dirty="0" smtClean="0">
                <a:solidFill>
                  <a:schemeClr val="tx1"/>
                </a:solidFill>
              </a:rPr>
            </a:b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170" y="1815152"/>
            <a:ext cx="4054468" cy="325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71991"/>
            <a:ext cx="8596668" cy="1320800"/>
          </a:xfrm>
        </p:spPr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3" name="Picture 6" descr="Image result for Bombardier beet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744009"/>
            <a:ext cx="5254748" cy="2955795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ombardier beet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83" y="3048323"/>
            <a:ext cx="5641143" cy="3173142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Bombardier Beet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83" y="593254"/>
            <a:ext cx="3516718" cy="2599074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Bombardier Beetle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474456"/>
            <a:ext cx="3764698" cy="2761759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5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09" y="429063"/>
            <a:ext cx="12276454" cy="1670148"/>
          </a:xfrm>
        </p:spPr>
        <p:txBody>
          <a:bodyPr>
            <a:normAutofit fontScale="90000"/>
          </a:bodyPr>
          <a:lstStyle/>
          <a:p>
            <a: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Reakcie:</a:t>
            </a:r>
            <a:b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sk-SK" sz="3100" dirty="0" smtClean="0">
                <a:solidFill>
                  <a:schemeClr val="tx1"/>
                </a:solidFill>
              </a:rPr>
              <a:t>•Rozklad peroxidu vodíka</a:t>
            </a:r>
            <a: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k-SK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sk-SK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sk-SK" sz="3100" dirty="0" smtClean="0">
                <a:solidFill>
                  <a:schemeClr val="tx1"/>
                </a:solidFill>
              </a:rPr>
              <a:t>•</a:t>
            </a:r>
            <a:r>
              <a:rPr lang="sk-SK" sz="3100" dirty="0">
                <a:solidFill>
                  <a:schemeClr val="tx1"/>
                </a:solidFill>
              </a:rPr>
              <a:t>Vznik 1,4-benzochinónu z </a:t>
            </a:r>
            <a:r>
              <a:rPr lang="sk-SK" sz="3100" dirty="0" smtClean="0">
                <a:solidFill>
                  <a:schemeClr val="tx1"/>
                </a:solidFill>
              </a:rPr>
              <a:t>hydrochinónu a enzýmov  </a:t>
            </a:r>
            <a: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sk-SK" dirty="0" smtClean="0">
                <a:solidFill>
                  <a:schemeClr val="tx1"/>
                </a:solidFill>
              </a:rPr>
              <a:t>•Čistá reakcia: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sk-SK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sk-SK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 descr="{\ displaystyle 2H_ {2} O_ {2 (aq)} \ longrightarrow 2H_ {2} O _ {(l)} + O_ {2 (g)}}"/>
          <p:cNvSpPr>
            <a:spLocks noChangeAspect="1" noChangeArrowheads="1"/>
          </p:cNvSpPr>
          <p:nvPr/>
        </p:nvSpPr>
        <p:spPr bwMode="auto">
          <a:xfrm>
            <a:off x="2040645" y="3077039"/>
            <a:ext cx="3023723" cy="30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AutoShape 10" descr="{\ displaystyle 2H_ {2} O_ {2 (aq)} \ longrightarrow 2H_ {2} O _ {(l)} + O_ {2 (g)}}"/>
          <p:cNvSpPr>
            <a:spLocks noChangeAspect="1" noChangeArrowheads="1"/>
          </p:cNvSpPr>
          <p:nvPr/>
        </p:nvSpPr>
        <p:spPr bwMode="auto">
          <a:xfrm>
            <a:off x="577604" y="611333"/>
            <a:ext cx="435269" cy="4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" y="2897258"/>
            <a:ext cx="4127353" cy="5512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33" y="4188408"/>
            <a:ext cx="5517103" cy="541731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73" y="1757972"/>
            <a:ext cx="3183591" cy="5329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182" name="Picture 14" descr="https://upload.wikimedia.org/wikipedia/commons/thumb/3/36/Para-Benzoquinone_needles.jpg/800px-Para-Benzoquinone_need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18" y="3307959"/>
            <a:ext cx="3415856" cy="256189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79541" y="5366403"/>
            <a:ext cx="329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1,4-benzochinón</a:t>
            </a:r>
            <a:endParaRPr lang="sk-SK" dirty="0"/>
          </a:p>
        </p:txBody>
      </p:sp>
      <p:pic>
        <p:nvPicPr>
          <p:cNvPr id="7184" name="Picture 16" descr="Image resu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2285">
            <a:off x="2266738" y="4838100"/>
            <a:ext cx="3859452" cy="179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Image result for peroxid vodí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804">
            <a:off x="5993668" y="368208"/>
            <a:ext cx="2826776" cy="172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6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371557"/>
          </a:xfrm>
        </p:spPr>
        <p:txBody>
          <a:bodyPr>
            <a:noAutofit/>
          </a:bodyPr>
          <a:lstStyle/>
          <a:p>
            <a:r>
              <a:rPr lang="sk-SK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Zdroje</a:t>
            </a:r>
            <a:r>
              <a:rPr lang="sk-SK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sk-SK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sk-SK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k-SK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sk-SK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k-SK" dirty="0">
                <a:solidFill>
                  <a:schemeClr val="tx1"/>
                </a:solidFill>
              </a:rPr>
              <a:t>• </a:t>
            </a:r>
            <a:r>
              <a:rPr lang="sk-SK" dirty="0" smtClean="0">
                <a:solidFill>
                  <a:schemeClr val="tx1"/>
                </a:solidFill>
                <a:hlinkClick r:id="rId2"/>
              </a:rPr>
              <a:t>Wikipédia</a:t>
            </a:r>
            <a:r>
              <a:rPr lang="sk-SK" dirty="0">
                <a:solidFill>
                  <a:schemeClr val="tx1"/>
                </a:solidFill>
              </a:rPr>
              <a:t/>
            </a:r>
            <a:br>
              <a:rPr lang="sk-SK" dirty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• </a:t>
            </a:r>
            <a:r>
              <a:rPr lang="sk-SK" dirty="0" smtClean="0">
                <a:solidFill>
                  <a:schemeClr val="tx1"/>
                </a:solidFill>
                <a:hlinkClick r:id="rId3"/>
              </a:rPr>
              <a:t>Discover Creation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• </a:t>
            </a:r>
            <a:r>
              <a:rPr lang="sk-SK" dirty="0" smtClean="0">
                <a:solidFill>
                  <a:schemeClr val="tx1"/>
                </a:solidFill>
                <a:hlinkClick r:id="rId4"/>
              </a:rPr>
              <a:t>BBC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• </a:t>
            </a:r>
            <a:r>
              <a:rPr lang="sk-SK" dirty="0" smtClean="0">
                <a:solidFill>
                  <a:schemeClr val="tx1"/>
                </a:solidFill>
                <a:hlinkClick r:id="rId5"/>
              </a:rPr>
              <a:t>Liz Wason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○ Video: </a:t>
            </a:r>
            <a:r>
              <a:rPr lang="sk-SK" dirty="0" smtClean="0">
                <a:solidFill>
                  <a:schemeClr val="tx1"/>
                </a:solidFill>
                <a:hlinkClick r:id="rId6"/>
              </a:rPr>
              <a:t>Bombardier Beetle</a:t>
            </a:r>
            <a:endParaRPr lang="sk-SK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F9F2D9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327</TotalTime>
  <Words>26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Obsah:   • Klasifikácia  • Život       • Anatómia        • Ochranný mechanizmus   • Reakcie  • Zdroje   </vt:lpstr>
      <vt:lpstr>Klasifikácia:   Ríša:  Živočíchy (Animalia)  Kmeň: Článkonožce (Arthropoda)  Trieda: Hmyz (Insecta)  Rad:  Chrobáky (Coleoptera)  Čeľaď: Bystruška (Carabidae)  Rod:  Prskavec (Brachinus)</vt:lpstr>
      <vt:lpstr>Bystrušky lupeňovité   - žijú na všetkých kontinentoch okrem Antarktídy - žijú v lesoch alebo trávnatých oblastiach v  miernom pásme - možno ich nájsť aj v iných miestach, kde je  dostatok vlhka na kladenie vajec - sú 1,2 až 1,8 centimetrov veľké</vt:lpstr>
      <vt:lpstr>Anatómia:  - majú dve veľké žľazy, ktoré sa  nachádzajú v mieste brucha - jedna zo žliaz pozostáva z hrubej steny,   ktorá obsahuje zmes katalázy a peroxidázy  - ďalšie žľazy sú vyrobené zo stlačiteľného zásobníka, ktorý obsahuje vodný roztok hydrochinónu a peroxidu vodíka</vt:lpstr>
      <vt:lpstr>Ochranný mechanizmus:  •Ak je v ohrození, zmieša sa peroxid vodíka s  hydrochinónom a potom sa zmes vpustí zásobnej komory. • V komore sa pridá kataláza = vznik rýchlej  chemickej reakcie.  •Výsledná para:   -má skoro 100°C   -rýchlosť 20 metrov za sekundu •Hlavnou zložkou tejto pary je  1,4-benzochinón. </vt:lpstr>
      <vt:lpstr> </vt:lpstr>
      <vt:lpstr>Reakcie:  •Rozklad peroxidu vodíka   •Vznik 1,4-benzochinónu z hydrochinónu a enzýmov     •Čistá reakcia:   </vt:lpstr>
      <vt:lpstr>Zdroje:  • Wikipédia • Discover Creation • BBC • Liz Wason ○ Video: Bombardier Beetle</vt:lpstr>
      <vt:lpstr>Ďakujem za pozornosť!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Sašen _</dc:creator>
  <cp:lastModifiedBy>Sašen _</cp:lastModifiedBy>
  <cp:revision>19</cp:revision>
  <dcterms:created xsi:type="dcterms:W3CDTF">2017-10-31T16:22:59Z</dcterms:created>
  <dcterms:modified xsi:type="dcterms:W3CDTF">2017-11-06T16:19:24Z</dcterms:modified>
</cp:coreProperties>
</file>