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0" r:id="rId10"/>
    <p:sldId id="261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F349-F5E9-47C3-A4BB-10311BF2DBC3}" type="datetimeFigureOut">
              <a:rPr lang="sk-SK" smtClean="0"/>
              <a:t>20.6.2017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E7D703A-2671-471B-B500-63E64EAD83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589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F349-F5E9-47C3-A4BB-10311BF2DBC3}" type="datetimeFigureOut">
              <a:rPr lang="sk-SK" smtClean="0"/>
              <a:t>20.6.2017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7D703A-2671-471B-B500-63E64EAD83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993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F349-F5E9-47C3-A4BB-10311BF2DBC3}" type="datetimeFigureOut">
              <a:rPr lang="sk-SK" smtClean="0"/>
              <a:t>20.6.2017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7D703A-2671-471B-B500-63E64EAD8320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135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F349-F5E9-47C3-A4BB-10311BF2DBC3}" type="datetimeFigureOut">
              <a:rPr lang="sk-SK" smtClean="0"/>
              <a:t>20.6.2017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7D703A-2671-471B-B500-63E64EAD83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3288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F349-F5E9-47C3-A4BB-10311BF2DBC3}" type="datetimeFigureOut">
              <a:rPr lang="sk-SK" smtClean="0"/>
              <a:t>20.6.2017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7D703A-2671-471B-B500-63E64EAD8320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744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F349-F5E9-47C3-A4BB-10311BF2DBC3}" type="datetimeFigureOut">
              <a:rPr lang="sk-SK" smtClean="0"/>
              <a:t>20.6.2017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7D703A-2671-471B-B500-63E64EAD83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8502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F349-F5E9-47C3-A4BB-10311BF2DBC3}" type="datetimeFigureOut">
              <a:rPr lang="sk-SK" smtClean="0"/>
              <a:t>20.6.2017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703A-2671-471B-B500-63E64EAD83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5040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F349-F5E9-47C3-A4BB-10311BF2DBC3}" type="datetimeFigureOut">
              <a:rPr lang="sk-SK" smtClean="0"/>
              <a:t>20.6.2017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703A-2671-471B-B500-63E64EAD83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699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F349-F5E9-47C3-A4BB-10311BF2DBC3}" type="datetimeFigureOut">
              <a:rPr lang="sk-SK" smtClean="0"/>
              <a:t>20.6.2017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703A-2671-471B-B500-63E64EAD83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180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F349-F5E9-47C3-A4BB-10311BF2DBC3}" type="datetimeFigureOut">
              <a:rPr lang="sk-SK" smtClean="0"/>
              <a:t>20.6.2017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7D703A-2671-471B-B500-63E64EAD83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342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F349-F5E9-47C3-A4BB-10311BF2DBC3}" type="datetimeFigureOut">
              <a:rPr lang="sk-SK" smtClean="0"/>
              <a:t>20.6.2017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7D703A-2671-471B-B500-63E64EAD83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064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F349-F5E9-47C3-A4BB-10311BF2DBC3}" type="datetimeFigureOut">
              <a:rPr lang="sk-SK" smtClean="0"/>
              <a:t>20.6.2017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7D703A-2671-471B-B500-63E64EAD83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647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F349-F5E9-47C3-A4BB-10311BF2DBC3}" type="datetimeFigureOut">
              <a:rPr lang="sk-SK" smtClean="0"/>
              <a:t>20.6.2017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703A-2671-471B-B500-63E64EAD83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01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F349-F5E9-47C3-A4BB-10311BF2DBC3}" type="datetimeFigureOut">
              <a:rPr lang="sk-SK" smtClean="0"/>
              <a:t>20.6.2017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703A-2671-471B-B500-63E64EAD83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459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F349-F5E9-47C3-A4BB-10311BF2DBC3}" type="datetimeFigureOut">
              <a:rPr lang="sk-SK" smtClean="0"/>
              <a:t>20.6.2017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703A-2671-471B-B500-63E64EAD83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249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F349-F5E9-47C3-A4BB-10311BF2DBC3}" type="datetimeFigureOut">
              <a:rPr lang="sk-SK" smtClean="0"/>
              <a:t>20.6.2017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7D703A-2671-471B-B500-63E64EAD83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278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EF349-F5E9-47C3-A4BB-10311BF2DBC3}" type="datetimeFigureOut">
              <a:rPr lang="sk-SK" smtClean="0"/>
              <a:t>20.6.2017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7D703A-2671-471B-B500-63E64EAD83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944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zladiera.sk/" TargetMode="External" /><Relationship Id="rId2" Type="http://schemas.openxmlformats.org/officeDocument/2006/relationships/hyperlink" Target="http://www.ssj.sk/sk/jaskyna/2-belianska-jaskyna#prirodne-pomery" TargetMode="External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2423" y="2227831"/>
            <a:ext cx="9144000" cy="2387600"/>
          </a:xfrm>
        </p:spPr>
        <p:txBody>
          <a:bodyPr>
            <a:normAutofit/>
          </a:bodyPr>
          <a:lstStyle/>
          <a:p>
            <a:r>
              <a:rPr lang="sk-SK" sz="15000" dirty="0"/>
              <a:t>Caves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26372"/>
            <a:ext cx="9144000" cy="1655762"/>
          </a:xfrm>
        </p:spPr>
        <p:txBody>
          <a:bodyPr/>
          <a:lstStyle/>
          <a:p>
            <a:r>
              <a:rPr lang="sk-SK" dirty="0"/>
              <a:t>A.Slivková II.A</a:t>
            </a:r>
          </a:p>
        </p:txBody>
      </p:sp>
    </p:spTree>
    <p:extLst>
      <p:ext uri="{BB962C8B-B14F-4D97-AF65-F5344CB8AC3E}">
        <p14:creationId xmlns:p14="http://schemas.microsoft.com/office/powerpoint/2010/main" val="597561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253" y="2766809"/>
            <a:ext cx="8911687" cy="1280890"/>
          </a:xfrm>
        </p:spPr>
        <p:txBody>
          <a:bodyPr>
            <a:normAutofit/>
          </a:bodyPr>
          <a:lstStyle/>
          <a:p>
            <a:r>
              <a:rPr lang="sk-SK" sz="4800" dirty="0"/>
              <a:t>Thanks for paying attention!</a:t>
            </a:r>
          </a:p>
        </p:txBody>
      </p:sp>
    </p:spTree>
    <p:extLst>
      <p:ext uri="{BB962C8B-B14F-4D97-AF65-F5344CB8AC3E}">
        <p14:creationId xmlns:p14="http://schemas.microsoft.com/office/powerpoint/2010/main" val="3701332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6515" y="828827"/>
            <a:ext cx="6824029" cy="3565752"/>
          </a:xfrm>
        </p:spPr>
        <p:txBody>
          <a:bodyPr>
            <a:normAutofit fontScale="90000"/>
          </a:bodyPr>
          <a:lstStyle/>
          <a:p>
            <a:r>
              <a:rPr lang="sk-SK" sz="7300" dirty="0"/>
              <a:t>Belianska cave</a:t>
            </a:r>
            <a:br>
              <a:rPr lang="sk-SK" sz="7300" dirty="0"/>
            </a:br>
            <a:br>
              <a:rPr lang="sk-SK" sz="2800"/>
            </a:br>
            <a:r>
              <a:rPr lang="sk-SK" sz="3100"/>
              <a:t>- i</a:t>
            </a:r>
            <a:r>
              <a:rPr lang="en-US" sz="3100"/>
              <a:t>s </a:t>
            </a:r>
            <a:r>
              <a:rPr lang="en-US" sz="3100" dirty="0"/>
              <a:t>a stalactite cave in the Slovak part of the </a:t>
            </a:r>
            <a:r>
              <a:rPr lang="en-US" sz="3100" dirty="0" err="1"/>
              <a:t>Tatra</a:t>
            </a:r>
            <a:r>
              <a:rPr lang="en-US" sz="3100" dirty="0"/>
              <a:t> mountains</a:t>
            </a:r>
            <a:br>
              <a:rPr lang="sk-SK" sz="3100"/>
            </a:br>
            <a:r>
              <a:rPr lang="sk-SK" sz="3100"/>
              <a:t>- it </a:t>
            </a:r>
            <a:r>
              <a:rPr lang="sk-SK" sz="3100" dirty="0"/>
              <a:t>is located above Tatranská Kotlina</a:t>
            </a:r>
            <a:br>
              <a:rPr lang="sk-SK" sz="3100" dirty="0"/>
            </a:br>
            <a:r>
              <a:rPr lang="sk-SK" sz="3100" dirty="0"/>
              <a:t>-</a:t>
            </a:r>
            <a:r>
              <a:rPr lang="en-US" sz="3100" dirty="0"/>
              <a:t> the cave have been persisting for 125 years</a:t>
            </a:r>
            <a:br>
              <a:rPr lang="sk-SK" sz="3100"/>
            </a:br>
            <a:r>
              <a:rPr lang="sk-SK" sz="3100"/>
              <a:t>- it </a:t>
            </a:r>
            <a:r>
              <a:rPr lang="en-US" sz="3100" dirty="0"/>
              <a:t>belongs among the most visited show caves in Slovakia</a:t>
            </a:r>
            <a:br>
              <a:rPr lang="sk-SK" sz="2400" dirty="0"/>
            </a:br>
            <a:endParaRPr lang="sk-SK" sz="2400" dirty="0"/>
          </a:p>
        </p:txBody>
      </p:sp>
      <p:pic>
        <p:nvPicPr>
          <p:cNvPr id="4098" name="Picture 2" descr="Image result for belianska jasky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576" y="1269242"/>
            <a:ext cx="3266335" cy="498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58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belianska jasky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942" y="4162568"/>
            <a:ext cx="6192851" cy="22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469" y="610462"/>
            <a:ext cx="9116854" cy="3825059"/>
          </a:xfrm>
        </p:spPr>
        <p:txBody>
          <a:bodyPr>
            <a:noAutofit/>
          </a:bodyPr>
          <a:lstStyle/>
          <a:p>
            <a:r>
              <a:rPr lang="sk-SK" sz="2800"/>
              <a:t>- t</a:t>
            </a:r>
            <a:r>
              <a:rPr lang="en-US" sz="2800"/>
              <a:t>he </a:t>
            </a:r>
            <a:r>
              <a:rPr lang="sk-SK" sz="2800"/>
              <a:t>water is going </a:t>
            </a:r>
            <a:r>
              <a:rPr lang="en-US" sz="2800"/>
              <a:t>into </a:t>
            </a:r>
            <a:r>
              <a:rPr lang="en-US" sz="2800" dirty="0"/>
              <a:t>the </a:t>
            </a:r>
            <a:r>
              <a:rPr lang="en-US" sz="2800"/>
              <a:t>cave </a:t>
            </a:r>
            <a:r>
              <a:rPr lang="sk-SK" sz="2800"/>
              <a:t>and it </a:t>
            </a:r>
            <a:r>
              <a:rPr lang="en-US" sz="2800"/>
              <a:t>formed </a:t>
            </a:r>
            <a:r>
              <a:rPr lang="en-US" sz="2800" dirty="0"/>
              <a:t>underground spaces </a:t>
            </a:r>
            <a:br>
              <a:rPr lang="sk-SK" sz="2800"/>
            </a:br>
            <a:r>
              <a:rPr lang="sk-SK" sz="2800"/>
              <a:t>- t</a:t>
            </a:r>
            <a:r>
              <a:rPr lang="en-US" sz="2800" dirty="0"/>
              <a:t>he primary caverns were filled with water </a:t>
            </a:r>
            <a:br>
              <a:rPr lang="sk-SK" sz="2800"/>
            </a:br>
            <a:r>
              <a:rPr lang="sk-SK" sz="2800"/>
              <a:t>- l</a:t>
            </a:r>
            <a:r>
              <a:rPr lang="en-US" sz="2800" dirty="0" err="1"/>
              <a:t>arge</a:t>
            </a:r>
            <a:r>
              <a:rPr lang="en-US" sz="2800" dirty="0"/>
              <a:t> cupolas and smaller kettle hollows were modelled on the ceilings</a:t>
            </a:r>
            <a:br>
              <a:rPr lang="sk-SK" sz="2800"/>
            </a:br>
            <a:r>
              <a:rPr lang="sk-SK" sz="2800"/>
              <a:t>- t</a:t>
            </a:r>
            <a:r>
              <a:rPr lang="en-US" sz="2800" dirty="0"/>
              <a:t>he largest underground spaces were formed already before the main glaciation of the </a:t>
            </a:r>
            <a:r>
              <a:rPr lang="en-US" sz="2800" dirty="0" err="1"/>
              <a:t>Tatras</a:t>
            </a:r>
            <a:br>
              <a:rPr lang="sk-SK" sz="2800" dirty="0"/>
            </a:b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118039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637" y="801530"/>
            <a:ext cx="8911687" cy="4166254"/>
          </a:xfrm>
        </p:spPr>
        <p:txBody>
          <a:bodyPr>
            <a:normAutofit/>
          </a:bodyPr>
          <a:lstStyle/>
          <a:p>
            <a:r>
              <a:rPr lang="sk-SK" sz="3200"/>
              <a:t>- its</a:t>
            </a:r>
            <a:r>
              <a:rPr lang="en-US" sz="3200"/>
              <a:t> </a:t>
            </a:r>
            <a:r>
              <a:rPr lang="en-US" sz="3200" dirty="0"/>
              <a:t>length is 3,829 m</a:t>
            </a:r>
            <a:r>
              <a:rPr lang="sk-SK" sz="3200" dirty="0"/>
              <a:t> and </a:t>
            </a:r>
            <a:r>
              <a:rPr lang="en-US" sz="3200" dirty="0"/>
              <a:t>it</a:t>
            </a:r>
            <a:r>
              <a:rPr lang="sk-SK" sz="3200" dirty="0"/>
              <a:t> i</a:t>
            </a:r>
            <a:r>
              <a:rPr lang="en-US" sz="3200" dirty="0"/>
              <a:t>s 168 m</a:t>
            </a:r>
            <a:r>
              <a:rPr lang="sk-SK" sz="3200" dirty="0"/>
              <a:t> deep</a:t>
            </a:r>
            <a:br>
              <a:rPr lang="sk-SK" sz="3200"/>
            </a:br>
            <a:r>
              <a:rPr lang="sk-SK" sz="3200"/>
              <a:t>- t</a:t>
            </a:r>
            <a:r>
              <a:rPr lang="en-US" sz="3200" dirty="0"/>
              <a:t>he original entrance is situated 82 m above the current one</a:t>
            </a:r>
            <a:br>
              <a:rPr lang="sk-SK" sz="3200"/>
            </a:br>
            <a:r>
              <a:rPr lang="sk-SK" sz="3200"/>
              <a:t>- the </a:t>
            </a:r>
            <a:r>
              <a:rPr lang="sk-SK" sz="3200" dirty="0"/>
              <a:t>entrance </a:t>
            </a:r>
            <a:r>
              <a:rPr lang="sk-SK" sz="3200"/>
              <a:t>parts </a:t>
            </a:r>
            <a:br>
              <a:rPr lang="sk-SK" sz="3200"/>
            </a:br>
            <a:r>
              <a:rPr lang="sk-SK" sz="3200"/>
              <a:t>contain chimneys</a:t>
            </a:r>
            <a:br>
              <a:rPr lang="sk-SK" sz="3200"/>
            </a:br>
            <a:r>
              <a:rPr lang="sk-SK" sz="3200"/>
              <a:t>- o</a:t>
            </a:r>
            <a:r>
              <a:rPr lang="en-US" sz="3200"/>
              <a:t>val </a:t>
            </a:r>
            <a:r>
              <a:rPr lang="en-US" sz="3200" dirty="0"/>
              <a:t>shapes of water</a:t>
            </a:r>
            <a:br>
              <a:rPr lang="sk-SK" sz="3200" dirty="0"/>
            </a:br>
            <a:r>
              <a:rPr lang="en-US" sz="3200" dirty="0"/>
              <a:t> modelling are preserved</a:t>
            </a:r>
            <a:br>
              <a:rPr lang="sk-SK" sz="3200" dirty="0"/>
            </a:br>
            <a:r>
              <a:rPr lang="en-US" sz="3200" dirty="0"/>
              <a:t> in several places</a:t>
            </a:r>
            <a:endParaRPr lang="sk-SK" sz="3200" dirty="0"/>
          </a:p>
        </p:txBody>
      </p:sp>
      <p:pic>
        <p:nvPicPr>
          <p:cNvPr id="2050" name="Picture 2" descr="Image result for belianska jasky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81" y="2428876"/>
            <a:ext cx="5021144" cy="3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521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253" y="24197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sk-SK" sz="3200"/>
              <a:t>- a</a:t>
            </a:r>
            <a:r>
              <a:rPr lang="en-US" sz="3200" dirty="0" err="1"/>
              <a:t>ttractive</a:t>
            </a:r>
            <a:r>
              <a:rPr lang="en-US" sz="3200" dirty="0"/>
              <a:t> are the flowstone waterfalls </a:t>
            </a:r>
            <a:r>
              <a:rPr lang="en-US" sz="3200"/>
              <a:t>and stalagmites</a:t>
            </a:r>
            <a:br>
              <a:rPr lang="sk-SK" sz="3200" dirty="0"/>
            </a:br>
            <a:r>
              <a:rPr lang="sk-SK" sz="3200" dirty="0"/>
              <a:t>-</a:t>
            </a:r>
            <a:r>
              <a:rPr lang="en-US" sz="3200" dirty="0"/>
              <a:t> </a:t>
            </a:r>
            <a:r>
              <a:rPr lang="sk-SK" sz="3200" dirty="0"/>
              <a:t>a</a:t>
            </a:r>
            <a:r>
              <a:rPr lang="en-US" sz="3200" dirty="0" err="1"/>
              <a:t>ir</a:t>
            </a:r>
            <a:r>
              <a:rPr lang="en-US" sz="3200" dirty="0"/>
              <a:t> temperature reaches 5,0 to 6,3 °C and humidity 90 to 97 %</a:t>
            </a:r>
            <a:br>
              <a:rPr lang="sk-SK" sz="3200"/>
            </a:br>
            <a:r>
              <a:rPr lang="sk-SK" sz="3200"/>
              <a:t>- s</a:t>
            </a:r>
            <a:r>
              <a:rPr lang="en-US" sz="3200" dirty="0"/>
              <a:t>even bat species </a:t>
            </a:r>
            <a:r>
              <a:rPr lang="sk-SK" sz="3200" dirty="0"/>
              <a:t>were found</a:t>
            </a:r>
            <a:r>
              <a:rPr lang="en-US" sz="3200" dirty="0"/>
              <a:t> in the cave</a:t>
            </a:r>
            <a:br>
              <a:rPr lang="sk-SK" sz="3200" dirty="0"/>
            </a:br>
            <a:endParaRPr lang="sk-SK" sz="3200" dirty="0"/>
          </a:p>
        </p:txBody>
      </p:sp>
      <p:pic>
        <p:nvPicPr>
          <p:cNvPr id="3076" name="Picture 4" descr="Image result for hudobna sieň jasky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00" y="2877575"/>
            <a:ext cx="4999893" cy="334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belianska jasky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52" y="2877575"/>
            <a:ext cx="4960867" cy="331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44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573" y="310212"/>
            <a:ext cx="8911687" cy="1280890"/>
          </a:xfrm>
        </p:spPr>
        <p:txBody>
          <a:bodyPr>
            <a:noAutofit/>
          </a:bodyPr>
          <a:lstStyle/>
          <a:p>
            <a:r>
              <a:rPr lang="sk-SK" sz="2800"/>
              <a:t>- T</a:t>
            </a:r>
            <a:r>
              <a:rPr lang="en-US" sz="2800"/>
              <a:t>he </a:t>
            </a:r>
            <a:r>
              <a:rPr lang="en-US" sz="2800" dirty="0"/>
              <a:t>entrance parts were known by gold seekers </a:t>
            </a:r>
            <a:r>
              <a:rPr lang="sk-SK" sz="2800" dirty="0"/>
              <a:t>in the</a:t>
            </a:r>
            <a:r>
              <a:rPr lang="en-US" sz="2800" dirty="0"/>
              <a:t>18th century</a:t>
            </a:r>
            <a:br>
              <a:rPr lang="sk-SK" sz="2800"/>
            </a:br>
            <a:r>
              <a:rPr lang="sk-SK" sz="2800"/>
              <a:t>- there </a:t>
            </a:r>
            <a:r>
              <a:rPr lang="sk-SK" sz="2800" dirty="0"/>
              <a:t>is electricity </a:t>
            </a:r>
            <a:r>
              <a:rPr lang="en-US" sz="2800" dirty="0" err="1"/>
              <a:t>i</a:t>
            </a:r>
            <a:r>
              <a:rPr lang="sk-SK" sz="2800" dirty="0"/>
              <a:t>n </a:t>
            </a:r>
            <a:r>
              <a:rPr lang="en-US" sz="2800" dirty="0"/>
              <a:t>the cave</a:t>
            </a:r>
            <a:r>
              <a:rPr lang="sk-SK" sz="2800" dirty="0"/>
              <a:t> (</a:t>
            </a:r>
            <a:r>
              <a:rPr lang="en-US" sz="2800"/>
              <a:t>1896</a:t>
            </a:r>
            <a:r>
              <a:rPr lang="sk-SK" sz="2800"/>
              <a:t>)</a:t>
            </a:r>
            <a:br>
              <a:rPr lang="sk-SK" sz="2800"/>
            </a:br>
            <a:r>
              <a:rPr lang="sk-SK" sz="2800"/>
              <a:t>- </a:t>
            </a:r>
            <a:r>
              <a:rPr lang="en-US" sz="2800"/>
              <a:t>reconstruction </a:t>
            </a:r>
            <a:r>
              <a:rPr lang="en-US" sz="2800" dirty="0"/>
              <a:t>work were done in the fifties of the last century</a:t>
            </a:r>
            <a:br>
              <a:rPr lang="sk-SK" sz="2800"/>
            </a:br>
            <a:r>
              <a:rPr lang="sk-SK" sz="2800"/>
              <a:t>- </a:t>
            </a:r>
            <a:r>
              <a:rPr lang="en-US" sz="2800"/>
              <a:t>The </a:t>
            </a:r>
            <a:r>
              <a:rPr lang="en-US" sz="2800" dirty="0"/>
              <a:t>cave is used for healing </a:t>
            </a:r>
            <a:r>
              <a:rPr lang="en-US" sz="2800" dirty="0" err="1"/>
              <a:t>speleoclimatic</a:t>
            </a:r>
            <a:r>
              <a:rPr lang="en-US" sz="2800" dirty="0"/>
              <a:t> stays in the last years</a:t>
            </a:r>
            <a:endParaRPr lang="sk-SK" sz="2800" dirty="0"/>
          </a:p>
        </p:txBody>
      </p:sp>
      <p:pic>
        <p:nvPicPr>
          <p:cNvPr id="5122" name="Picture 2" descr="Image result for belianska jasky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73" y="3645521"/>
            <a:ext cx="4026990" cy="266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belianska jasky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642" y="3583923"/>
            <a:ext cx="4120022" cy="272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3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946" y="85612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sk-SK" sz="6000" dirty="0"/>
              <a:t>Bad-Hole cave</a:t>
            </a:r>
            <a:br>
              <a:rPr lang="sk-SK" dirty="0"/>
            </a:br>
            <a:r>
              <a:rPr lang="sk-SK" sz="3100" dirty="0"/>
              <a:t>-</a:t>
            </a:r>
            <a:r>
              <a:rPr lang="en-US" sz="3100" dirty="0"/>
              <a:t> </a:t>
            </a:r>
            <a:r>
              <a:rPr lang="sk-SK" sz="3100" dirty="0"/>
              <a:t>t</a:t>
            </a:r>
            <a:r>
              <a:rPr lang="en-US" sz="3100" dirty="0"/>
              <a:t>he only well-known in the </a:t>
            </a:r>
            <a:r>
              <a:rPr lang="en-US" sz="3100" dirty="0" err="1"/>
              <a:t>Prešov</a:t>
            </a:r>
            <a:r>
              <a:rPr lang="en-US" sz="3100" dirty="0"/>
              <a:t> district</a:t>
            </a:r>
            <a:br>
              <a:rPr lang="sk-SK" sz="3100" dirty="0"/>
            </a:br>
            <a:r>
              <a:rPr lang="sk-SK" sz="3100" dirty="0"/>
              <a:t>-</a:t>
            </a:r>
            <a:r>
              <a:rPr lang="en-US" sz="3100" dirty="0"/>
              <a:t> visitor must have a helmet on the head and he goes through a underground with guide</a:t>
            </a:r>
            <a:br>
              <a:rPr lang="sk-SK" sz="3100" dirty="0"/>
            </a:br>
            <a:r>
              <a:rPr lang="sk-SK" sz="3100" dirty="0"/>
              <a:t>- There is no electricity, so</a:t>
            </a:r>
            <a:br>
              <a:rPr lang="sk-SK" sz="3100" dirty="0"/>
            </a:br>
            <a:r>
              <a:rPr lang="sk-SK" sz="3100" dirty="0"/>
              <a:t> visitors can use they own </a:t>
            </a:r>
            <a:br>
              <a:rPr lang="sk-SK" sz="3100" dirty="0"/>
            </a:br>
            <a:r>
              <a:rPr lang="sk-SK" sz="3100" dirty="0"/>
              <a:t>light</a:t>
            </a:r>
          </a:p>
        </p:txBody>
      </p:sp>
      <p:pic>
        <p:nvPicPr>
          <p:cNvPr id="6146" name="Picture 2" descr="Image result for zlá di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109" y="3210735"/>
            <a:ext cx="3433311" cy="343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zlá di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88" y="4747465"/>
            <a:ext cx="5689742" cy="189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888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5121" y="55587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sk-SK"/>
              <a:t>- t</a:t>
            </a:r>
            <a:r>
              <a:rPr lang="en-US" dirty="0"/>
              <a:t>he basic route takes approximately 40 minutes</a:t>
            </a:r>
            <a:br>
              <a:rPr lang="sk-SK"/>
            </a:br>
            <a:r>
              <a:rPr lang="sk-SK"/>
              <a:t>- it </a:t>
            </a:r>
            <a:r>
              <a:rPr lang="sk-SK" dirty="0"/>
              <a:t>is suitable for young children too</a:t>
            </a:r>
            <a:br>
              <a:rPr lang="sk-SK"/>
            </a:br>
            <a:r>
              <a:rPr lang="sk-SK"/>
              <a:t>- good </a:t>
            </a:r>
            <a:r>
              <a:rPr lang="en-US"/>
              <a:t>shoes </a:t>
            </a:r>
            <a:r>
              <a:rPr lang="en-US" dirty="0"/>
              <a:t>and warmer clothes are required</a:t>
            </a:r>
            <a:br>
              <a:rPr lang="sk-SK"/>
            </a:br>
            <a:r>
              <a:rPr lang="sk-SK"/>
              <a:t>- </a:t>
            </a:r>
            <a:r>
              <a:rPr lang="en-US"/>
              <a:t>the </a:t>
            </a:r>
            <a:r>
              <a:rPr lang="sk-SK"/>
              <a:t>youngest person was</a:t>
            </a:r>
            <a:r>
              <a:rPr lang="en-US"/>
              <a:t> 6 </a:t>
            </a:r>
            <a:r>
              <a:rPr lang="sk-SK"/>
              <a:t>weeks old,</a:t>
            </a:r>
            <a:r>
              <a:rPr lang="en-US"/>
              <a:t> </a:t>
            </a:r>
            <a:r>
              <a:rPr lang="en-US" dirty="0"/>
              <a:t>the oldest 84 years</a:t>
            </a:r>
            <a:endParaRPr lang="sk-SK" dirty="0"/>
          </a:p>
        </p:txBody>
      </p:sp>
      <p:pic>
        <p:nvPicPr>
          <p:cNvPr id="7170" name="Picture 2" descr="Image result for zlá di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29" y="4149678"/>
            <a:ext cx="7469873" cy="248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210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4002481"/>
          </a:xfrm>
        </p:spPr>
        <p:txBody>
          <a:bodyPr>
            <a:normAutofit fontScale="90000"/>
          </a:bodyPr>
          <a:lstStyle/>
          <a:p>
            <a:r>
              <a:rPr lang="sk-SK" dirty="0"/>
              <a:t>Resources:</a:t>
            </a:r>
            <a:br>
              <a:rPr lang="sk-SK" dirty="0"/>
            </a:br>
            <a:r>
              <a:rPr lang="sk-SK" dirty="0"/>
              <a:t>•</a:t>
            </a:r>
            <a:r>
              <a:rPr lang="sk-SK" dirty="0">
                <a:hlinkClick r:id="rId2"/>
              </a:rPr>
              <a:t>http://www.ssj.sk/sk/jaskyna/2-belianska-jaskyna#prirodne-pomery</a:t>
            </a:r>
            <a:br>
              <a:rPr lang="sk-SK" dirty="0"/>
            </a:br>
            <a:br>
              <a:rPr lang="sk-SK" dirty="0"/>
            </a:br>
            <a:r>
              <a:rPr lang="sk-SK" dirty="0"/>
              <a:t>•</a:t>
            </a:r>
            <a:r>
              <a:rPr lang="sk-SK" dirty="0">
                <a:hlinkClick r:id="rId3"/>
              </a:rPr>
              <a:t>http://zladiera.sk/</a:t>
            </a:r>
            <a:br>
              <a:rPr lang="sk-SK" dirty="0"/>
            </a:br>
            <a:br>
              <a:rPr lang="sk-SK" dirty="0"/>
            </a:br>
            <a:br>
              <a:rPr lang="sk-SK" dirty="0"/>
            </a:b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7955791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139</TotalTime>
  <Words>70</Words>
  <Application>Microsoft Office PowerPoint</Application>
  <PresentationFormat>Širokouhlá</PresentationFormat>
  <Paragraphs>11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Wisp</vt:lpstr>
      <vt:lpstr>Caves</vt:lpstr>
      <vt:lpstr>Belianska cave  - is a stalactite cave in the Slovak part of the Tatra mountains - it is located above Tatranská Kotlina - the cave have been persisting for 125 years - it belongs among the most visited show caves in Slovakia </vt:lpstr>
      <vt:lpstr>- the water is going into the cave and it formed underground spaces  - the primary caverns were filled with water  - large cupolas and smaller kettle hollows were modelled on the ceilings - the largest underground spaces were formed already before the main glaciation of the Tatras </vt:lpstr>
      <vt:lpstr>- its length is 3,829 m and it is 168 m deep - the original entrance is situated 82 m above the current one - the entrance parts  contain chimneys - oval shapes of water  modelling are preserved  in several places</vt:lpstr>
      <vt:lpstr>- attractive are the flowstone waterfalls and stalagmites - air temperature reaches 5,0 to 6,3 °C and humidity 90 to 97 % - seven bat species were found in the cave </vt:lpstr>
      <vt:lpstr>- The entrance parts were known by gold seekers in the18th century - there is electricity in the cave (1896) - reconstruction work were done in the fifties of the last century - The cave is used for healing speleoclimatic stays in the last years</vt:lpstr>
      <vt:lpstr>Bad-Hole cave - the only well-known in the Prešov district - visitor must have a helmet on the head and he goes through a underground with guide - There is no electricity, so  visitors can use they own  light</vt:lpstr>
      <vt:lpstr>- the basic route takes approximately 40 minutes - it is suitable for young children too - good shoes and warmer clothes are required - the youngest person was 6 weeks old, the oldest 84 years</vt:lpstr>
      <vt:lpstr>Resources: •http://www.ssj.sk/sk/jaskyna/2-belianska-jaskyna#prirodne-pomery  •http://zladiera.sk/    </vt:lpstr>
      <vt:lpstr>Thanks for paying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Caves</dc:title>
  <dc:creator>Sašen _</dc:creator>
  <cp:lastModifiedBy>Sašen _</cp:lastModifiedBy>
  <cp:revision>17</cp:revision>
  <dcterms:created xsi:type="dcterms:W3CDTF">2017-06-19T14:37:54Z</dcterms:created>
  <dcterms:modified xsi:type="dcterms:W3CDTF">2017-06-20T05:00:49Z</dcterms:modified>
</cp:coreProperties>
</file>