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3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54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56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082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440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982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05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12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1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765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63580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11515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97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58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353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970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7802-86F7-446B-AEFC-CF284AB4CD97}" type="datetimeFigureOut">
              <a:rPr lang="sk-SK" smtClean="0"/>
              <a:t>28.4.2018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ADA8A7-01DA-4C1A-A87D-A27C233196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463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594" y="886263"/>
            <a:ext cx="8299938" cy="3799957"/>
          </a:xfrm>
        </p:spPr>
        <p:txBody>
          <a:bodyPr/>
          <a:lstStyle/>
          <a:p>
            <a:pPr algn="ctr"/>
            <a:r>
              <a:rPr lang="sk-SK" sz="7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Viem, že o nás všetko vedia</a:t>
            </a:r>
            <a:endParaRPr lang="sk-SK" sz="7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9183" y="6193531"/>
            <a:ext cx="2859555" cy="1096899"/>
          </a:xfrm>
        </p:spPr>
        <p:txBody>
          <a:bodyPr/>
          <a:lstStyle/>
          <a:p>
            <a:r>
              <a:rPr lang="sk-SK" smtClean="0"/>
              <a:t>Alexandra  Slivková </a:t>
            </a:r>
            <a:r>
              <a:rPr lang="sk-SK" dirty="0" smtClean="0"/>
              <a:t>III.A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318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41" y="25475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>
                    <a:lumMod val="95000"/>
                  </a:schemeClr>
                </a:solidFill>
              </a:rPr>
              <a:t>Ďakujem za pozornosť!</a:t>
            </a:r>
            <a:endParaRPr lang="sk-SK" sz="6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Donut 3">
            <a:hlinkClick r:id="rId2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363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Obsah: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000" dirty="0" smtClean="0">
                <a:solidFill>
                  <a:schemeClr val="tx1"/>
                </a:solidFill>
              </a:rPr>
              <a:t>•</a:t>
            </a:r>
            <a:r>
              <a:rPr lang="sk-SK" sz="2000" dirty="0" smtClean="0">
                <a:solidFill>
                  <a:schemeClr val="tx1"/>
                </a:solidFill>
                <a:hlinkClick r:id="rId2" action="ppaction://hlinksldjump"/>
              </a:rPr>
              <a:t>Čo o nás facebook vie?</a:t>
            </a:r>
            <a:r>
              <a:rPr lang="sk-SK" sz="2000" dirty="0" smtClean="0">
                <a:solidFill>
                  <a:schemeClr val="tx1"/>
                </a:solidFill>
              </a:rPr>
              <a:t/>
            </a:r>
            <a:br>
              <a:rPr lang="sk-SK" sz="2000" dirty="0" smtClean="0">
                <a:solidFill>
                  <a:schemeClr val="tx1"/>
                </a:solidFill>
              </a:rPr>
            </a:br>
            <a:r>
              <a:rPr lang="sk-SK" sz="2000" dirty="0" smtClean="0">
                <a:solidFill>
                  <a:schemeClr val="tx1"/>
                </a:solidFill>
              </a:rPr>
              <a:t>•</a:t>
            </a:r>
            <a:r>
              <a:rPr lang="sk-SK" sz="2000" dirty="0" smtClean="0">
                <a:solidFill>
                  <a:schemeClr val="tx1"/>
                </a:solidFill>
                <a:hlinkClick r:id="rId3" action="ppaction://hlinksldjump"/>
              </a:rPr>
              <a:t>Ako facebook využíva naše informácie?</a:t>
            </a:r>
            <a:r>
              <a:rPr lang="sk-SK" sz="2000" dirty="0" smtClean="0">
                <a:solidFill>
                  <a:schemeClr val="tx1"/>
                </a:solidFill>
              </a:rPr>
              <a:t/>
            </a:r>
            <a:br>
              <a:rPr lang="sk-SK" sz="2000" dirty="0" smtClean="0">
                <a:solidFill>
                  <a:schemeClr val="tx1"/>
                </a:solidFill>
              </a:rPr>
            </a:br>
            <a:r>
              <a:rPr lang="sk-SK" sz="2000" dirty="0" smtClean="0">
                <a:solidFill>
                  <a:schemeClr val="tx1"/>
                </a:solidFill>
              </a:rPr>
              <a:t>•</a:t>
            </a:r>
            <a:r>
              <a:rPr lang="sk-SK" sz="2000" dirty="0" smtClean="0">
                <a:solidFill>
                  <a:schemeClr val="tx1"/>
                </a:solidFill>
                <a:hlinkClick r:id="rId4" action="ppaction://hlinksldjump"/>
              </a:rPr>
              <a:t>Cambridge Analytica</a:t>
            </a:r>
            <a:r>
              <a:rPr lang="sk-SK" sz="2000" dirty="0" smtClean="0">
                <a:solidFill>
                  <a:schemeClr val="tx1"/>
                </a:solidFill>
              </a:rPr>
              <a:t/>
            </a:r>
            <a:br>
              <a:rPr lang="sk-SK" sz="2000" dirty="0" smtClean="0">
                <a:solidFill>
                  <a:schemeClr val="tx1"/>
                </a:solidFill>
              </a:rPr>
            </a:br>
            <a:r>
              <a:rPr lang="sk-SK" sz="2000" dirty="0" smtClean="0">
                <a:solidFill>
                  <a:schemeClr val="tx1"/>
                </a:solidFill>
                <a:hlinkClick r:id="rId5" action="ppaction://hlinksldjump"/>
              </a:rPr>
              <a:t>•Vypočúvanie Marka Zuckerberga</a:t>
            </a:r>
            <a:r>
              <a:rPr lang="sk-SK" sz="2000" dirty="0" smtClean="0">
                <a:solidFill>
                  <a:schemeClr val="tx1"/>
                </a:solidFill>
              </a:rPr>
              <a:t/>
            </a:r>
            <a:br>
              <a:rPr lang="sk-SK" sz="2000" dirty="0" smtClean="0">
                <a:solidFill>
                  <a:schemeClr val="tx1"/>
                </a:solidFill>
              </a:rPr>
            </a:br>
            <a:r>
              <a:rPr lang="sk-SK" sz="2000" dirty="0">
                <a:solidFill>
                  <a:schemeClr val="tx1"/>
                </a:solidFill>
              </a:rPr>
              <a:t>•</a:t>
            </a:r>
            <a:r>
              <a:rPr lang="sk-SK" sz="2000" dirty="0">
                <a:solidFill>
                  <a:schemeClr val="tx1"/>
                </a:solidFill>
                <a:hlinkClick r:id="rId6" action="ppaction://hlinksldjump"/>
              </a:rPr>
              <a:t>Ako získať informácie, ktoré o nás facebook má</a:t>
            </a:r>
            <a:r>
              <a:rPr lang="sk-SK" sz="2000" dirty="0" smtClean="0">
                <a:solidFill>
                  <a:schemeClr val="tx1"/>
                </a:solidFill>
                <a:hlinkClick r:id="rId6" action="ppaction://hlinksldjump"/>
              </a:rPr>
              <a:t>?</a:t>
            </a:r>
            <a:r>
              <a:rPr lang="sk-SK" sz="2000" dirty="0" smtClean="0">
                <a:solidFill>
                  <a:schemeClr val="tx1"/>
                </a:solidFill>
              </a:rPr>
              <a:t/>
            </a:r>
            <a:br>
              <a:rPr lang="sk-SK" sz="2000" dirty="0" smtClean="0">
                <a:solidFill>
                  <a:schemeClr val="tx1"/>
                </a:solidFill>
              </a:rPr>
            </a:br>
            <a:r>
              <a:rPr lang="sk-SK" sz="2000" dirty="0" smtClean="0">
                <a:solidFill>
                  <a:schemeClr val="tx1"/>
                </a:solidFill>
              </a:rPr>
              <a:t>•</a:t>
            </a:r>
            <a:r>
              <a:rPr lang="sk-SK" sz="2000" dirty="0" smtClean="0">
                <a:solidFill>
                  <a:schemeClr val="tx1"/>
                </a:solidFill>
                <a:hlinkClick r:id="rId7" action="ppaction://hlinksldjump"/>
              </a:rPr>
              <a:t>Zdroje</a:t>
            </a:r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4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8" y="602031"/>
            <a:ext cx="8596668" cy="1320800"/>
          </a:xfrm>
        </p:spPr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• Čo o nás facebook vie?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Image result for facebook 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7005">
            <a:off x="8484007" y="488189"/>
            <a:ext cx="807087" cy="80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lik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5504">
            <a:off x="8992903" y="2740139"/>
            <a:ext cx="935244" cy="8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messeng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6128">
            <a:off x="8425768" y="1665424"/>
            <a:ext cx="981150" cy="98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nstagram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8009">
            <a:off x="8378295" y="3673342"/>
            <a:ext cx="1008536" cy="100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instagram heart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0331">
            <a:off x="8403810" y="5048599"/>
            <a:ext cx="790128" cy="79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5391" y="1403428"/>
            <a:ext cx="81623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Základné informácie</a:t>
            </a:r>
            <a:br>
              <a:rPr lang="sk-SK" sz="2400" dirty="0" smtClean="0"/>
            </a:br>
            <a:r>
              <a:rPr lang="sk-SK" sz="2400" dirty="0" smtClean="0"/>
              <a:t>(meno, priezvisko, vek, štátna príslušnosť, tel. číslo...)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Informácie z fotiek, komentárov, „lajkov“...</a:t>
            </a:r>
            <a:br>
              <a:rPr lang="sk-SK" sz="2400" dirty="0" smtClean="0"/>
            </a:br>
            <a:r>
              <a:rPr lang="sk-SK" sz="2400" dirty="0" smtClean="0"/>
              <a:t>(farba vlasov, majetok, sociálny status, povaha...)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Zdieľanie polohy</a:t>
            </a:r>
            <a:br>
              <a:rPr lang="sk-SK" sz="2400" dirty="0" smtClean="0"/>
            </a:br>
            <a:r>
              <a:rPr lang="sk-SK" sz="2400" dirty="0" smtClean="0"/>
              <a:t>(s kým ste, kde ste, kde bývate, pracujete...)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„Tieňové“ profily (Shadow Profiles)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Prepojenie medzi stránkami </a:t>
            </a:r>
          </a:p>
        </p:txBody>
      </p:sp>
      <p:sp>
        <p:nvSpPr>
          <p:cNvPr id="13" name="Donut 12">
            <a:hlinkClick r:id="rId7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1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•Ako facebook využíva naše informácie?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930400"/>
            <a:ext cx="87618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Cielené reklamy</a:t>
            </a:r>
            <a:br>
              <a:rPr lang="sk-SK" sz="2400" dirty="0" smtClean="0"/>
            </a:br>
            <a:r>
              <a:rPr lang="sk-SK" sz="2400" dirty="0" smtClean="0"/>
              <a:t>( vzdialenosť, vek, pohlavie...)</a:t>
            </a:r>
            <a:br>
              <a:rPr lang="sk-SK" sz="2400" dirty="0" smtClean="0"/>
            </a:br>
            <a:r>
              <a:rPr lang="sk-SK" sz="2400" dirty="0" smtClean="0"/>
              <a:t>→ nákup online, offline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Zbieranie informácií o politickej aktivite</a:t>
            </a:r>
            <a:br>
              <a:rPr lang="sk-SK" sz="2400" dirty="0" smtClean="0"/>
            </a:br>
            <a:r>
              <a:rPr lang="sk-SK" sz="2400" dirty="0" smtClean="0"/>
              <a:t>(protesty, účasť na voľbách, koho ste mohli voliť...)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„Predpovedanie budúcnosti“</a:t>
            </a:r>
          </a:p>
        </p:txBody>
      </p:sp>
      <p:sp>
        <p:nvSpPr>
          <p:cNvPr id="4" name="Donut 3">
            <a:hlinkClick r:id="rId2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5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•Cambridge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Analytica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308" y="1387969"/>
            <a:ext cx="6591868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sk-SK" sz="2200" dirty="0"/>
              <a:t>B</a:t>
            </a:r>
            <a:r>
              <a:rPr lang="sk-SK" sz="2200" dirty="0" smtClean="0"/>
              <a:t>ritská </a:t>
            </a:r>
            <a:r>
              <a:rPr lang="sk-SK" sz="2200" dirty="0" smtClean="0"/>
              <a:t>poradenská spoločnosť, ktorá je dcérskou spoločnosťou výskumnej organizácie SCL Group, ktorá pri svojej  práci kombinuje rôzne dáta so strategickou komunikáciou v volebnom procese.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sk-SK" sz="2200" dirty="0" smtClean="0"/>
              <a:t> Aleksandr Kogan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sk-SK" sz="2200" dirty="0" smtClean="0"/>
              <a:t>3 typy údajov:</a:t>
            </a:r>
            <a:br>
              <a:rPr lang="sk-SK" sz="2200" dirty="0" smtClean="0"/>
            </a:br>
            <a:r>
              <a:rPr lang="sk-SK" sz="2200" dirty="0" smtClean="0"/>
              <a:t>• „lajky“</a:t>
            </a:r>
            <a:br>
              <a:rPr lang="sk-SK" sz="2200" dirty="0" smtClean="0"/>
            </a:br>
            <a:r>
              <a:rPr lang="sk-SK" sz="2200" dirty="0" smtClean="0"/>
              <a:t>• verejné príspevky</a:t>
            </a: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 smtClean="0"/>
              <a:t>•  dotazník so 100 otázkami ( 270 000 američanov)</a:t>
            </a:r>
            <a:br>
              <a:rPr lang="sk-SK" sz="2200" dirty="0" smtClean="0"/>
            </a:br>
            <a:r>
              <a:rPr lang="sk-SK" sz="2200" dirty="0" smtClean="0"/>
              <a:t>+ údaje o všetkých priateľoch ( 87 miliónov )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7" t="366" r="29444" b="31861"/>
          <a:stretch/>
        </p:blipFill>
        <p:spPr bwMode="auto">
          <a:xfrm>
            <a:off x="7344342" y="1844000"/>
            <a:ext cx="1929660" cy="2027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ambridge analytic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964" y="330045"/>
            <a:ext cx="1389589" cy="133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64156" y="3871726"/>
            <a:ext cx="2021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Aleksandr Kogan</a:t>
            </a:r>
            <a:endParaRPr lang="sk-SK" sz="1200" dirty="0"/>
          </a:p>
        </p:txBody>
      </p:sp>
      <p:sp>
        <p:nvSpPr>
          <p:cNvPr id="10" name="Donut 9">
            <a:hlinkClick r:id="rId4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549" y="2901925"/>
            <a:ext cx="3999245" cy="565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1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3" name="Picture 8" descr="Image result for alexander n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17" y="3946217"/>
            <a:ext cx="1899811" cy="18998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mage result for donald trump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2"/>
          <a:stretch/>
        </p:blipFill>
        <p:spPr bwMode="auto">
          <a:xfrm>
            <a:off x="4251999" y="3935992"/>
            <a:ext cx="1899811" cy="1996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536" y="506520"/>
            <a:ext cx="94127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sz="2400" dirty="0" smtClean="0">
                <a:solidFill>
                  <a:schemeClr val="tx1"/>
                </a:solidFill>
              </a:rPr>
              <a:t>Alexander Nix</a:t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- výhra volieb Donalda Trumpa</a:t>
            </a:r>
          </a:p>
          <a:p>
            <a:pPr marL="285750" indent="-285750">
              <a:buFontTx/>
              <a:buChar char="-"/>
            </a:pPr>
            <a:r>
              <a:rPr lang="sk-SK" sz="2400" dirty="0" smtClean="0">
                <a:solidFill>
                  <a:schemeClr val="tx1"/>
                </a:solidFill>
              </a:rPr>
              <a:t>Channel 4 </a:t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- skrytá kamera</a:t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- CA – „ Stavať politickú kampaň na faktoch nie je dobré.“</a:t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         „ Informácie nemusia byť nutne pravdivé</a:t>
            </a:r>
            <a:r>
              <a:rPr lang="sk-SK" sz="2400" dirty="0"/>
              <a:t>.</a:t>
            </a:r>
            <a:r>
              <a:rPr lang="sk-SK" sz="2400" dirty="0" smtClean="0">
                <a:solidFill>
                  <a:schemeClr val="tx1"/>
                </a:solidFill>
              </a:rPr>
              <a:t> Stačí, ak im  ľudia veria.“</a:t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dirty="0" smtClean="0">
                <a:solidFill>
                  <a:schemeClr val="tx1"/>
                </a:solidFill>
              </a:rPr>
              <a:t>-Klamstvá</a:t>
            </a:r>
            <a:endParaRPr lang="sk-SK" sz="2400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  <p:pic>
        <p:nvPicPr>
          <p:cNvPr id="3074" name="Picture 2" descr="Image result for channel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134" y="4064122"/>
            <a:ext cx="1184655" cy="163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57849" y="5961738"/>
            <a:ext cx="211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Alexander Nix</a:t>
            </a:r>
            <a:endParaRPr lang="sk-SK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815448" y="5932562"/>
            <a:ext cx="1713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Donald Trump</a:t>
            </a:r>
            <a:endParaRPr lang="sk-SK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669981" y="5932561"/>
            <a:ext cx="1751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Channel 4</a:t>
            </a:r>
            <a:endParaRPr lang="sk-SK" sz="1200" dirty="0"/>
          </a:p>
        </p:txBody>
      </p:sp>
      <p:sp>
        <p:nvSpPr>
          <p:cNvPr id="10" name="Donut 9">
            <a:hlinkClick r:id="rId5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5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• Vypočúvanie Marka Zuckerberga</a:t>
            </a:r>
            <a:endParaRPr lang="sk-SK" dirty="0"/>
          </a:p>
        </p:txBody>
      </p:sp>
      <p:sp>
        <p:nvSpPr>
          <p:cNvPr id="3" name="TextBox 2"/>
          <p:cNvSpPr txBox="1"/>
          <p:nvPr/>
        </p:nvSpPr>
        <p:spPr>
          <a:xfrm>
            <a:off x="336140" y="1575748"/>
            <a:ext cx="7505700" cy="4092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200" dirty="0" smtClean="0"/>
              <a:t>2 dni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200" dirty="0" smtClean="0"/>
              <a:t>Zneužitie údajov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200" b="1" dirty="0"/>
              <a:t>"Zakaždým, keď sa ktokoľvek rozhodne niečo na Facebooku zdieľať, má kontrolu k dispozícii. Priamo pred sebou, nie skrytú kdesi v </a:t>
            </a:r>
            <a:r>
              <a:rPr lang="sk-SK" sz="2200" b="1" dirty="0" smtClean="0"/>
              <a:t>nastaveniach.“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200" b="1" dirty="0" smtClean="0"/>
              <a:t>„</a:t>
            </a:r>
            <a:r>
              <a:rPr lang="sk-SK" sz="2200" b="1" dirty="0"/>
              <a:t>Facebook bude likvidovať ilegálnu inzerciu opiátov v prípade, že používatelia takúto reklamu označia</a:t>
            </a:r>
            <a:r>
              <a:rPr lang="sk-SK" sz="2200" b="1" dirty="0" smtClean="0"/>
              <a:t>.“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k-SK" sz="2200" b="1" dirty="0" smtClean="0"/>
              <a:t>Víťaz</a:t>
            </a:r>
            <a:endParaRPr lang="sk-SK" sz="2200" dirty="0" smtClean="0"/>
          </a:p>
        </p:txBody>
      </p:sp>
      <p:pic>
        <p:nvPicPr>
          <p:cNvPr id="4098" name="Picture 2" descr="Image result for zuckerberg interview sen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09" y="3731356"/>
            <a:ext cx="3461269" cy="2306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zuckerberg interview se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34" y="1575748"/>
            <a:ext cx="3455963" cy="19453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nut 5">
            <a:hlinkClick r:id="rId4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•Ako získať informácie, ktoré o nás facebook má?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44" y="1930400"/>
            <a:ext cx="8116048" cy="4230805"/>
          </a:xfrm>
          <a:prstGeom prst="rect">
            <a:avLst/>
          </a:prstGeom>
        </p:spPr>
      </p:pic>
      <p:sp>
        <p:nvSpPr>
          <p:cNvPr id="5" name="Donut 4">
            <a:hlinkClick r:id="rId3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2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95" y="609600"/>
            <a:ext cx="8596668" cy="5722961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Zdroje: </a:t>
            </a:r>
            <a:br>
              <a:rPr lang="sk-SK" dirty="0" smtClean="0"/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• Kovař, K. </a:t>
            </a:r>
            <a:r>
              <a:rPr lang="pt-B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Ví o nás všechno! | KOVY</a:t>
            </a: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 [online]. 11.04.2018. [cit: 27.04.2018]. Dostupné na internete: &lt; https://www.youtube.com/watch?v=qoc-obC8z94.&gt;</a:t>
            </a:r>
            <a:b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• MIKO, L. TASR.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Budeme musieť za facebook platiť?</a:t>
            </a: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 [online]. 11.04.2018. [cit: 27.04.2018]. Dostupné na internete: &lt; https://www1.pluska.sk/Video/Budeme-musiet-facebook-platit.&gt;</a:t>
            </a:r>
            <a:b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• ČŤK. </a:t>
            </a:r>
            <a:r>
              <a:rPr lang="pt-BR" sz="2000" dirty="0">
                <a:solidFill>
                  <a:schemeClr val="tx1"/>
                </a:solidFill>
                <a:latin typeface="Calibri" panose="020F0502020204030204" pitchFamily="34" charset="0"/>
              </a:rPr>
              <a:t>Mark Zuckerberg po 5 hodinách grilovania v Kongrese: Šéf Facebooku odišiel ako víťaz!</a:t>
            </a: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 [online]. 11.04.2018. [cit: 27.04.2018]. Dostupné na internete</a:t>
            </a:r>
            <a:r>
              <a:rPr lang="sk-SK" sz="2000" dirty="0">
                <a:solidFill>
                  <a:schemeClr val="tx1"/>
                </a:solidFill>
                <a:latin typeface="Calibri" panose="020F0502020204030204" pitchFamily="34" charset="0"/>
              </a:rPr>
              <a:t>: &lt; https://www.cas.sk/clanok/680185/mark-zuckerberg-po-5-hodinach-grilovania-v-kongrese-sef-facebooku-odisiel-ako-vitaz</a:t>
            </a: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/.&gt;</a:t>
            </a:r>
            <a:b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• MIKO, L. </a:t>
            </a:r>
            <a:r>
              <a:rPr lang="pt-B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Čo všetko o tebe vie Facebook?</a:t>
            </a:r>
            <a:r>
              <a:rPr lang="sk-SK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 [online]. 11.04.2018. [cit: 27.04.2018]. Dostupné na internete: &lt;https://youtu.be/ByDeQ9oJ5Dc.&gt;</a:t>
            </a:r>
            <a:r>
              <a:rPr lang="sk-SK" sz="2700" dirty="0" smtClean="0">
                <a:solidFill>
                  <a:schemeClr val="tx1"/>
                </a:solidFill>
              </a:rPr>
              <a:t/>
            </a:r>
            <a:br>
              <a:rPr lang="sk-SK" sz="2700" dirty="0" smtClean="0">
                <a:solidFill>
                  <a:schemeClr val="tx1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Donut 2">
            <a:hlinkClick r:id="rId2" action="ppaction://hlinksldjump"/>
          </p:cNvPr>
          <p:cNvSpPr/>
          <p:nvPr/>
        </p:nvSpPr>
        <p:spPr>
          <a:xfrm>
            <a:off x="11573301" y="6332561"/>
            <a:ext cx="423081" cy="40943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1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8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B2DDF2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146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Viem, že o nás všetko vedia</vt:lpstr>
      <vt:lpstr>Obsah: •Čo o nás facebook vie? •Ako facebook využíva naše informácie? •Cambridge Analytica •Vypočúvanie Marka Zuckerberga •Ako získať informácie, ktoré o nás facebook má? •Zdroje  </vt:lpstr>
      <vt:lpstr>• Čo o nás facebook vie?</vt:lpstr>
      <vt:lpstr>•Ako facebook využíva naše informácie?</vt:lpstr>
      <vt:lpstr>•Cambridge Analytica</vt:lpstr>
      <vt:lpstr> </vt:lpstr>
      <vt:lpstr>• Vypočúvanie Marka Zuckerberga</vt:lpstr>
      <vt:lpstr>•Ako získať informácie, ktoré o nás facebook má?</vt:lpstr>
      <vt:lpstr>Zdroje:  • Kovař, K. Ví o nás všechno! | KOVY [online]. 11.04.2018. [cit: 27.04.2018]. Dostupné na internete: &lt; https://www.youtube.com/watch?v=qoc-obC8z94.&gt;  • MIKO, L. TASR. Budeme musieť za facebook platiť? [online]. 11.04.2018. [cit: 27.04.2018]. Dostupné na internete: &lt; https://www1.pluska.sk/Video/Budeme-musiet-facebook-platit.&gt;  • ČŤK. Mark Zuckerberg po 5 hodinách grilovania v Kongrese: Šéf Facebooku odišiel ako víťaz! [online]. 11.04.2018. [cit: 27.04.2018]. Dostupné na internete: &lt; https://www.cas.sk/clanok/680185/mark-zuckerberg-po-5-hodinach-grilovania-v-kongrese-sef-facebooku-odisiel-ako-vitaz/.&gt;  • MIKO, L. Čo všetko o tebe vie Facebook? [online]. 11.04.2018. [cit: 27.04.2018]. Dostupné na internete: &lt;https://youtu.be/ByDeQ9oJ5Dc.&gt;  </vt:lpstr>
      <vt:lpstr>Ďakujem za pozornosť!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Viem, že o nás všetko vedia</dc:title>
  <dc:creator>Sašen _</dc:creator>
  <cp:lastModifiedBy>Sašen _</cp:lastModifiedBy>
  <cp:revision>21</cp:revision>
  <dcterms:created xsi:type="dcterms:W3CDTF">2018-04-28T08:54:21Z</dcterms:created>
  <dcterms:modified xsi:type="dcterms:W3CDTF">2018-04-28T19:21:18Z</dcterms:modified>
</cp:coreProperties>
</file>