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68" r:id="rId5"/>
    <p:sldId id="269" r:id="rId6"/>
    <p:sldId id="267" r:id="rId7"/>
    <p:sldId id="258" r:id="rId8"/>
    <p:sldId id="260" r:id="rId9"/>
    <p:sldId id="261" r:id="rId10"/>
    <p:sldId id="262" r:id="rId11"/>
    <p:sldId id="263" r:id="rId12"/>
    <p:sldId id="266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82" y="78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9" d="100"/>
          <a:sy n="79" d="100"/>
        </p:scale>
        <p:origin x="148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sk-SK"/>
              <a:t>06.12.2015</a:t>
            </a:fld>
            <a:endParaRPr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noProof="0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sk-SK" noProof="0" smtClean="0"/>
              <a:t>06.12.2015</a:t>
            </a:fld>
            <a:endParaRPr lang="sk-SK" noProof="0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noProof="0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 dirty="0" smtClean="0"/>
              <a:t>Upravte štýl predlohy textu.</a:t>
            </a:r>
          </a:p>
          <a:p>
            <a:pPr lvl="1"/>
            <a:r>
              <a:rPr lang="sk-SK" noProof="0" dirty="0" smtClean="0"/>
              <a:t>Druhá úroveň</a:t>
            </a:r>
          </a:p>
          <a:p>
            <a:pPr lvl="2"/>
            <a:r>
              <a:rPr lang="sk-SK" noProof="0" dirty="0" smtClean="0"/>
              <a:t>Tretia úroveň</a:t>
            </a:r>
          </a:p>
          <a:p>
            <a:pPr lvl="3"/>
            <a:r>
              <a:rPr lang="sk-SK" noProof="0" dirty="0" smtClean="0"/>
              <a:t>Štvrtá úroveň</a:t>
            </a:r>
          </a:p>
          <a:p>
            <a:pPr lvl="4"/>
            <a:r>
              <a:rPr lang="sk-SK" noProof="0" dirty="0" smtClean="0"/>
              <a:t>Piata úroveň</a:t>
            </a:r>
            <a:endParaRPr lang="sk-SK" noProof="0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noProof="0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noProof="0" smtClean="0"/>
              <a:t>Upravte štýl predlohy podnadpisov</a:t>
            </a:r>
            <a:endParaRPr lang="sk-SK" noProof="0" dirty="0"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Voľná forma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58" name="Voľná forma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59" name="Voľná forma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60" name="Voľná forma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61" name="Voľná forma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62" name="Voľná forma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63" name="Voľná forma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64" name="Voľná forma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65" name="Voľná forma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66" name="Voľná forma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67" name="Voľná forma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68" name="Voľná forma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69" name="Voľná forma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70" name="Voľná forma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71" name="Voľná forma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72" name="Voľná forma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73" name="Voľná forma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74" name="Voľná forma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75" name="Voľná forma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76" name="Voľná forma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77" name="Voľná forma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78" name="Voľná forma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79" name="Voľná forma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80" name="Voľná forma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81" name="Voľná forma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82" name="Voľná forma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83" name="Voľná forma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84" name="Voľná forma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85" name="Voľná forma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86" name="Voľná forma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87" name="Voľná forma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88" name="Voľná forma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89" name="Voľná forma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90" name="Voľná forma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91" name="Voľná forma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92" name="Voľná forma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93" name="Voľná forma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94" name="Voľná forma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95" name="Voľná forma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96" name="Voľná forma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97" name="Voľná forma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98" name="Voľná forma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99" name="Voľná forma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00" name="Voľná forma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01" name="Voľná forma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02" name="Voľná forma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03" name="Voľná forma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04" name="Voľná forma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05" name="Voľná forma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06" name="Voľná forma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07" name="Voľná forma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08" name="Voľná forma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09" name="Voľná forma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10" name="Voľná forma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11" name="Voľná forma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12" name="Voľná forma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13" name="Voľná forma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14" name="Voľná forma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15" name="Voľná forma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16" name="Voľná forma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17" name="Voľná forma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18" name="Voľná forma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19" name="Voľná forma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20" name="Voľná forma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21" name="Voľná forma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22" name="Voľná forma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23" name="Voľná forma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24" name="Voľná forma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25" name="Voľná forma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26" name="Voľná forma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27" name="Voľná forma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28" name="Voľná forma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29" name="Voľná forma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30" name="Voľná forma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31" name="Voľná forma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32" name="Voľná forma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33" name="Voľná forma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34" name="Voľná forma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35" name="Voľná forma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36" name="Voľná forma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37" name="Voľná forma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38" name="Voľná forma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39" name="Voľná forma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40" name="Voľná forma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41" name="Voľná forma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42" name="Voľná forma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43" name="Voľná forma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44" name="Voľná forma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45" name="Voľná forma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46" name="Voľná forma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47" name="Voľná forma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48" name="Voľná forma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49" name="Voľná forma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50" name="Voľná forma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51" name="Voľná forma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52" name="Voľná forma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53" name="Voľná forma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54" name="Voľná forma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55" name="Voľná forma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56" name="Voľná forma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57" name="Voľná forma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58" name="Voľná forma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59" name="Voľná forma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60" name="Voľná forma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61" name="Voľná forma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62" name="Voľná forma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63" name="Voľná forma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64" name="Voľná forma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65" name="Voľná forma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66" name="Voľná forma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67" name="Voľná forma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68" name="Voľná forma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69" name="Voľná forma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70" name="Voľná forma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71" name="Voľná forma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72" name="Voľná forma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73" name="Voľná forma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74" name="Voľná forma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75" name="Voľná forma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76" name="Voľná forma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77" name="Voľná forma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78" name="Voľná forma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79" name="Voľná forma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Voľná forma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9" name="Voľná forma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0" name="Voľná forma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1" name="Voľná forma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2" name="Voľná forma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3" name="Voľná forma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4" name="Voľná forma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5" name="Voľná forma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6" name="Voľná forma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7" name="Voľná forma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8" name="Voľná forma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9" name="Voľná forma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0" name="Voľná forma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1" name="Voľná forma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2" name="Voľná forma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3" name="Voľná forma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4" name="Voľná forma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5" name="Voľná forma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6" name="Voľná forma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7" name="Voľná forma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8" name="Voľná forma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9" name="Voľná forma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30" name="Voľná forma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31" name="Voľná forma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32" name="Voľná forma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33" name="Voľná forma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34" name="Voľná forma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35" name="Voľná forma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36" name="Voľná forma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37" name="Voľná forma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38" name="Voľná forma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39" name="Voľná forma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40" name="Voľná forma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41" name="Voľná forma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42" name="Voľná forma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43" name="Voľná forma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44" name="Voľná forma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45" name="Voľná forma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46" name="Voľná forma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47" name="Voľná forma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48" name="Voľná forma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49" name="Voľná forma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50" name="Voľná forma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51" name="Voľná forma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52" name="Voľná forma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53" name="Voľná forma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54" name="Voľná forma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55" name="Voľná forma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56" name="Voľná forma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57" name="Voľná forma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58" name="Voľná forma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59" name="Voľná forma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60" name="Voľná forma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61" name="Voľná forma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62" name="Voľná forma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63" name="Voľná forma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64" name="Voľná forma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65" name="Voľná forma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66" name="Voľná forma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67" name="Voľná forma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68" name="Voľná forma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69" name="Voľná forma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70" name="Voľná forma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71" name="Voľná forma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72" name="Voľná forma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73" name="Voľná forma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74" name="Voľná forma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75" name="Voľná forma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76" name="Voľná forma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77" name="Voľná forma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78" name="Voľná forma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79" name="Voľná forma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80" name="Voľná forma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81" name="Voľná forma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sk-SK" noProof="0" smtClean="0"/>
              <a:t>06.12.2015</a:t>
            </a:fld>
            <a:endParaRPr lang="sk-SK" noProof="0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noProof="0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Voľná forma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9" name="Voľná forma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0" name="Voľná forma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1" name="Voľná forma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2" name="Voľná forma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3" name="Voľná forma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4" name="Voľná forma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5" name="Voľná forma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6" name="Voľná forma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7" name="Voľná forma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8" name="Voľná forma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9" name="Voľná forma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0" name="Voľná forma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1" name="Voľná forma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2" name="Voľná forma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3" name="Voľná forma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4" name="Voľná forma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5" name="Voľná forma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6" name="Voľná forma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7" name="Voľná forma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8" name="Voľná forma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9" name="Voľná forma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30" name="Voľná forma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31" name="Voľná forma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32" name="Voľná forma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33" name="Voľná forma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34" name="Voľná forma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35" name="Voľná forma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36" name="Voľná forma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37" name="Voľná forma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38" name="Voľná forma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39" name="Voľná forma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40" name="Voľná forma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41" name="Voľná forma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42" name="Voľná forma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43" name="Voľná forma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44" name="Voľná forma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45" name="Voľná forma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46" name="Voľná forma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47" name="Voľná forma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48" name="Voľná forma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49" name="Voľná forma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50" name="Voľná forma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51" name="Voľná forma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52" name="Voľná forma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53" name="Voľná forma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54" name="Voľná forma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55" name="Voľná forma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56" name="Voľná forma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57" name="Voľná forma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58" name="Voľná forma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59" name="Voľná forma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60" name="Voľná forma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61" name="Voľná forma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62" name="Voľná forma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63" name="Voľná forma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64" name="Voľná forma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65" name="Voľná forma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66" name="Voľná forma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67" name="Voľná forma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68" name="Voľná forma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69" name="Voľná forma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70" name="Voľná forma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71" name="Voľná forma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72" name="Voľná forma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73" name="Voľná forma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74" name="Voľná forma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75" name="Voľná forma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76" name="Voľná forma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77" name="Voľná forma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78" name="Voľná forma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79" name="Voľná forma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80" name="Voľná forma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81" name="Voľná forma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</p:grp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sk-SK" noProof="0" smtClean="0"/>
              <a:t>06.12.2015</a:t>
            </a:fld>
            <a:endParaRPr lang="sk-SK" noProof="0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noProof="0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Voľná forma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69" name="Voľná forma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70" name="Voľná forma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71" name="Voľná forma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72" name="Voľná forma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73" name="Voľná forma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74" name="Voľná forma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75" name="Voľná forma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76" name="Voľná forma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77" name="Voľná forma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78" name="Voľná forma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79" name="Voľná forma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80" name="Voľná forma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81" name="Voľná forma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82" name="Voľná forma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83" name="Voľná forma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84" name="Voľná forma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85" name="Voľná forma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86" name="Voľná forma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87" name="Voľná forma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88" name="Voľná forma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89" name="Voľná forma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90" name="Voľná forma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91" name="Voľná forma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92" name="Voľná forma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93" name="Voľná forma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94" name="Voľná forma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95" name="Voľná forma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96" name="Voľná forma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97" name="Voľná forma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98" name="Voľná forma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99" name="Voľná forma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00" name="Voľná forma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01" name="Voľná forma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02" name="Voľná forma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03" name="Voľná forma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04" name="Voľná forma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05" name="Voľná forma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06" name="Voľná forma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07" name="Voľná forma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08" name="Voľná forma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09" name="Voľná forma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10" name="Voľná forma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11" name="Voľná forma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12" name="Voľná forma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13" name="Voľná forma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14" name="Voľná forma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15" name="Voľná forma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16" name="Voľná forma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17" name="Voľná forma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18" name="Voľná forma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19" name="Voľná forma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20" name="Voľná forma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21" name="Voľná forma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22" name="Voľná forma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23" name="Voľná forma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24" name="Voľná forma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25" name="Voľná forma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26" name="Voľná forma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27" name="Voľná forma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28" name="Voľná forma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29" name="Voľná forma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30" name="Voľná forma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31" name="Voľná forma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32" name="Voľná forma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33" name="Voľná forma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34" name="Voľná forma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35" name="Voľná forma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36" name="Voľná forma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37" name="Voľná forma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38" name="Voľná forma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39" name="Voľná forma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40" name="Voľná forma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41" name="Voľná forma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sk-SK" noProof="0" smtClean="0"/>
              <a:t>06.12.2015</a:t>
            </a:fld>
            <a:endParaRPr lang="sk-SK" noProof="0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noProof="0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Voľná forma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57" name="Voľná forma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58" name="Voľná forma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59" name="Voľná forma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60" name="Voľná forma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61" name="Voľná forma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62" name="Voľná forma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63" name="Voľná forma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64" name="Voľná forma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65" name="Voľná forma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66" name="Voľná forma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67" name="Voľná forma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68" name="Voľná forma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69" name="Voľná forma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70" name="Voľná forma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71" name="Voľná forma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72" name="Voľná forma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73" name="Voľná forma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74" name="Voľná forma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75" name="Voľná forma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76" name="Voľná forma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77" name="Voľná forma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78" name="Voľná forma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79" name="Voľná forma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80" name="Voľná forma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81" name="Voľná forma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82" name="Voľná forma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83" name="Voľná forma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84" name="Voľná forma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85" name="Voľná forma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86" name="Voľná forma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87" name="Voľná forma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88" name="Voľná forma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89" name="Voľná forma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90" name="Voľná forma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91" name="Voľná forma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92" name="Voľná forma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93" name="Voľná forma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94" name="Voľná forma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95" name="Voľná forma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96" name="Voľná forma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97" name="Voľná forma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98" name="Voľná forma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299" name="Voľná forma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00" name="Voľná forma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01" name="Voľná forma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02" name="Voľná forma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03" name="Voľná forma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04" name="Voľná forma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05" name="Voľná forma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06" name="Voľná forma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07" name="Voľná forma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08" name="Voľná forma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09" name="Voľná forma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10" name="Voľná forma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11" name="Voľná forma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12" name="Voľná forma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13" name="Voľná forma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14" name="Voľná forma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15" name="Voľná forma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16" name="Voľná forma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17" name="Voľná forma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18" name="Voľná forma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19" name="Voľná forma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20" name="Voľná forma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21" name="Voľná forma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22" name="Voľná forma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23" name="Voľná forma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24" name="Voľná forma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25" name="Voľná forma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26" name="Voľná forma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27" name="Voľná forma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28" name="Voľná forma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29" name="Voľná forma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30" name="Voľná forma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31" name="Voľná forma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32" name="Voľná forma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33" name="Voľná forma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34" name="Voľná forma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35" name="Voľná forma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36" name="Voľná forma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37" name="Voľná forma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38" name="Voľná forma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39" name="Voľná forma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40" name="Voľná forma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41" name="Voľná forma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42" name="Voľná forma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43" name="Voľná forma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44" name="Voľná forma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45" name="Voľná forma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46" name="Voľná forma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47" name="Voľná forma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48" name="Voľná forma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49" name="Voľná forma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50" name="Voľná forma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51" name="Voľná forma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52" name="Voľná forma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53" name="Voľná forma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54" name="Voľná forma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55" name="Voľná forma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56" name="Voľná forma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57" name="Voľná forma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58" name="Voľná forma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59" name="Voľná forma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60" name="Voľná forma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61" name="Voľná forma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62" name="Voľná forma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63" name="Voľná forma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64" name="Voľná forma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65" name="Voľná forma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66" name="Voľná forma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67" name="Voľná forma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68" name="Voľná forma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69" name="Voľná forma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70" name="Voľná forma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71" name="Voľná forma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72" name="Voľná forma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73" name="Voľná forma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74" name="Voľná forma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75" name="Voľná forma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76" name="Voľná forma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77" name="Voľná forma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  <p:sp>
          <p:nvSpPr>
            <p:cNvPr id="378" name="Voľná forma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noProof="0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sk-SK" noProof="0" smtClean="0"/>
              <a:t>06.12.2015</a:t>
            </a:fld>
            <a:endParaRPr lang="sk-SK" noProof="0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noProof="0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Voľná forma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60" name="Voľná forma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61" name="Voľná forma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62" name="Voľná forma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63" name="Voľná forma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64" name="Voľná forma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65" name="Voľná forma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66" name="Voľná forma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67" name="Voľná forma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68" name="Voľná forma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69" name="Voľná forma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70" name="Voľná forma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71" name="Voľná forma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72" name="Voľná forma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73" name="Voľná forma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74" name="Voľná forma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75" name="Voľná forma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76" name="Voľná forma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77" name="Voľná forma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78" name="Voľná forma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79" name="Voľná forma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80" name="Voľná forma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81" name="Voľná forma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82" name="Voľná forma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83" name="Voľná forma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84" name="Voľná forma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85" name="Voľná forma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86" name="Voľná forma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87" name="Voľná forma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88" name="Voľná forma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89" name="Voľná forma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90" name="Voľná forma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91" name="Voľná forma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92" name="Voľná forma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93" name="Voľná forma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94" name="Voľná forma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95" name="Voľná forma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96" name="Voľná forma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97" name="Voľná forma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98" name="Voľná forma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99" name="Voľná forma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00" name="Voľná forma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01" name="Voľná forma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02" name="Voľná forma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03" name="Voľná forma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04" name="Voľná forma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05" name="Voľná forma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06" name="Voľná forma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07" name="Voľná forma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08" name="Voľná forma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09" name="Voľná forma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10" name="Voľná forma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11" name="Voľná forma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12" name="Voľná forma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13" name="Voľná forma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14" name="Voľná forma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15" name="Voľná forma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16" name="Voľná forma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17" name="Voľná forma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18" name="Voľná forma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19" name="Voľná forma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20" name="Voľná forma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21" name="Voľná forma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22" name="Voľná forma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23" name="Voľná forma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24" name="Voľná forma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25" name="Voľná forma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26" name="Voľná forma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27" name="Voľná forma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28" name="Voľná forma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29" name="Voľná forma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30" name="Voľná forma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31" name="Voľná forma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32" name="Voľná forma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sk-SK" noProof="0" smtClean="0"/>
              <a:t>06.12.2015</a:t>
            </a:fld>
            <a:endParaRPr lang="sk-SK" noProof="0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noProof="0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Voľná forma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62" name="Voľná forma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63" name="Voľná forma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64" name="Voľná forma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65" name="Voľná forma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66" name="Voľná forma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67" name="Voľná forma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68" name="Voľná forma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69" name="Voľná forma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70" name="Voľná forma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71" name="Voľná forma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72" name="Voľná forma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73" name="Voľná forma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74" name="Voľná forma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75" name="Voľná forma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76" name="Voľná forma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77" name="Voľná forma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78" name="Voľná forma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79" name="Voľná forma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80" name="Voľná forma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81" name="Voľná forma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82" name="Voľná forma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83" name="Voľná forma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84" name="Voľná forma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85" name="Voľná forma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86" name="Voľná forma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87" name="Voľná forma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88" name="Voľná forma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89" name="Voľná forma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90" name="Voľná forma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91" name="Voľná forma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92" name="Voľná forma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93" name="Voľná forma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94" name="Voľná forma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95" name="Voľná forma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96" name="Voľná forma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97" name="Voľná forma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98" name="Voľná forma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99" name="Voľná forma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00" name="Voľná forma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01" name="Voľná forma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02" name="Voľná forma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03" name="Voľná forma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04" name="Voľná forma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05" name="Voľná forma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06" name="Voľná forma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07" name="Voľná forma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08" name="Voľná forma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09" name="Voľná forma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10" name="Voľná forma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11" name="Voľná forma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12" name="Voľná forma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13" name="Voľná forma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14" name="Voľná forma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15" name="Voľná forma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16" name="Voľná forma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17" name="Voľná forma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18" name="Voľná forma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19" name="Voľná forma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20" name="Voľná forma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21" name="Voľná forma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22" name="Voľná forma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23" name="Voľná forma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24" name="Voľná forma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25" name="Voľná forma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26" name="Voľná forma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27" name="Voľná forma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28" name="Voľná forma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29" name="Voľná forma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30" name="Voľná forma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31" name="Voľná forma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32" name="Voľná forma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33" name="Voľná forma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34" name="Voľná forma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noProof="0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noProof="0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sk-SK" noProof="0" smtClean="0"/>
              <a:t>06.12.2015</a:t>
            </a:fld>
            <a:endParaRPr lang="sk-SK" noProof="0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noProof="0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Voľná forma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58" name="Voľná forma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59" name="Voľná forma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60" name="Voľná forma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61" name="Voľná forma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62" name="Voľná forma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63" name="Voľná forma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64" name="Voľná forma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65" name="Voľná forma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66" name="Voľná forma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67" name="Voľná forma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68" name="Voľná forma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69" name="Voľná forma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70" name="Voľná forma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71" name="Voľná forma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72" name="Voľná forma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73" name="Voľná forma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74" name="Voľná forma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75" name="Voľná forma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76" name="Voľná forma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77" name="Voľná forma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78" name="Voľná forma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79" name="Voľná forma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80" name="Voľná forma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81" name="Voľná forma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82" name="Voľná forma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83" name="Voľná forma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84" name="Voľná forma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85" name="Voľná forma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86" name="Voľná forma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87" name="Voľná forma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88" name="Voľná forma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89" name="Voľná forma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90" name="Voľná forma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91" name="Voľná forma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92" name="Voľná forma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93" name="Voľná forma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94" name="Voľná forma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95" name="Voľná forma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96" name="Voľná forma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97" name="Voľná forma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98" name="Voľná forma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199" name="Voľná forma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00" name="Voľná forma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01" name="Voľná forma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02" name="Voľná forma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03" name="Voľná forma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04" name="Voľná forma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05" name="Voľná forma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06" name="Voľná forma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07" name="Voľná forma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08" name="Voľná forma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09" name="Voľná forma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10" name="Voľná forma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11" name="Voľná forma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12" name="Voľná forma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13" name="Voľná forma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14" name="Voľná forma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15" name="Voľná forma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16" name="Voľná forma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17" name="Voľná forma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18" name="Voľná forma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19" name="Voľná forma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20" name="Voľná forma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21" name="Voľná forma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22" name="Voľná forma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23" name="Voľná forma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24" name="Voľná forma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25" name="Voľná forma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26" name="Voľná forma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27" name="Voľná forma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28" name="Voľná forma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29" name="Voľná forma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  <p:sp>
          <p:nvSpPr>
            <p:cNvPr id="230" name="Voľná forma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noProof="0" dirty="0">
                <a:ln>
                  <a:noFill/>
                </a:ln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sk-SK" noProof="0" smtClean="0"/>
              <a:t>06.12.2015</a:t>
            </a:fld>
            <a:endParaRPr lang="sk-SK" noProof="0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noProof="0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sk-SK" noProof="0" smtClean="0"/>
              <a:t>06.12.2015</a:t>
            </a:fld>
            <a:endParaRPr lang="sk-SK" noProof="0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noProof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Skupina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Skupina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Voľná forma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Voľná forma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Voľná forma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Voľná forma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Voľná forma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Voľná forma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Voľná forma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Voľná forma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Voľná forma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Voľná forma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Voľná forma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Voľná forma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Voľná forma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Voľná forma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Voľná forma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Voľná forma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Voľná forma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Voľná forma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Voľná forma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Voľná forma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Voľná forma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Voľná forma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Voľná forma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Voľná forma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Voľná forma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Voľná forma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Voľná forma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Voľná forma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Voľná forma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Voľná forma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Voľná forma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Voľná forma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Voľná forma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Voľná forma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Voľná forma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Voľná forma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Voľná forma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Voľná forma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Voľná forma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Voľná forma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Voľná forma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Voľná forma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Voľná forma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Voľná forma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Voľná forma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Voľná forma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Voľná forma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Voľná forma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Voľná forma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Voľná forma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Voľná forma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Voľná forma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Voľná forma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Voľná forma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Voľná forma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Voľná forma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Voľná forma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Voľná forma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Voľná forma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Voľná forma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Voľná forma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Voľná forma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Voľná forma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Voľná forma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Voľná forma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Voľná forma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Voľná forma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Voľná forma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Voľná forma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Voľná forma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Voľná forma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Voľná forma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Voľná forma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Voľná forma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Skupina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Voľná forma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Voľná forma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Voľná forma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Voľná forma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Voľná forma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Voľná forma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Voľná forma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Voľná forma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Voľná forma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Voľná forma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Voľná forma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Voľná forma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Voľná forma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Voľná forma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Voľná forma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Voľná forma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Voľná forma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Voľná forma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Voľná forma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Voľná forma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Voľná forma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Voľná forma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Voľná forma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Voľná forma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Voľná forma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Voľná forma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Voľná forma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Voľná forma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Voľná forma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Voľná forma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Voľná forma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Voľná forma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Voľná forma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Voľná forma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Voľná forma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Voľná forma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Voľná forma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Voľná forma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Voľná forma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Voľná forma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Voľná forma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Voľná forma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Voľná forma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Voľná forma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Voľná forma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Voľná forma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Voľná forma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Voľná forma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Voľná forma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Voľná forma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Voľná forma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Voľná forma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Voľná forma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Voľná forma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Voľná forma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Voľná forma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Voľná forma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Voľná forma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Voľná forma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Voľná forma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Voľná forma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Voľná forma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Voľná forma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Voľná forma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Voľná forma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Voľná forma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Voľná forma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Voľná forma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Voľná forma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Voľná forma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Voľná forma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Voľná forma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Voľná forma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Voľná forma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Skupina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Skupina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Voľná forma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Voľná forma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Voľná forma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Voľná forma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Voľná forma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Voľná forma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Voľná forma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Voľná forma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Voľná forma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Voľná forma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Voľná forma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Voľná forma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Voľná forma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Voľná forma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Voľná forma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Voľná forma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Voľná forma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Voľná forma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Voľná forma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Voľná forma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Voľná forma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Voľná forma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Voľná forma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Voľná forma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Voľná forma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Voľná forma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Voľná forma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Voľná forma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Voľná forma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Voľná forma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Voľná forma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Voľná forma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Voľná forma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Voľná forma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Voľná forma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Voľná forma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Voľná forma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Voľná forma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Voľná forma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Voľná forma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Voľná forma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Voľná forma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Voľná forma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Voľná forma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Voľná forma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Voľná forma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Voľná forma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Voľná forma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Voľná forma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Voľná forma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Voľná forma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Voľná forma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Voľná forma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Voľná forma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Voľná forma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Voľná forma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Voľná forma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Voľná forma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Voľná forma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Voľná forma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Voľná forma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Voľná forma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Voľná forma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Voľná forma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Voľná forma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Voľná forma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Voľná forma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Voľná forma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Voľná forma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Voľná forma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Voľná forma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Voľná forma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Voľná forma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Voľná forma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Skupina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Voľná forma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Voľná forma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Voľná forma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Voľná forma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Voľná forma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Voľná forma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Voľná forma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Voľná forma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Voľná forma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Voľná forma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Voľná forma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Voľná forma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Voľná forma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Voľná forma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Voľná forma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Voľná forma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Voľná forma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Voľná forma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Voľná forma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Voľná forma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Voľná forma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Voľná forma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Voľná forma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Voľná forma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Voľná forma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Voľná forma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Voľná forma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Voľná forma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Voľná forma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Voľná forma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Voľná forma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Voľná forma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Voľná forma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Voľná forma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Voľná forma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Voľná forma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Voľná forma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Voľná forma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Voľná forma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Voľná forma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Voľná forma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Voľná forma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Voľná forma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Voľná forma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Voľná forma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Voľná forma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Voľná forma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Voľná forma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Voľná forma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Voľná forma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Voľná forma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Voľná forma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Voľná forma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Voľná forma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Voľná forma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Voľná forma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Voľná forma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Voľná forma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Voľná forma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Voľná forma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Voľná forma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Voľná forma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Voľná forma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Voľná forma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Voľná forma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Voľná forma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Voľná forma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Voľná forma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Voľná forma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Voľná forma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Voľná forma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Voľná forma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Voľná forma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Voľná forma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noProof="0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sk-SK" noProof="0" smtClean="0"/>
              <a:t>06.12.2015</a:t>
            </a:fld>
            <a:endParaRPr lang="sk-SK" noProof="0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noProof="0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Skupina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Skupina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Voľná forma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Voľná forma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Voľná forma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Voľná forma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Voľná forma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Voľná forma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Voľná forma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Voľná forma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Voľná forma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Voľná forma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Voľná forma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Voľná forma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Voľná forma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Voľná forma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Voľná forma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Voľná forma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Voľná forma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Voľná forma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Voľná forma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Voľná forma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Voľná forma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Voľná forma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Voľná forma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Voľná forma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Voľná forma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Voľná forma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Voľná forma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Voľná forma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Voľná forma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Voľná forma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Voľná forma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Voľná forma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Voľná forma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Voľná forma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Voľná forma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Voľná forma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Voľná forma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Voľná forma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Voľná forma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Voľná forma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Voľná forma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Voľná forma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Voľná forma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Voľná forma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Voľná forma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Voľná forma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Voľná forma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Voľná forma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Voľná forma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Voľná forma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Voľná forma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Voľná forma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Voľná forma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Voľná forma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Voľná forma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Voľná forma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Voľná forma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Voľná forma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Voľná forma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Voľná forma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Voľná forma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Voľná forma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Voľná forma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Voľná forma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Voľná forma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Voľná forma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Voľná forma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Voľná forma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Voľná forma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Voľná forma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Voľná forma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Voľná forma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Voľná forma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Voľná forma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Skupina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Voľná forma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Voľná forma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Voľná forma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Voľná forma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Voľná forma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Voľná forma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Voľná forma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Voľná forma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Voľná forma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Voľná forma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Voľná forma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Voľná forma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Voľná forma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Voľná forma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Voľná forma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Voľná forma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Voľná forma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Voľná forma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Voľná forma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Voľná forma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Voľná forma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Voľná forma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Voľná forma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Voľná forma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Voľná forma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Voľná forma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Voľná forma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Voľná forma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Voľná forma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Voľná forma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Voľná forma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Voľná forma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Voľná forma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Voľná forma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Voľná forma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Voľná forma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Voľná forma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Voľná forma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Voľná forma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Voľná forma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Voľná forma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Voľná forma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Voľná forma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Voľná forma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Voľná forma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Voľná forma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Voľná forma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Voľná forma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Voľná forma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Voľná forma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Voľná forma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Voľná forma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Voľná forma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Voľná forma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Voľná forma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Voľná forma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Voľná forma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Voľná forma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Voľná forma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Voľná forma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Voľná forma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Voľná forma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Voľná forma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Voľná forma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Voľná forma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Voľná forma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Voľná forma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Voľná forma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Voľná forma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Voľná forma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Voľná forma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Voľná forma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Voľná forma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Voľná forma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Skupina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Skupina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Voľná forma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Voľná forma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Voľná forma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Voľná forma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Voľná forma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Voľná forma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Voľná forma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Voľná forma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Voľná forma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Voľná forma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Voľná forma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Voľná forma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Voľná forma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Voľná forma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Voľná forma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Voľná forma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Voľná forma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Voľná forma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Voľná forma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Voľná forma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Voľná forma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Voľná forma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Voľná forma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Voľná forma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Voľná forma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Voľná forma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Voľná forma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Voľná forma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Voľná forma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Voľná forma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Voľná forma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Voľná forma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Voľná forma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Voľná forma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Voľná forma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Voľná forma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Voľná forma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Voľná forma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Voľná forma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Voľná forma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Voľná forma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Voľná forma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Voľná forma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Voľná forma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Voľná forma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Voľná forma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Voľná forma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Voľná forma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Voľná forma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Voľná forma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Voľná forma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Voľná forma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Voľná forma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Voľná forma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Voľná forma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Voľná forma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Voľná forma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Voľná forma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Voľná forma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Voľná forma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Voľná forma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Voľná forma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Voľná forma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Voľná forma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Voľná forma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Voľná forma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Voľná forma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Voľná forma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Voľná forma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Voľná forma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Voľná forma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Voľná forma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Voľná forma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Voľná forma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Skupina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Voľná forma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Voľná forma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Voľná forma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Voľná forma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Voľná forma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Voľná forma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Voľná forma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Voľná forma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Voľná forma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Voľná forma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Voľná forma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Voľná forma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Voľná forma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Voľná forma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Voľná forma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Voľná forma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Voľná forma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Voľná forma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Voľná forma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Voľná forma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Voľná forma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Voľná forma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Voľná forma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Voľná forma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Voľná forma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Voľná forma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Voľná forma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Voľná forma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Voľná forma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Voľná forma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Voľná forma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Voľná forma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Voľná forma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Voľná forma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Voľná forma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Voľná forma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Voľná forma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Voľná forma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Voľná forma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Voľná forma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Voľná forma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Voľná forma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Voľná forma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Voľná forma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Voľná forma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Voľná forma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Voľná forma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Voľná forma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Voľná forma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Voľná forma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Voľná forma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Voľná forma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Voľná forma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Voľná forma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Voľná forma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Voľná forma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Voľná forma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Voľná forma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Voľná forma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Voľná forma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Voľná forma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Voľná forma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Voľná forma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Voľná forma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Voľná forma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Voľná forma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Voľná forma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Voľná forma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Voľná forma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Voľná forma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Voľná forma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Voľná forma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Voľná forma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Voľná forma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noProof="0" smtClean="0"/>
              <a:t>Ak chcete pridať obrázok, kliknite na ikonu</a:t>
            </a:r>
            <a:endParaRPr lang="sk-SK" noProof="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noProof="0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sk-SK" noProof="0" smtClean="0"/>
              <a:t>06.12.2015</a:t>
            </a:fld>
            <a:endParaRPr lang="sk-SK" noProof="0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noProof="0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noProof="0" dirty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noProof="0" dirty="0" smtClean="0"/>
              <a:t>Upravte štýl predlohy textu.</a:t>
            </a:r>
          </a:p>
          <a:p>
            <a:pPr lvl="1"/>
            <a:r>
              <a:rPr lang="sk-SK" noProof="0" dirty="0" smtClean="0"/>
              <a:t>Druhá úroveň</a:t>
            </a:r>
          </a:p>
          <a:p>
            <a:pPr lvl="2"/>
            <a:r>
              <a:rPr lang="sk-SK" noProof="0" dirty="0" smtClean="0"/>
              <a:t>Tretia úroveň</a:t>
            </a:r>
          </a:p>
          <a:p>
            <a:pPr lvl="3"/>
            <a:r>
              <a:rPr lang="sk-SK" noProof="0" dirty="0" smtClean="0"/>
              <a:t>Štvrtá úroveň</a:t>
            </a:r>
          </a:p>
          <a:p>
            <a:pPr lvl="4"/>
            <a:r>
              <a:rPr lang="sk-SK" noProof="0" dirty="0" smtClean="0"/>
              <a:t>Piata úroveň</a:t>
            </a:r>
            <a:endParaRPr lang="sk-SK" noProof="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sk-SK" noProof="0" smtClean="0"/>
              <a:pPr/>
              <a:t>06.12.2015</a:t>
            </a:fld>
            <a:endParaRPr lang="sk-SK" noProof="0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noProof="0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tGQTQEoehc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"/><Relationship Id="rId5" Type="http://schemas.openxmlformats.org/officeDocument/2006/relationships/image" Target="../media/image7.jpe"/><Relationship Id="rId4" Type="http://schemas.openxmlformats.org/officeDocument/2006/relationships/image" Target="../media/image6.jpe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"/><Relationship Id="rId2" Type="http://schemas.openxmlformats.org/officeDocument/2006/relationships/image" Target="../media/image10.jpe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"/><Relationship Id="rId2" Type="http://schemas.openxmlformats.org/officeDocument/2006/relationships/image" Target="../media/image12.jpe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63687" y="2924944"/>
            <a:ext cx="8902725" cy="1359024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k-SK" sz="8000" b="1" i="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Infračervené žiarenie</a:t>
            </a:r>
            <a:endParaRPr lang="sk-SK" sz="8000" b="1" i="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sk-SK" sz="3600" b="1" i="0" dirty="0" smtClean="0">
                <a:solidFill>
                  <a:srgbClr val="FF3300"/>
                </a:solidFill>
                <a:latin typeface="Monotype Corsiva" panose="03010101010201010101" pitchFamily="66" charset="0"/>
              </a:rPr>
              <a:t>Anton Uhrin III.C</a:t>
            </a:r>
            <a:endParaRPr lang="sk-SK" sz="3600" b="1" i="0" dirty="0">
              <a:solidFill>
                <a:srgbClr val="FF33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8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Mongolian Baiti" panose="03000500000000000000" pitchFamily="66" charset="0"/>
              </a:rPr>
              <a:t>Dôsledky</a:t>
            </a:r>
            <a:endParaRPr lang="sk-SK" sz="4800" b="1" dirty="0">
              <a:solidFill>
                <a:srgbClr val="FF0000"/>
              </a:solidFill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621804" y="1628800"/>
            <a:ext cx="11449272" cy="5119464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popáleniny</a:t>
            </a:r>
            <a:r>
              <a:rPr lang="sk-SK" dirty="0" smtClean="0"/>
              <a:t> všetkých stupňov</a:t>
            </a:r>
          </a:p>
          <a:p>
            <a:r>
              <a:rPr lang="sk-SK" dirty="0" smtClean="0"/>
              <a:t>prehrievanie </a:t>
            </a:r>
            <a:r>
              <a:rPr lang="sk-SK" dirty="0"/>
              <a:t>pokožky a podkožných vrstiev- celkové zahrievanie </a:t>
            </a:r>
            <a:r>
              <a:rPr lang="sk-SK" dirty="0" smtClean="0"/>
              <a:t>organizmu – poruchy krvného obehu</a:t>
            </a:r>
          </a:p>
          <a:p>
            <a:r>
              <a:rPr lang="sk-SK" dirty="0"/>
              <a:t> </a:t>
            </a:r>
            <a:r>
              <a:rPr lang="sk-SK" b="1" dirty="0" err="1">
                <a:solidFill>
                  <a:srgbClr val="FF0000"/>
                </a:solidFill>
              </a:rPr>
              <a:t>fotobiologický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smtClean="0">
                <a:solidFill>
                  <a:srgbClr val="FF0000"/>
                </a:solidFill>
              </a:rPr>
              <a:t>proces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smtClean="0"/>
              <a:t>– zrýchlenie </a:t>
            </a:r>
            <a:r>
              <a:rPr lang="sk-SK" dirty="0"/>
              <a:t>biochemických reakcií (prudké zvýšenie telesnej teploty, bolesť hlavy, strata vedomia</a:t>
            </a:r>
            <a:r>
              <a:rPr lang="sk-SK" dirty="0" smtClean="0"/>
              <a:t>)</a:t>
            </a:r>
          </a:p>
          <a:p>
            <a:r>
              <a:rPr lang="sk-SK" dirty="0"/>
              <a:t>ak pôsobí krátko (zlomok sekundy), opakovane a po dlhú dobu tak, že sa pocit pálenia nestačí </a:t>
            </a:r>
            <a:r>
              <a:rPr lang="sk-SK" dirty="0" smtClean="0"/>
              <a:t>vyvinúť – chronické </a:t>
            </a:r>
            <a:r>
              <a:rPr lang="sk-SK" dirty="0"/>
              <a:t>poškodenie očnej šošovky, </a:t>
            </a:r>
            <a:r>
              <a:rPr lang="sk-SK" dirty="0" smtClean="0"/>
              <a:t>očne zákaly, </a:t>
            </a:r>
            <a:r>
              <a:rPr lang="sk-SK" dirty="0"/>
              <a:t>tzv. </a:t>
            </a:r>
            <a:r>
              <a:rPr lang="sk-SK" b="1" dirty="0">
                <a:solidFill>
                  <a:srgbClr val="FF0000"/>
                </a:solidFill>
              </a:rPr>
              <a:t>katarakta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/>
              <a:t>(choroby z povolania- sklárska, železiarska katarakta- vyžadujú operáciu/slepota) </a:t>
            </a:r>
            <a:endParaRPr lang="sk-SK" dirty="0" smtClean="0"/>
          </a:p>
          <a:p>
            <a:r>
              <a:rPr lang="sk-SK" b="1" dirty="0" smtClean="0">
                <a:solidFill>
                  <a:srgbClr val="FF0000"/>
                </a:solidFill>
              </a:rPr>
              <a:t>Prevencia</a:t>
            </a:r>
            <a:r>
              <a:rPr lang="sk-SK" b="1" dirty="0">
                <a:solidFill>
                  <a:srgbClr val="FF0000"/>
                </a:solidFill>
              </a:rPr>
              <a:t>:</a:t>
            </a:r>
            <a:r>
              <a:rPr lang="sk-SK" dirty="0"/>
              <a:t> vodné clony, clony z nevodivých a nehorľavých materiálov, odrazové plochy pre infračervené žiarenie, zväčšovanie vzdialenosti človeka od zdroja a rozličné spôsoby chladenia, špeciálne odevy a okuliare/štíty z kobaltového skla</a:t>
            </a:r>
          </a:p>
          <a:p>
            <a:endParaRPr lang="sk-SK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973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Ďakujem za pozornosť </a:t>
            </a:r>
            <a:endParaRPr lang="sk-SK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Podnadpis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09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k-SK" sz="4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Základné informácie</a:t>
            </a:r>
            <a:endParaRPr lang="sk-SK" sz="4800" b="1" i="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" name="Zástupný symbol obsahu 13"/>
          <p:cNvSpPr>
            <a:spLocks noGrp="1"/>
          </p:cNvSpPr>
          <p:nvPr>
            <p:ph idx="1"/>
          </p:nvPr>
        </p:nvSpPr>
        <p:spPr>
          <a:xfrm>
            <a:off x="261764" y="1628800"/>
            <a:ext cx="12188825" cy="5112568"/>
          </a:xfrm>
        </p:spPr>
        <p:txBody>
          <a:bodyPr>
            <a:noAutofit/>
          </a:bodyPr>
          <a:lstStyle/>
          <a:p>
            <a:pPr marL="548640">
              <a:buClr>
                <a:schemeClr val="tx1"/>
              </a:buClr>
              <a:buFont typeface="Wingdings"/>
              <a:buChar char="§"/>
            </a:pPr>
            <a:r>
              <a:rPr lang="sk-SK" sz="32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infračervená radiácia/svetlo/lúče, </a:t>
            </a:r>
            <a:r>
              <a:rPr lang="sk-SK" sz="32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žiarenie/radiácia/lúče/svetlo </a:t>
            </a:r>
            <a:r>
              <a:rPr lang="sk-SK" sz="32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</a:p>
          <a:p>
            <a:pPr marL="548640">
              <a:buClr>
                <a:schemeClr val="tx1"/>
              </a:buClr>
              <a:buFont typeface="Wingdings"/>
              <a:buChar char="§"/>
            </a:pPr>
            <a:r>
              <a:rPr lang="sk-SK" sz="3200" i="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elektromagnetické žiarenie s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sk-SK" sz="3200" i="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väčšou ako viď. Svetlo</a:t>
            </a:r>
          </a:p>
          <a:p>
            <a:pPr marL="548640">
              <a:buClr>
                <a:schemeClr val="tx1"/>
              </a:buClr>
              <a:buFont typeface="Wingdings"/>
              <a:buChar char="§"/>
            </a:pPr>
            <a:r>
              <a:rPr lang="sk-SK" sz="32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„pod červenou“ – červená - </a:t>
            </a:r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viditeľné svetlo </a:t>
            </a:r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najdlhšou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48640">
              <a:buClr>
                <a:schemeClr val="tx1"/>
              </a:buClr>
              <a:buFont typeface="Wingdings"/>
              <a:buChar char="§"/>
            </a:pPr>
            <a:r>
              <a:rPr lang="sk-SK" sz="3200" i="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dĺžka okolo 760 nm – 1 mm; prechádza sklom, vodou, hmlou aj vákuom</a:t>
            </a:r>
          </a:p>
          <a:p>
            <a:pPr indent="0">
              <a:buClr>
                <a:schemeClr val="tx1"/>
              </a:buClr>
              <a:buNone/>
            </a:pPr>
            <a:r>
              <a:rPr lang="sk-SK" sz="3200" i="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k-SK" sz="3200" i="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308" y="4077072"/>
            <a:ext cx="4600066" cy="278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587625" y="274638"/>
            <a:ext cx="9601200" cy="1020762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endParaRPr lang="sk-SK" sz="3200" b="0" i="0" dirty="0">
              <a:solidFill>
                <a:schemeClr val="tx1"/>
              </a:solidFill>
              <a:latin typeface="Consolas"/>
              <a:ea typeface="+mj-ea"/>
              <a:cs typeface="+mj-cs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sz="half" idx="4294967295"/>
          </p:nvPr>
        </p:nvSpPr>
        <p:spPr>
          <a:xfrm>
            <a:off x="549796" y="692696"/>
            <a:ext cx="12071077" cy="5616624"/>
          </a:xfrm>
        </p:spPr>
        <p:txBody>
          <a:bodyPr>
            <a:normAutofit/>
          </a:bodyPr>
          <a:lstStyle/>
          <a:p>
            <a:pPr marL="274320" indent="-27432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Wingdings"/>
              <a:buChar char="§"/>
            </a:pPr>
            <a:r>
              <a:rPr lang="sk-SK" sz="3200" b="0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zdrojom je každý predmet (živý organizmus, vesmírne objekty...)</a:t>
            </a:r>
          </a:p>
          <a:p>
            <a:pPr marL="274320" indent="-27432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Wingdings"/>
              <a:buChar char="§"/>
            </a:pPr>
            <a:endParaRPr lang="sk-SK" sz="32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Wingdings"/>
              <a:buChar char="§"/>
            </a:pPr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všetky </a:t>
            </a:r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telesá s teplotu menšou než 4000 Kelvinov </a:t>
            </a:r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(273,15°C) vysielajú </a:t>
            </a:r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svojho žiarenia v infračervenej </a:t>
            </a:r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oblasti</a:t>
            </a:r>
          </a:p>
          <a:p>
            <a:pPr marL="274320" indent="-27432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Wingdings"/>
              <a:buChar char="§"/>
            </a:pPr>
            <a:endParaRPr lang="sk-SK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buFont typeface="Wingdings"/>
              <a:buChar char="§"/>
            </a:pPr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atmosféra</a:t>
            </a:r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na veľké vzdialenosti infračervené žiarenie </a:t>
            </a:r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pohlcuje</a:t>
            </a:r>
          </a:p>
          <a:p>
            <a:pPr>
              <a:buClr>
                <a:schemeClr val="tx1"/>
              </a:buClr>
              <a:buFont typeface="Wingdings"/>
              <a:buChar char="§"/>
            </a:pPr>
            <a:endParaRPr lang="sk-SK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buFont typeface="Wingdings"/>
              <a:buChar char="§"/>
            </a:pPr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platia rovnaké zákony ako pre svetlo</a:t>
            </a:r>
          </a:p>
          <a:p>
            <a:pPr>
              <a:buClr>
                <a:schemeClr val="tx1"/>
              </a:buClr>
              <a:buFont typeface="Wingdings"/>
              <a:buChar char="§"/>
            </a:pPr>
            <a:endParaRPr lang="sk-SK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buFont typeface="Wingdings"/>
              <a:buChar char="§"/>
            </a:pPr>
            <a:endParaRPr lang="sk-SK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cdn.mysitemyway.com/etc-mysitemyway/icons/legacy-previews/icons/glossy-black-3d-buttons-icons-media/002110-glossy-black-3d-button-icon-media-a-media22-arrow-forward1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900" y="5301208"/>
            <a:ext cx="1053629" cy="105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917948" y="188640"/>
            <a:ext cx="9144000" cy="1020762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endParaRPr lang="sk-SK" sz="3200" b="0" i="0" dirty="0">
              <a:solidFill>
                <a:schemeClr val="tx1"/>
              </a:solidFill>
              <a:latin typeface="Consolas"/>
              <a:ea typeface="+mj-ea"/>
              <a:cs typeface="+mj-cs"/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sz="half" idx="4294967295"/>
          </p:nvPr>
        </p:nvSpPr>
        <p:spPr>
          <a:xfrm>
            <a:off x="549796" y="404664"/>
            <a:ext cx="11089232" cy="4267200"/>
          </a:xfrm>
        </p:spPr>
        <p:txBody>
          <a:bodyPr/>
          <a:lstStyle/>
          <a:p>
            <a:pPr>
              <a:buClr>
                <a:schemeClr val="tx1"/>
              </a:buClr>
              <a:buFont typeface="Wingdings"/>
              <a:buChar char="§"/>
            </a:pPr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Hranica medzi viditeľným spektrom a IR žiarením nie je presne definovaná – závisí od citlivosti </a:t>
            </a:r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oka</a:t>
            </a:r>
          </a:p>
          <a:p>
            <a:pPr>
              <a:buClr>
                <a:schemeClr val="tx1"/>
              </a:buClr>
              <a:buFont typeface="Wingdings"/>
              <a:buChar char="§"/>
            </a:pPr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Iné </a:t>
            </a:r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živočíchy (napr. had) však majú spektrum „viditeľného svetla“ posunuté, prípadne sa orientujú len podľa žiarenia v tomto </a:t>
            </a:r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spektre</a:t>
            </a:r>
            <a:endParaRPr lang="sk-SK" sz="3200" dirty="0"/>
          </a:p>
          <a:p>
            <a:endParaRPr lang="sk-SK" sz="3200" dirty="0"/>
          </a:p>
          <a:p>
            <a:pPr>
              <a:buClr>
                <a:schemeClr val="tx1"/>
              </a:buClr>
              <a:buFont typeface="Wingdings"/>
              <a:buChar char="§"/>
            </a:pPr>
            <a:endParaRPr lang="sk-SK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buFont typeface="Wingdings"/>
              <a:buChar char="§"/>
            </a:pP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Wingdings"/>
              <a:buChar char="§"/>
            </a:pPr>
            <a:endParaRPr lang="sk-SK" sz="2400" b="0" i="0" dirty="0">
              <a:solidFill>
                <a:schemeClr val="tx1"/>
              </a:solidFill>
              <a:latin typeface="Corbel"/>
              <a:ea typeface="+mn-ea"/>
              <a:cs typeface="+mn-cs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2852936"/>
            <a:ext cx="4588214" cy="214308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0"/>
          <a:stretch/>
        </p:blipFill>
        <p:spPr>
          <a:xfrm>
            <a:off x="4942284" y="3212976"/>
            <a:ext cx="3282666" cy="262990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0" y="4797152"/>
            <a:ext cx="3692792" cy="1877169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652" y="2420888"/>
            <a:ext cx="3744416" cy="2296227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708" y="4797152"/>
            <a:ext cx="2779699" cy="179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5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k-SK" sz="4800" b="1" i="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História</a:t>
            </a:r>
            <a:endParaRPr lang="sk-SK" sz="4800" b="1" i="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909836" y="1844824"/>
            <a:ext cx="9144000" cy="4267200"/>
          </a:xfrm>
        </p:spPr>
        <p:txBody>
          <a:bodyPr>
            <a:normAutofit fontScale="77500" lnSpcReduction="20000"/>
          </a:bodyPr>
          <a:lstStyle/>
          <a:p>
            <a:r>
              <a:rPr lang="sk-SK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 objaviteľa za považuje sir </a:t>
            </a:r>
            <a:r>
              <a:rPr lang="sk-SK" sz="3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William </a:t>
            </a:r>
            <a:r>
              <a:rPr lang="sk-SK" sz="39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Herschel</a:t>
            </a:r>
            <a:endParaRPr lang="sk-SK" sz="39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3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britský astronóm nemeckého pôvodu</a:t>
            </a:r>
            <a:endParaRPr lang="sk-SK" sz="3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3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1800 – meral teplotu oblasti </a:t>
            </a:r>
            <a:r>
              <a:rPr lang="sk-SK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priliehajúcej </a:t>
            </a:r>
            <a:r>
              <a:rPr lang="sk-SK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  k červenej </a:t>
            </a:r>
            <a:r>
              <a:rPr lang="sk-SK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oblasti </a:t>
            </a:r>
            <a:r>
              <a:rPr lang="sk-SK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spektra</a:t>
            </a:r>
          </a:p>
          <a:p>
            <a:endParaRPr lang="sk-SK" sz="3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 mu aj pomenovanie</a:t>
            </a:r>
          </a:p>
          <a:p>
            <a:endParaRPr lang="sk-S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652" y="2348880"/>
            <a:ext cx="3528392" cy="431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4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Rozdelenie</a:t>
            </a:r>
            <a:endParaRPr lang="sk-SK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93370" y="1556792"/>
            <a:ext cx="11217666" cy="469924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pásma:</a:t>
            </a:r>
          </a:p>
          <a:p>
            <a:pPr>
              <a:buFont typeface="Wingdings" pitchFamily="2" charset="2"/>
              <a:buChar char="Ø"/>
            </a:pPr>
            <a:r>
              <a:rPr lang="sk-SK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delenie </a:t>
            </a:r>
            <a:r>
              <a:rPr lang="sk-SK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CIE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(International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Commission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Illumination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lvl="1"/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NIR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blízke (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near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infračervené žiarenie</a:t>
            </a:r>
          </a:p>
          <a:p>
            <a:pPr lvl="1"/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IR-A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podľa normy DIN, vlnová dĺžka 0,76–1,4 µm, je definované podľa vodnej absorpcie</a:t>
            </a:r>
          </a:p>
          <a:p>
            <a:pPr lvl="1"/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SWIR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krátkovlnné IR žiarenie (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short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1"/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IR-B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podľa DIN, vlnová dĺžka 1,4–3 µm, pri 1450 nm, kedy značne narastá vodná absorpcia.</a:t>
            </a:r>
          </a:p>
          <a:p>
            <a:pPr lvl="1"/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MWIR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strednovlnné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IR žiarenie (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medium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IR-C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podľa DIN, tiež prostredné IR (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intermediate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IR, IIR), 3–8 µm</a:t>
            </a:r>
          </a:p>
          <a:p>
            <a:pPr lvl="1"/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LWIR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dlhovlnné IR žiarenie (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IR-C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podľa DIN, 8–15 µm</a:t>
            </a:r>
          </a:p>
          <a:p>
            <a:pPr lvl="1"/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ďaleké (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infračervené žiarenie 15–1000 µm</a:t>
            </a:r>
          </a:p>
        </p:txBody>
      </p:sp>
    </p:spTree>
    <p:extLst>
      <p:ext uri="{BB962C8B-B14F-4D97-AF65-F5344CB8AC3E}">
        <p14:creationId xmlns:p14="http://schemas.microsoft.com/office/powerpoint/2010/main" val="38477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2" name="Zástupný symbol textu 11"/>
          <p:cNvSpPr>
            <a:spLocks noGrp="1"/>
          </p:cNvSpPr>
          <p:nvPr>
            <p:ph type="body" idx="1"/>
          </p:nvPr>
        </p:nvSpPr>
        <p:spPr>
          <a:xfrm>
            <a:off x="1125860" y="1916832"/>
            <a:ext cx="4416552" cy="762000"/>
          </a:xfrm>
        </p:spPr>
        <p:txBody>
          <a:bodyPr>
            <a:normAutofit/>
          </a:bodyPr>
          <a:lstStyle/>
          <a:p>
            <a:r>
              <a:rPr lang="sk-SK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Astronomické delenie</a:t>
            </a:r>
            <a:endParaRPr lang="sk-SK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obsahu 9"/>
          <p:cNvSpPr>
            <a:spLocks noGrp="1"/>
          </p:cNvSpPr>
          <p:nvPr>
            <p:ph sz="half" idx="2"/>
          </p:nvPr>
        </p:nvSpPr>
        <p:spPr>
          <a:xfrm>
            <a:off x="261764" y="2780928"/>
            <a:ext cx="5520850" cy="3352801"/>
          </a:xfrm>
        </p:spPr>
        <p:txBody>
          <a:bodyPr>
            <a:normAutofit/>
          </a:bodyPr>
          <a:lstStyle/>
          <a:p>
            <a:pPr lvl="1"/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blízke </a:t>
            </a:r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žiarenie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(0,7–5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µm)</a:t>
            </a:r>
          </a:p>
          <a:p>
            <a:pPr lvl="1"/>
            <a:endParaRPr lang="sk-SK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stredné </a:t>
            </a:r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žiarenie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(5–30 µm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endParaRPr lang="sk-SK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dlhé </a:t>
            </a:r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žiarenie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(30–1000 µm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k-S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sk-SK" dirty="0"/>
          </a:p>
        </p:txBody>
      </p:sp>
      <p:sp>
        <p:nvSpPr>
          <p:cNvPr id="13" name="Zástupný symbol textu 12"/>
          <p:cNvSpPr>
            <a:spLocks noGrp="1"/>
          </p:cNvSpPr>
          <p:nvPr>
            <p:ph type="body" sz="quarter" idx="3"/>
          </p:nvPr>
        </p:nvSpPr>
        <p:spPr>
          <a:xfrm>
            <a:off x="6742484" y="1916832"/>
            <a:ext cx="4896544" cy="762000"/>
          </a:xfrm>
        </p:spPr>
        <p:txBody>
          <a:bodyPr>
            <a:noAutofit/>
          </a:bodyPr>
          <a:lstStyle/>
          <a:p>
            <a:r>
              <a:rPr lang="sk-SK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k-SK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odľa citlivosti detektorov</a:t>
            </a:r>
            <a:endParaRPr lang="sk-SK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Zástupný symbol obsahu 13"/>
          <p:cNvSpPr>
            <a:spLocks noGrp="1"/>
          </p:cNvSpPr>
          <p:nvPr>
            <p:ph sz="quarter" idx="4"/>
          </p:nvPr>
        </p:nvSpPr>
        <p:spPr>
          <a:xfrm>
            <a:off x="6958508" y="2831231"/>
            <a:ext cx="4416552" cy="3352801"/>
          </a:xfrm>
        </p:spPr>
        <p:txBody>
          <a:bodyPr/>
          <a:lstStyle/>
          <a:p>
            <a:pPr lvl="1"/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NIR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0.7 - 1.0 µm</a:t>
            </a:r>
          </a:p>
          <a:p>
            <a:pPr lvl="1"/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SWIR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1.0 – 3 µm</a:t>
            </a:r>
          </a:p>
          <a:p>
            <a:pPr lvl="1"/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MWIR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3 - 5 µm</a:t>
            </a:r>
          </a:p>
          <a:p>
            <a:pPr lvl="1"/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LWIR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8 -12 (7 – 14) µm</a:t>
            </a:r>
          </a:p>
          <a:p>
            <a:pPr lvl="1"/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VLWIR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12 - 30 µm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4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Využitie</a:t>
            </a:r>
            <a:endParaRPr lang="sk-SK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477788" y="1772816"/>
            <a:ext cx="11593288" cy="4267200"/>
          </a:xfrm>
        </p:spPr>
        <p:txBody>
          <a:bodyPr>
            <a:normAutofit/>
          </a:bodyPr>
          <a:lstStyle/>
          <a:p>
            <a:r>
              <a:rPr lang="sk-SK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telekomunikácie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prenos informácií na krátku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vzdialenosť</a:t>
            </a:r>
          </a:p>
          <a:p>
            <a:r>
              <a:rPr lang="sk-SK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spektroskopia</a:t>
            </a:r>
            <a:r>
              <a:rPr lang="sk-SK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detekcia  vlastností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materiálov (</a:t>
            </a:r>
            <a:r>
              <a:rPr lang="sk-SK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zlúčenín)</a:t>
            </a:r>
          </a:p>
          <a:p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vojenské zameriavacie </a:t>
            </a:r>
            <a:r>
              <a:rPr lang="sk-SK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systémy </a:t>
            </a:r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navedenia rakiet,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zameriavania 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pre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zbraňové systémy</a:t>
            </a:r>
          </a:p>
          <a:p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nočné videnie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astronomické ďalekohľady</a:t>
            </a:r>
          </a:p>
          <a:p>
            <a:endParaRPr lang="sk-S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308" y="3861048"/>
            <a:ext cx="3744416" cy="268467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692" y="4293096"/>
            <a:ext cx="3371843" cy="18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568281" y="548680"/>
            <a:ext cx="11593288" cy="5544616"/>
          </a:xfrm>
        </p:spPr>
        <p:txBody>
          <a:bodyPr>
            <a:normAutofit/>
          </a:bodyPr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sk-SK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priemysle </a:t>
            </a:r>
            <a: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k-SK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vysoké pece, roztavené kovy a sklo, zariadenia s elektrickým oblúkom, lasery</a:t>
            </a:r>
          </a:p>
          <a:p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termografia</a:t>
            </a:r>
            <a:r>
              <a:rPr lang="sk-SK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jednotlivým vlnovým dĺžkam vyžarovaným z telies sa prideľujú 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farby         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viditeľného 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spektra</a:t>
            </a:r>
          </a:p>
          <a:p>
            <a:r>
              <a:rPr lang="sk-SK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nahrievanie </a:t>
            </a:r>
            <a: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infračervené ohrievače, sauny, vypaľovanie farieb, odmrazovanie lietadiel, opravy asfaltových povrchov, na varenie a pečenie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liečebné </a:t>
            </a:r>
            <a:r>
              <a:rPr lang="sk-SK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účely </a:t>
            </a:r>
            <a: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k-SK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liečenie zápalov</a:t>
            </a:r>
          </a:p>
          <a:p>
            <a:r>
              <a:rPr lang="sk-SK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meteorológia </a:t>
            </a:r>
            <a: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k-SK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rozlišovanie typu a hrúbky mrakov, tepelné pomery a prúdenia</a:t>
            </a:r>
          </a:p>
          <a:p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globálne skenovanie tepelných pomerov a prúdení v oceáne z hľadiska globálneho otepľovania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36" y="4808413"/>
            <a:ext cx="2736304" cy="2049587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64" y="4797152"/>
            <a:ext cx="2921636" cy="1944216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732" y="4725144"/>
            <a:ext cx="2469623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_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FF57E40-5735-4254-B75F-20700DF633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Prezentácia s kriedovou tabuľou (širokouhlý formát)</Template>
  <TotalTime>0</TotalTime>
  <Words>528</Words>
  <Application>Microsoft Office PowerPoint</Application>
  <PresentationFormat>Vlastná</PresentationFormat>
  <Paragraphs>70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9" baseType="lpstr">
      <vt:lpstr>Arial</vt:lpstr>
      <vt:lpstr>Consolas</vt:lpstr>
      <vt:lpstr>Corbel</vt:lpstr>
      <vt:lpstr>Mongolian Baiti</vt:lpstr>
      <vt:lpstr>Monotype Corsiva</vt:lpstr>
      <vt:lpstr>Times New Roman</vt:lpstr>
      <vt:lpstr>Wingdings</vt:lpstr>
      <vt:lpstr>Chalkboard_16x9</vt:lpstr>
      <vt:lpstr>Infračervené žiarenie</vt:lpstr>
      <vt:lpstr>Základné informácie</vt:lpstr>
      <vt:lpstr>Prezentácia programu PowerPoint</vt:lpstr>
      <vt:lpstr>Prezentácia programu PowerPoint</vt:lpstr>
      <vt:lpstr>História</vt:lpstr>
      <vt:lpstr>Rozdelenie</vt:lpstr>
      <vt:lpstr>Prezentácia programu PowerPoint</vt:lpstr>
      <vt:lpstr>Využitie</vt:lpstr>
      <vt:lpstr>Prezentácia programu PowerPoint</vt:lpstr>
      <vt:lpstr>Dôsledky</vt:lpstr>
      <vt:lpstr>Ďakujem za pozornosť 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2015-11-29T16:43:00Z</dcterms:created>
  <dcterms:modified xsi:type="dcterms:W3CDTF">2015-12-06T19:34:33Z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