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Override19.xml" ContentType="application/vnd.openxmlformats-officedocument.themeOverride+xml"/>
  <Override PartName="/ppt/theme/themeOverride17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heme/themeOverride18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56" r:id="rId3"/>
    <p:sldId id="258" r:id="rId4"/>
    <p:sldId id="257" r:id="rId5"/>
    <p:sldId id="267" r:id="rId6"/>
    <p:sldId id="261" r:id="rId7"/>
    <p:sldId id="262" r:id="rId8"/>
    <p:sldId id="266" r:id="rId9"/>
    <p:sldId id="260" r:id="rId10"/>
    <p:sldId id="263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59" r:id="rId24"/>
    <p:sldId id="279" r:id="rId25"/>
    <p:sldId id="264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592F"/>
    <a:srgbClr val="000000"/>
    <a:srgbClr val="FFED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46" autoAdjust="0"/>
  </p:normalViewPr>
  <p:slideViewPr>
    <p:cSldViewPr>
      <p:cViewPr varScale="1">
        <p:scale>
          <a:sx n="126" d="100"/>
          <a:sy n="126" d="100"/>
        </p:scale>
        <p:origin x="-3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BD24C-E19C-4BE4-A9F6-BF4BF18B536B}" type="datetimeFigureOut">
              <a:rPr lang="sk-SK" smtClean="0"/>
              <a:pPr/>
              <a:t>6. 5. 2014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800B0-BFAB-445F-86B2-F44CE29E31E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BC6-E5E2-4BAC-8526-8E75AF8332C7}" type="datetimeFigureOut">
              <a:rPr lang="sk-SK" smtClean="0"/>
              <a:pPr/>
              <a:t>6. 5. 2014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DAC7-7AE8-46D6-8B27-50137D6E99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BC6-E5E2-4BAC-8526-8E75AF8332C7}" type="datetimeFigureOut">
              <a:rPr lang="sk-SK" smtClean="0"/>
              <a:pPr/>
              <a:t>6. 5. 2014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DAC7-7AE8-46D6-8B27-50137D6E99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BC6-E5E2-4BAC-8526-8E75AF8332C7}" type="datetimeFigureOut">
              <a:rPr lang="sk-SK" smtClean="0"/>
              <a:pPr/>
              <a:t>6. 5. 2014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DAC7-7AE8-46D6-8B27-50137D6E99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BC6-E5E2-4BAC-8526-8E75AF8332C7}" type="datetimeFigureOut">
              <a:rPr lang="sk-SK" smtClean="0"/>
              <a:pPr/>
              <a:t>6. 5. 2014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DAC7-7AE8-46D6-8B27-50137D6E99F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BC6-E5E2-4BAC-8526-8E75AF8332C7}" type="datetimeFigureOut">
              <a:rPr lang="sk-SK" smtClean="0"/>
              <a:pPr/>
              <a:t>6. 5. 2014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DAC7-7AE8-46D6-8B27-50137D6E99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BC6-E5E2-4BAC-8526-8E75AF8332C7}" type="datetimeFigureOut">
              <a:rPr lang="sk-SK" smtClean="0"/>
              <a:pPr/>
              <a:t>6. 5. 2014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6F7DAC7-7AE8-46D6-8B27-50137D6E99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BC6-E5E2-4BAC-8526-8E75AF8332C7}" type="datetimeFigureOut">
              <a:rPr lang="sk-SK" smtClean="0"/>
              <a:pPr/>
              <a:t>6. 5. 2014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DAC7-7AE8-46D6-8B27-50137D6E99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BC6-E5E2-4BAC-8526-8E75AF8332C7}" type="datetimeFigureOut">
              <a:rPr lang="sk-SK" smtClean="0"/>
              <a:pPr/>
              <a:t>6. 5. 2014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DAC7-7AE8-46D6-8B27-50137D6E99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BC6-E5E2-4BAC-8526-8E75AF8332C7}" type="datetimeFigureOut">
              <a:rPr lang="sk-SK" smtClean="0"/>
              <a:pPr/>
              <a:t>6. 5. 2014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DAC7-7AE8-46D6-8B27-50137D6E99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BC6-E5E2-4BAC-8526-8E75AF8332C7}" type="datetimeFigureOut">
              <a:rPr lang="sk-SK" smtClean="0"/>
              <a:pPr/>
              <a:t>6. 5. 2014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DAC7-7AE8-46D6-8B27-50137D6E99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BC6-E5E2-4BAC-8526-8E75AF8332C7}" type="datetimeFigureOut">
              <a:rPr lang="sk-SK" smtClean="0"/>
              <a:pPr/>
              <a:t>6. 5. 2014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DAC7-7AE8-46D6-8B27-50137D6E99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BC6-E5E2-4BAC-8526-8E75AF8332C7}" type="datetimeFigureOut">
              <a:rPr lang="sk-SK" smtClean="0"/>
              <a:pPr/>
              <a:t>6. 5. 2014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DAC7-7AE8-46D6-8B27-50137D6E99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BC6-E5E2-4BAC-8526-8E75AF8332C7}" type="datetimeFigureOut">
              <a:rPr lang="sk-SK" smtClean="0"/>
              <a:pPr/>
              <a:t>6. 5. 2014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DAC7-7AE8-46D6-8B27-50137D6E99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BC6-E5E2-4BAC-8526-8E75AF8332C7}" type="datetimeFigureOut">
              <a:rPr lang="sk-SK" smtClean="0"/>
              <a:pPr/>
              <a:t>6. 5. 2014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DAC7-7AE8-46D6-8B27-50137D6E99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BC6-E5E2-4BAC-8526-8E75AF8332C7}" type="datetimeFigureOut">
              <a:rPr lang="sk-SK" smtClean="0"/>
              <a:pPr/>
              <a:t>6. 5. 2014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DAC7-7AE8-46D6-8B27-50137D6E99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BC6-E5E2-4BAC-8526-8E75AF8332C7}" type="datetimeFigureOut">
              <a:rPr lang="sk-SK" smtClean="0"/>
              <a:pPr/>
              <a:t>6. 5. 2014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DAC7-7AE8-46D6-8B27-50137D6E99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BC6-E5E2-4BAC-8526-8E75AF8332C7}" type="datetimeFigureOut">
              <a:rPr lang="sk-SK" smtClean="0"/>
              <a:pPr/>
              <a:t>6. 5. 2014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DAC7-7AE8-46D6-8B27-50137D6E99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BC6-E5E2-4BAC-8526-8E75AF8332C7}" type="datetimeFigureOut">
              <a:rPr lang="sk-SK" smtClean="0"/>
              <a:pPr/>
              <a:t>6. 5. 2014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DAC7-7AE8-46D6-8B27-50137D6E99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BC6-E5E2-4BAC-8526-8E75AF8332C7}" type="datetimeFigureOut">
              <a:rPr lang="sk-SK" smtClean="0"/>
              <a:pPr/>
              <a:t>6. 5. 2014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DAC7-7AE8-46D6-8B27-50137D6E99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BC6-E5E2-4BAC-8526-8E75AF8332C7}" type="datetimeFigureOut">
              <a:rPr lang="sk-SK" smtClean="0"/>
              <a:pPr/>
              <a:t>6. 5. 2014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DAC7-7AE8-46D6-8B27-50137D6E99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BC6-E5E2-4BAC-8526-8E75AF8332C7}" type="datetimeFigureOut">
              <a:rPr lang="sk-SK" smtClean="0"/>
              <a:pPr/>
              <a:t>6. 5. 2014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DAC7-7AE8-46D6-8B27-50137D6E99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BC6-E5E2-4BAC-8526-8E75AF8332C7}" type="datetimeFigureOut">
              <a:rPr lang="sk-SK" smtClean="0"/>
              <a:pPr/>
              <a:t>6. 5. 2014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F7DAC7-7AE8-46D6-8B27-50137D6E99F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BC2BC6-E5E2-4BAC-8526-8E75AF8332C7}" type="datetimeFigureOut">
              <a:rPr lang="sk-SK" smtClean="0"/>
              <a:pPr/>
              <a:t>6. 5. 2014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F7DAC7-7AE8-46D6-8B27-50137D6E99F6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BC2BC6-E5E2-4BAC-8526-8E75AF8332C7}" type="datetimeFigureOut">
              <a:rPr lang="sk-SK" smtClean="0"/>
              <a:pPr/>
              <a:t>6. 5. 2014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F7DAC7-7AE8-46D6-8B27-50137D6E99F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cache6.allposters.com/LRG/26/2678/34AUD00Z.jpg" TargetMode="External"/><Relationship Id="rId13" Type="http://schemas.openxmlformats.org/officeDocument/2006/relationships/hyperlink" Target="http://www.neapol.sk/wp-content/uploads/2014/01/vesuv.jpg" TargetMode="External"/><Relationship Id="rId18" Type="http://schemas.openxmlformats.org/officeDocument/2006/relationships/hyperlink" Target="http://media.elsiglodetorreon.com.mx/i/2008/04/60159.jpeg" TargetMode="External"/><Relationship Id="rId26" Type="http://schemas.openxmlformats.org/officeDocument/2006/relationships/hyperlink" Target="http://www.kamenskalica.sk/fotky_zmens/pr_img__54.jpg" TargetMode="External"/><Relationship Id="rId39" Type="http://schemas.openxmlformats.org/officeDocument/2006/relationships/hyperlink" Target="http://upload.wikimedia.org/wikipedia/commons/8/89/Permafrost_in_High_Arctic_2.jpg" TargetMode="External"/><Relationship Id="rId3" Type="http://schemas.openxmlformats.org/officeDocument/2006/relationships/hyperlink" Target="http://www.gweb.cz/soubory/clanky/geologie/jevy/sopky/sopka.gif" TargetMode="External"/><Relationship Id="rId21" Type="http://schemas.openxmlformats.org/officeDocument/2006/relationships/hyperlink" Target="http://upload.wikimedia.org/wikipedia/commons/6/62/Sismographe-Ifremer.JPG" TargetMode="External"/><Relationship Id="rId34" Type="http://schemas.openxmlformats.org/officeDocument/2006/relationships/hyperlink" Target="http://img.topky.sk/cestovky/320px/313557.jpg/plaz-antigua-barbuda0.jpg" TargetMode="External"/><Relationship Id="rId42" Type="http://schemas.openxmlformats.org/officeDocument/2006/relationships/hyperlink" Target="http://www.exil.sk/site/media/judska_pust_2.jpg" TargetMode="External"/><Relationship Id="rId7" Type="http://schemas.openxmlformats.org/officeDocument/2006/relationships/hyperlink" Target="http://img1.mxstatic.com/wallpapers/5c8da7fcabadfeb2439a64b32dcec27c_large.jpeg" TargetMode="External"/><Relationship Id="rId12" Type="http://schemas.openxmlformats.org/officeDocument/2006/relationships/hyperlink" Target="http://fr.academic.ru/pictures/frwiki/80/Pahoehoe_lava.jpg" TargetMode="External"/><Relationship Id="rId17" Type="http://schemas.openxmlformats.org/officeDocument/2006/relationships/hyperlink" Target="http://www.hobbyportal.sk/data/articles/978/show/09.jpg" TargetMode="External"/><Relationship Id="rId25" Type="http://schemas.openxmlformats.org/officeDocument/2006/relationships/hyperlink" Target="http://island.horackovi.eu/sophekla/sejmout0007.jpg" TargetMode="External"/><Relationship Id="rId33" Type="http://schemas.openxmlformats.org/officeDocument/2006/relationships/hyperlink" Target="http://www.oskole.sk/userfiles/image/Zofia/December%20-%202012/Zemepis/Zemepis%205%20-%20%C4%8Cinnos%C5%A5%20vody%20-%20%C5%BEivot%20rieky_html_63462423.jpg" TargetMode="External"/><Relationship Id="rId38" Type="http://schemas.openxmlformats.org/officeDocument/2006/relationships/hyperlink" Target="http://media0.mypage.cz/images/media0:4d77669911e80.jpg/800px-Bielovodska_dolina_I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static-www.icr.org/i/wide/mt_st_helens_wide.jpg" TargetMode="External"/><Relationship Id="rId20" Type="http://schemas.openxmlformats.org/officeDocument/2006/relationships/hyperlink" Target="http://i.sme.sk/cdata/5/60/6007135/jama2006.jpg" TargetMode="External"/><Relationship Id="rId29" Type="http://schemas.openxmlformats.org/officeDocument/2006/relationships/hyperlink" Target="http://www.glassmountains.com/gallery/obsidian_bof.jpg" TargetMode="External"/><Relationship Id="rId41" Type="http://schemas.openxmlformats.org/officeDocument/2006/relationships/hyperlink" Target="http://www.geology.cz/aplikace/fotoarchiv/sobr.php?r=700&amp;id=19838" TargetMode="External"/><Relationship Id="rId1" Type="http://schemas.openxmlformats.org/officeDocument/2006/relationships/themeOverride" Target="../theme/themeOverride18.xml"/><Relationship Id="rId6" Type="http://schemas.openxmlformats.org/officeDocument/2006/relationships/hyperlink" Target="http://homepages.thm.de/~jplt32/01_vulkan_popup.jpg" TargetMode="External"/><Relationship Id="rId11" Type="http://schemas.openxmlformats.org/officeDocument/2006/relationships/hyperlink" Target="http://media.web.britannica.com/eb-media/18/99018-004-8A2B0B6A.jpg" TargetMode="External"/><Relationship Id="rId24" Type="http://schemas.openxmlformats.org/officeDocument/2006/relationships/hyperlink" Target="http://eoimages.gsfc.nasa.gov/images/imagerecords/10000/10382/Sicily.AMOA2002303.jpg" TargetMode="External"/><Relationship Id="rId32" Type="http://schemas.openxmlformats.org/officeDocument/2006/relationships/hyperlink" Target="http://esleko.esel.cz/Upload/WYSIWYG/pemza_vulkan.jpg" TargetMode="External"/><Relationship Id="rId37" Type="http://schemas.openxmlformats.org/officeDocument/2006/relationships/hyperlink" Target="http://www.sun-valley.sk/images/obr2b.jpg" TargetMode="External"/><Relationship Id="rId40" Type="http://schemas.openxmlformats.org/officeDocument/2006/relationships/hyperlink" Target="http://img.pauzicka.zoznam.sk/pictures/Duny.6.jpg" TargetMode="External"/><Relationship Id="rId5" Type="http://schemas.openxmlformats.org/officeDocument/2006/relationships/hyperlink" Target="http://i.lidovky.cz/10/061/lngal/GLU338ecd_1.Sakurajima.jpg" TargetMode="External"/><Relationship Id="rId15" Type="http://schemas.openxmlformats.org/officeDocument/2006/relationships/hyperlink" Target="http://www.ucl.ac.uk/vco2/field-sites/copy_of_Popocatepetl" TargetMode="External"/><Relationship Id="rId23" Type="http://schemas.openxmlformats.org/officeDocument/2006/relationships/hyperlink" Target="http://www.litosfera.chytrak.cz/tabulkaa.jpg" TargetMode="External"/><Relationship Id="rId28" Type="http://schemas.openxmlformats.org/officeDocument/2006/relationships/hyperlink" Target="http://www.oskole.sk/userfiles/image/zaida/prirodoveda/september/Pr%C3%ADrodoveda%208%20-%20V%C3%BDlevn%C3%A9%20vyvret%C3%A9%20horniny_html_m769ec810.png" TargetMode="External"/><Relationship Id="rId36" Type="http://schemas.openxmlformats.org/officeDocument/2006/relationships/hyperlink" Target="http://upload.wikimedia.org/wikipedia/commons/d/da/Silberen_Detail.jpg" TargetMode="External"/><Relationship Id="rId10" Type="http://schemas.openxmlformats.org/officeDocument/2006/relationships/hyperlink" Target="http://volcano.oregonstate.edu/vwdocs/vwlessons/lava_pics/aa_90.jpg" TargetMode="External"/><Relationship Id="rId19" Type="http://schemas.openxmlformats.org/officeDocument/2006/relationships/hyperlink" Target="http://m1.aimg.sk/tahaky/d_23222_6503.jpg" TargetMode="External"/><Relationship Id="rId31" Type="http://schemas.openxmlformats.org/officeDocument/2006/relationships/hyperlink" Target="http://upload.wikimedia.org/wikipedia/commons/thumb/7/7e/RhyoliteUSGOV.jpg/270px-RhyoliteUSGOV.jpg" TargetMode="External"/><Relationship Id="rId44" Type="http://schemas.openxmlformats.org/officeDocument/2006/relationships/hyperlink" Target="http://www.topclanky.cz/images/article/39090.jpg" TargetMode="External"/><Relationship Id="rId4" Type="http://schemas.openxmlformats.org/officeDocument/2006/relationships/hyperlink" Target="http://ostrava-educanet.cz/zemepis/images/stories/zeme/litosfera/podpovrch_magmatismus.jpg" TargetMode="External"/><Relationship Id="rId9" Type="http://schemas.openxmlformats.org/officeDocument/2006/relationships/hyperlink" Target="http://upload.wikimedia.org/wikipedia/commons/7/7c/Nur05018.jpg" TargetMode="External"/><Relationship Id="rId14" Type="http://schemas.openxmlformats.org/officeDocument/2006/relationships/hyperlink" Target="http://img.ct24.cz/cache/616x411/article/40/3930/392976.jpg?1346937391" TargetMode="External"/><Relationship Id="rId22" Type="http://schemas.openxmlformats.org/officeDocument/2006/relationships/hyperlink" Target="http://static.volcanodiscovery.com/en/fileadmin/photos/indonesia/krakatau/krakatau_tour_1107/java_e32264.jpg" TargetMode="External"/><Relationship Id="rId27" Type="http://schemas.openxmlformats.org/officeDocument/2006/relationships/hyperlink" Target="http://departments.fsv.cvut.cz/k135/wwwold/webkurzy/mikro/foto/magmaticke/vylevne/andezit/obr.1a.jpg" TargetMode="External"/><Relationship Id="rId30" Type="http://schemas.openxmlformats.org/officeDocument/2006/relationships/hyperlink" Target="http://www.oskole.sk/userfiles/image/zaida/prirodoveda/august/Pr%C3%ADrodoveda%208%20-%20Hlbinn%C3%A9%20vyvret%C3%A9%20horniny_html_14a0c706.png" TargetMode="External"/><Relationship Id="rId35" Type="http://schemas.openxmlformats.org/officeDocument/2006/relationships/hyperlink" Target="http://www.branko.eu/obala/vukotic.jpg" TargetMode="External"/><Relationship Id="rId43" Type="http://schemas.openxmlformats.org/officeDocument/2006/relationships/hyperlink" Target="http://www.oskole.sk/userfiles/image/Zofia/Janu%C3%A1r%20-%202013/Zemepis/Zemepis%205%20-%20%20%C4%8Cinnos%C5%A5%20vetra_html_m67f0feb0.jp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f/f9/Haitians_in_Port-au-Prince_marketplace_2010-01-16.jpg" TargetMode="External"/><Relationship Id="rId13" Type="http://schemas.openxmlformats.org/officeDocument/2006/relationships/hyperlink" Target="http://www.oskole.sk/userfiles/image/1sasa/geografia/1.JPG" TargetMode="External"/><Relationship Id="rId18" Type="http://schemas.openxmlformats.org/officeDocument/2006/relationships/hyperlink" Target="http://infovekacik.infovek.sk/2010-oktober/priroda/termitisko.jpg" TargetMode="External"/><Relationship Id="rId26" Type="http://schemas.openxmlformats.org/officeDocument/2006/relationships/hyperlink" Target="https://www.google.sk/maps/place/Yucat%C3%A1nsky+polostrov/@21.8801682,-91.2043797,2181097m/data=!3m1!1e3!4m2!3m1!1s0x8f590a1c700131db:0x3f901737fe428aea" TargetMode="External"/><Relationship Id="rId3" Type="http://schemas.openxmlformats.org/officeDocument/2006/relationships/hyperlink" Target="http://img99.rajce.idnes.cz/d9902/0/721/721682_f398cac9a4e5ec52680fd11738567aaa/images/vulkanicky_tuf.JPG" TargetMode="External"/><Relationship Id="rId21" Type="http://schemas.openxmlformats.org/officeDocument/2006/relationships/hyperlink" Target="http://kutilzahradnik.cz/wp-content/uploads/2013/09/maulwurfhuegel.jpg" TargetMode="External"/><Relationship Id="rId7" Type="http://schemas.openxmlformats.org/officeDocument/2006/relationships/hyperlink" Target="http://img.mediacentrum.sk/gallery/370/661101.jpg" TargetMode="External"/><Relationship Id="rId12" Type="http://schemas.openxmlformats.org/officeDocument/2006/relationships/hyperlink" Target="http://www.mapysveta.sk/images/stiefel_amerikapolitfyz_120x160_big_stranafyz.jpg" TargetMode="External"/><Relationship Id="rId17" Type="http://schemas.openxmlformats.org/officeDocument/2006/relationships/hyperlink" Target="http://img.blesk.cz/img/1/full/1851348-img-cestovani-budovy-bizarni-blaznive-stavby-ceska-republika-svet.jpg" TargetMode="External"/><Relationship Id="rId25" Type="http://schemas.openxmlformats.org/officeDocument/2006/relationships/hyperlink" Target="http://img.mediacentrum.sk/gallery/370/116369.jpg" TargetMode="External"/><Relationship Id="rId33" Type="http://schemas.openxmlformats.org/officeDocument/2006/relationships/hyperlink" Target="http://files.geografiapreziakov.webnode.sk/200000116-e4475e5411/Obr_10_9_moreny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pis.sk/image/6859/img_1210187636.jpg" TargetMode="External"/><Relationship Id="rId20" Type="http://schemas.openxmlformats.org/officeDocument/2006/relationships/hyperlink" Target="http://snaturou2000.sk/cached/720x720-scale/uploads/2012/07/evidence/3557_original.jpg" TargetMode="External"/><Relationship Id="rId29" Type="http://schemas.openxmlformats.org/officeDocument/2006/relationships/hyperlink" Target="http://upload.wikimedia.org/wikipedia/commons/thumb/4/46/NegevWadi2009.JPG/220px-NegevWadi2009.JPG" TargetMode="External"/><Relationship Id="rId1" Type="http://schemas.openxmlformats.org/officeDocument/2006/relationships/themeOverride" Target="../theme/themeOverride19.xml"/><Relationship Id="rId6" Type="http://schemas.openxmlformats.org/officeDocument/2006/relationships/hyperlink" Target="http://img.cas.sk/img/11/article/670394_kolajnice-kolaje-novy-zeland-zeleznica-zemetrasenie.jpg" TargetMode="External"/><Relationship Id="rId11" Type="http://schemas.openxmlformats.org/officeDocument/2006/relationships/hyperlink" Target="http://www.oskole.sk/userfiles/image/prirodoveda/vznik_zemskej_kory/image005.png" TargetMode="External"/><Relationship Id="rId24" Type="http://schemas.openxmlformats.org/officeDocument/2006/relationships/hyperlink" Target="http://www.sbs.sav.sk/atlas/admin/img/Kopie%20-%20Mal%C3%BD%20Hore%C5%A1,l%C3%BAky%20a%20mo%C4%8Diare_04,13.6.06.jpg" TargetMode="External"/><Relationship Id="rId32" Type="http://schemas.openxmlformats.org/officeDocument/2006/relationships/hyperlink" Target="http://media.novinky.cz/167/151670-top_foto1-axvhr.jpg?1357300020" TargetMode="External"/><Relationship Id="rId5" Type="http://schemas.openxmlformats.org/officeDocument/2006/relationships/hyperlink" Target="http://img.cas.sk/img/21/article/1123897_nasledky-zemetraseni-su-hrozive-spadnute-mosty-znicene-cesty.jpg" TargetMode="External"/><Relationship Id="rId15" Type="http://schemas.openxmlformats.org/officeDocument/2006/relationships/hyperlink" Target="http://media.novinky.cz/931/309319-top_foto1-5uq3j.jpg?1357300020" TargetMode="External"/><Relationship Id="rId23" Type="http://schemas.openxmlformats.org/officeDocument/2006/relationships/hyperlink" Target="http://www.vazky.sk/raseliniska/foto/poprad2_max.jpg" TargetMode="External"/><Relationship Id="rId28" Type="http://schemas.openxmlformats.org/officeDocument/2006/relationships/hyperlink" Target="http://www.hlavnespravy.sk/wp-content/uploads/2012/06/Zosuv-p%C3%B4dy-v-Ugande-mal%C3%A9-bodky-na-svahu-s%C3%BA-%C4%BEudia.jpg" TargetMode="External"/><Relationship Id="rId10" Type="http://schemas.openxmlformats.org/officeDocument/2006/relationships/hyperlink" Target="http://www.1sg.sk/www/data/01/projekty/2007_2008/europeans/vznik_ameriky_z_geografickeho_a_biologickeho_hladiska/tekton19.jpg" TargetMode="External"/><Relationship Id="rId19" Type="http://schemas.openxmlformats.org/officeDocument/2006/relationships/hyperlink" Target="http://imgcdn.geocaching.com/cache/large/8d59bf48-b4d1-4a95-96e3-afcddf27c8f3.jpg" TargetMode="External"/><Relationship Id="rId31" Type="http://schemas.openxmlformats.org/officeDocument/2006/relationships/hyperlink" Target="http://www.treking.cz/archiv/nejzajimavejsi-kopec-slovenska.jpg" TargetMode="External"/><Relationship Id="rId4" Type="http://schemas.openxmlformats.org/officeDocument/2006/relationships/hyperlink" Target="http://img.cas.sk/img/8/640x360/162260_import-pakistan-zemetrasenie-obete.jpg?time=1128923460&amp;hash=6beb17bc2382a5d059155007a2bca978" TargetMode="External"/><Relationship Id="rId9" Type="http://schemas.openxmlformats.org/officeDocument/2006/relationships/hyperlink" Target="http://upload.wikimedia.org/wikipedia/commons/d/dc/682px-Plates_tect2_sk.png" TargetMode="External"/><Relationship Id="rId14" Type="http://schemas.openxmlformats.org/officeDocument/2006/relationships/hyperlink" Target="http://www.zadania-seminarky.sk/preview/1/07/0e72e859934cc8e0dfce/025323_2.jpg" TargetMode="External"/><Relationship Id="rId22" Type="http://schemas.openxmlformats.org/officeDocument/2006/relationships/hyperlink" Target="http://mujweb.cz/pethanak/lesy.jpg" TargetMode="External"/><Relationship Id="rId27" Type="http://schemas.openxmlformats.org/officeDocument/2006/relationships/hyperlink" Target="http://www.nasa.gov/images/content/479605main_eros_full.jpg" TargetMode="External"/><Relationship Id="rId30" Type="http://schemas.openxmlformats.org/officeDocument/2006/relationships/hyperlink" Target="http://www.geomorfo.sk/wp-content/uploads/2013/05/Kamenist%C3%A1-dolina-Z%C3%A1padn%C3%A9-Tatry-23.6.2012-k%C3%B3pia-2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7.png"/><Relationship Id="rId2" Type="http://schemas.openxmlformats.org/officeDocument/2006/relationships/video" Target="file:///C:\Users\Tono\Desktop\geo\Sopky.mp4" TargetMode="Externa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472118" cy="1828800"/>
          </a:xfrm>
        </p:spPr>
        <p:txBody>
          <a:bodyPr/>
          <a:lstStyle/>
          <a:p>
            <a:r>
              <a:rPr lang="sk-SK" i="1" cap="all" dirty="0" smtClean="0">
                <a:solidFill>
                  <a:srgbClr val="FF0000"/>
                </a:solidFill>
              </a:rPr>
              <a:t>Endogénne a exogénne procesy</a:t>
            </a:r>
            <a:endParaRPr lang="sk-SK" i="1" cap="all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11960" y="4509120"/>
            <a:ext cx="4320480" cy="17526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k-SK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Anton </a:t>
            </a:r>
            <a:r>
              <a:rPr lang="sk-SK" b="1" cap="all" dirty="0" err="1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Uhrin</a:t>
            </a:r>
            <a:endParaRPr lang="sk-SK" b="1" cap="all" dirty="0" smtClean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sk-SK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I.C</a:t>
            </a:r>
          </a:p>
          <a:p>
            <a:r>
              <a:rPr lang="sk-SK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2013/2014</a:t>
            </a:r>
            <a:endParaRPr lang="sk-SK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custDataLst>
      <p:tags r:id="rId1"/>
    </p:custData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obsahu 4" descr="stiahnuť (7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2304256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Zástupný symbol obsahu 8" descr="stiahnuť (9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552004">
            <a:off x="519536" y="4115110"/>
            <a:ext cx="3312368" cy="2204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BlokTextu 5"/>
          <p:cNvSpPr txBox="1"/>
          <p:nvPr/>
        </p:nvSpPr>
        <p:spPr>
          <a:xfrm>
            <a:off x="2699792" y="9807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Moderný </a:t>
            </a:r>
            <a:r>
              <a:rPr lang="sk-SK" dirty="0" err="1" smtClean="0">
                <a:solidFill>
                  <a:srgbClr val="000000"/>
                </a:solidFill>
              </a:rPr>
              <a:t>seizmometer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779912" y="55172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Seizmograf</a:t>
            </a:r>
            <a:endParaRPr lang="sk-SK" dirty="0">
              <a:solidFill>
                <a:srgbClr val="000000"/>
              </a:solidFill>
            </a:endParaRPr>
          </a:p>
        </p:txBody>
      </p:sp>
      <p:pic>
        <p:nvPicPr>
          <p:cNvPr id="14" name="Obrázok 13" descr="5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1624063"/>
            <a:ext cx="5143683" cy="2741041"/>
          </a:xfrm>
          <a:prstGeom prst="rect">
            <a:avLst/>
          </a:prstGeom>
        </p:spPr>
      </p:pic>
      <p:sp>
        <p:nvSpPr>
          <p:cNvPr id="15" name="BlokTextu 14"/>
          <p:cNvSpPr txBox="1"/>
          <p:nvPr/>
        </p:nvSpPr>
        <p:spPr>
          <a:xfrm>
            <a:off x="4788024" y="436510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 Richterová stupnica</a:t>
            </a:r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7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7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7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65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65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795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Horotvorná činnosť</a:t>
            </a:r>
            <a:endParaRPr lang="sk-SK" b="1" dirty="0">
              <a:solidFill>
                <a:srgbClr val="7959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upload.wikimedia.org/wikipedia/commons/d/dc/682px-Plates_tect2_sk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16832"/>
            <a:ext cx="5040560" cy="3414573"/>
          </a:xfrm>
          <a:prstGeom prst="rect">
            <a:avLst/>
          </a:prstGeom>
          <a:noFill/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179512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Litosferické </a:t>
            </a:r>
            <a:r>
              <a:rPr lang="sk-SK" b="1" dirty="0" smtClean="0"/>
              <a:t>dosky</a:t>
            </a:r>
            <a:endParaRPr lang="sk-SK" b="1" dirty="0"/>
          </a:p>
        </p:txBody>
      </p:sp>
      <p:cxnSp>
        <p:nvCxnSpPr>
          <p:cNvPr id="10" name="Rovná spojnica 9"/>
          <p:cNvCxnSpPr/>
          <p:nvPr/>
        </p:nvCxnSpPr>
        <p:spPr>
          <a:xfrm>
            <a:off x="5652120" y="4293096"/>
            <a:ext cx="1728192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5148064" y="4509120"/>
            <a:ext cx="2088232" cy="11521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Rovná spojnica 11"/>
          <p:cNvCxnSpPr/>
          <p:nvPr/>
        </p:nvCxnSpPr>
        <p:spPr>
          <a:xfrm flipV="1">
            <a:off x="1475656" y="4437112"/>
            <a:ext cx="720080" cy="11521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flipV="1">
            <a:off x="6156176" y="1556792"/>
            <a:ext cx="1080120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/>
        </p:nvCxnSpPr>
        <p:spPr>
          <a:xfrm>
            <a:off x="899592" y="1772816"/>
            <a:ext cx="1656184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1691680" y="3429000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>
            <a:off x="3563888" y="4437112"/>
            <a:ext cx="0" cy="11521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139952" y="4077072"/>
            <a:ext cx="648072" cy="18722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Rovná spojnica 34"/>
          <p:cNvCxnSpPr/>
          <p:nvPr/>
        </p:nvCxnSpPr>
        <p:spPr>
          <a:xfrm>
            <a:off x="5004048" y="4725144"/>
            <a:ext cx="936104" cy="9361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Rovná spojnica 35"/>
          <p:cNvCxnSpPr/>
          <p:nvPr/>
        </p:nvCxnSpPr>
        <p:spPr>
          <a:xfrm flipH="1">
            <a:off x="2411760" y="5085184"/>
            <a:ext cx="288032" cy="1080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Rovná spojnica 45"/>
          <p:cNvCxnSpPr/>
          <p:nvPr/>
        </p:nvCxnSpPr>
        <p:spPr>
          <a:xfrm>
            <a:off x="6588224" y="3645024"/>
            <a:ext cx="936104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Rovná spojnica 48"/>
          <p:cNvCxnSpPr/>
          <p:nvPr/>
        </p:nvCxnSpPr>
        <p:spPr>
          <a:xfrm flipV="1">
            <a:off x="6228184" y="2780928"/>
            <a:ext cx="1368152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BlokTextu 52"/>
          <p:cNvSpPr txBox="1"/>
          <p:nvPr/>
        </p:nvSpPr>
        <p:spPr>
          <a:xfrm>
            <a:off x="0" y="1556792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Severoamerická platňa</a:t>
            </a:r>
            <a:endParaRPr lang="sk-SK" sz="1200" dirty="0"/>
          </a:p>
        </p:txBody>
      </p:sp>
      <p:sp>
        <p:nvSpPr>
          <p:cNvPr id="54" name="BlokTextu 53"/>
          <p:cNvSpPr txBox="1"/>
          <p:nvPr/>
        </p:nvSpPr>
        <p:spPr>
          <a:xfrm>
            <a:off x="7164288" y="1268760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Eurázijská platňa</a:t>
            </a:r>
          </a:p>
          <a:p>
            <a:endParaRPr lang="sk-SK" dirty="0"/>
          </a:p>
        </p:txBody>
      </p:sp>
      <p:sp>
        <p:nvSpPr>
          <p:cNvPr id="55" name="Obdĺžnik 54"/>
          <p:cNvSpPr/>
          <p:nvPr/>
        </p:nvSpPr>
        <p:spPr>
          <a:xfrm>
            <a:off x="467544" y="3284984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 smtClean="0"/>
              <a:t>Filipínska platňa</a:t>
            </a:r>
            <a:endParaRPr lang="sk-SK" sz="1200" dirty="0"/>
          </a:p>
        </p:txBody>
      </p:sp>
      <p:sp>
        <p:nvSpPr>
          <p:cNvPr id="56" name="Obdĺžnik 55"/>
          <p:cNvSpPr/>
          <p:nvPr/>
        </p:nvSpPr>
        <p:spPr>
          <a:xfrm>
            <a:off x="539552" y="5589240"/>
            <a:ext cx="1254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 smtClean="0"/>
              <a:t>Austrálska platňa</a:t>
            </a:r>
            <a:endParaRPr lang="sk-SK" sz="1200" dirty="0"/>
          </a:p>
        </p:txBody>
      </p:sp>
      <p:sp>
        <p:nvSpPr>
          <p:cNvPr id="57" name="Obdĺžnik 56"/>
          <p:cNvSpPr/>
          <p:nvPr/>
        </p:nvSpPr>
        <p:spPr>
          <a:xfrm>
            <a:off x="1763688" y="6165304"/>
            <a:ext cx="13211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 smtClean="0"/>
              <a:t>Antarktická platňa</a:t>
            </a:r>
            <a:endParaRPr lang="sk-SK" sz="1200" dirty="0"/>
          </a:p>
        </p:txBody>
      </p:sp>
      <p:sp>
        <p:nvSpPr>
          <p:cNvPr id="58" name="Obdĺžnik 57"/>
          <p:cNvSpPr/>
          <p:nvPr/>
        </p:nvSpPr>
        <p:spPr>
          <a:xfrm>
            <a:off x="3131840" y="5589240"/>
            <a:ext cx="11535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 smtClean="0"/>
              <a:t>Pacifická platňa</a:t>
            </a:r>
          </a:p>
          <a:p>
            <a:endParaRPr lang="sk-SK" dirty="0"/>
          </a:p>
        </p:txBody>
      </p:sp>
      <p:sp>
        <p:nvSpPr>
          <p:cNvPr id="59" name="Obdĺžnik 58"/>
          <p:cNvSpPr/>
          <p:nvPr/>
        </p:nvSpPr>
        <p:spPr>
          <a:xfrm>
            <a:off x="4211960" y="5949280"/>
            <a:ext cx="1016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 smtClean="0"/>
              <a:t>Platňa </a:t>
            </a:r>
            <a:r>
              <a:rPr lang="sk-SK" sz="1200" dirty="0" err="1" smtClean="0"/>
              <a:t>Niazca</a:t>
            </a:r>
            <a:endParaRPr lang="sk-SK" sz="1200" dirty="0"/>
          </a:p>
        </p:txBody>
      </p:sp>
      <p:sp>
        <p:nvSpPr>
          <p:cNvPr id="60" name="Obdĺžnik 59"/>
          <p:cNvSpPr/>
          <p:nvPr/>
        </p:nvSpPr>
        <p:spPr>
          <a:xfrm>
            <a:off x="5436096" y="5661248"/>
            <a:ext cx="9898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 smtClean="0"/>
              <a:t>Platňa </a:t>
            </a:r>
            <a:r>
              <a:rPr lang="sk-SK" sz="1200" dirty="0" err="1" smtClean="0"/>
              <a:t>Scotia</a:t>
            </a:r>
            <a:endParaRPr lang="sk-SK" sz="1200" dirty="0"/>
          </a:p>
        </p:txBody>
      </p:sp>
      <p:sp>
        <p:nvSpPr>
          <p:cNvPr id="61" name="Obdĺžnik 60"/>
          <p:cNvSpPr/>
          <p:nvPr/>
        </p:nvSpPr>
        <p:spPr>
          <a:xfrm>
            <a:off x="6732240" y="5661248"/>
            <a:ext cx="1474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 smtClean="0"/>
              <a:t>Juhoamerická platňa</a:t>
            </a:r>
            <a:endParaRPr lang="sk-SK" sz="1200" dirty="0"/>
          </a:p>
        </p:txBody>
      </p:sp>
      <p:sp>
        <p:nvSpPr>
          <p:cNvPr id="62" name="Obdĺžnik 61"/>
          <p:cNvSpPr/>
          <p:nvPr/>
        </p:nvSpPr>
        <p:spPr>
          <a:xfrm>
            <a:off x="7452320" y="4509120"/>
            <a:ext cx="10446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 smtClean="0"/>
              <a:t>Africká platňa</a:t>
            </a:r>
            <a:endParaRPr lang="sk-SK" sz="1200" dirty="0"/>
          </a:p>
        </p:txBody>
      </p:sp>
      <p:sp>
        <p:nvSpPr>
          <p:cNvPr id="63" name="Obdĺžnik 62"/>
          <p:cNvSpPr/>
          <p:nvPr/>
        </p:nvSpPr>
        <p:spPr>
          <a:xfrm>
            <a:off x="7596336" y="3645024"/>
            <a:ext cx="10895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 smtClean="0"/>
              <a:t>Indická platňa</a:t>
            </a:r>
            <a:endParaRPr lang="sk-SK" sz="1200" dirty="0"/>
          </a:p>
        </p:txBody>
      </p:sp>
      <p:sp>
        <p:nvSpPr>
          <p:cNvPr id="64" name="Obdĺžnik 63"/>
          <p:cNvSpPr/>
          <p:nvPr/>
        </p:nvSpPr>
        <p:spPr>
          <a:xfrm>
            <a:off x="7452320" y="2492896"/>
            <a:ext cx="11080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 smtClean="0"/>
              <a:t>Arabská platňa</a:t>
            </a:r>
            <a:endParaRPr lang="sk-SK" sz="1200" dirty="0"/>
          </a:p>
        </p:txBody>
      </p:sp>
      <p:cxnSp>
        <p:nvCxnSpPr>
          <p:cNvPr id="65" name="Rovná spojnica 64"/>
          <p:cNvCxnSpPr/>
          <p:nvPr/>
        </p:nvCxnSpPr>
        <p:spPr>
          <a:xfrm flipV="1">
            <a:off x="4436368" y="1772816"/>
            <a:ext cx="1143744" cy="17365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BlokTextu 68"/>
          <p:cNvSpPr txBox="1"/>
          <p:nvPr/>
        </p:nvSpPr>
        <p:spPr>
          <a:xfrm>
            <a:off x="5004048" y="155679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Karibská platňa</a:t>
            </a:r>
            <a:endParaRPr lang="sk-SK" sz="1200" dirty="0"/>
          </a:p>
        </p:txBody>
      </p:sp>
      <p:cxnSp>
        <p:nvCxnSpPr>
          <p:cNvPr id="37" name="Rovná spojnica 36"/>
          <p:cNvCxnSpPr/>
          <p:nvPr/>
        </p:nvCxnSpPr>
        <p:spPr>
          <a:xfrm flipH="1" flipV="1">
            <a:off x="3059832" y="1844824"/>
            <a:ext cx="648072" cy="11521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Rovná spojnica 37"/>
          <p:cNvCxnSpPr/>
          <p:nvPr/>
        </p:nvCxnSpPr>
        <p:spPr>
          <a:xfrm flipV="1">
            <a:off x="4139952" y="1628800"/>
            <a:ext cx="72008" cy="20162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BlokTextu 40"/>
          <p:cNvSpPr txBox="1"/>
          <p:nvPr/>
        </p:nvSpPr>
        <p:spPr>
          <a:xfrm>
            <a:off x="1979712" y="1556792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Platňa Juan </a:t>
            </a:r>
            <a:r>
              <a:rPr lang="sk-SK" sz="1200" dirty="0" err="1" smtClean="0"/>
              <a:t>de</a:t>
            </a:r>
            <a:r>
              <a:rPr lang="sk-SK" sz="1200" dirty="0" smtClean="0"/>
              <a:t> </a:t>
            </a:r>
            <a:r>
              <a:rPr lang="sk-SK" sz="1200" dirty="0" err="1" smtClean="0"/>
              <a:t>Fuca</a:t>
            </a:r>
            <a:endParaRPr lang="sk-SK" sz="1200" dirty="0"/>
          </a:p>
        </p:txBody>
      </p:sp>
      <p:sp>
        <p:nvSpPr>
          <p:cNvPr id="42" name="BlokTextu 41"/>
          <p:cNvSpPr txBox="1"/>
          <p:nvPr/>
        </p:nvSpPr>
        <p:spPr>
          <a:xfrm>
            <a:off x="3563888" y="141277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Kokosová platňa </a:t>
            </a:r>
            <a:endParaRPr lang="sk-SK" sz="1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1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1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5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1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1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5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1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1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65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1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1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450"/>
                            </p:stCondLst>
                            <p:childTnLst>
                              <p:par>
                                <p:cTn id="7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1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1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100"/>
                            </p:stCondLst>
                            <p:childTnLst>
                              <p:par>
                                <p:cTn id="8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1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1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750"/>
                            </p:stCondLst>
                            <p:childTnLst>
                              <p:par>
                                <p:cTn id="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10"/>
                            </p:stCondLst>
                            <p:childTnLst>
                              <p:par>
                                <p:cTn id="10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1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1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210"/>
                            </p:stCondLst>
                            <p:childTnLst>
                              <p:par>
                                <p:cTn id="1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1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1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910"/>
                            </p:stCondLst>
                            <p:childTnLst>
                              <p:par>
                                <p:cTn id="1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1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1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610"/>
                            </p:stCondLst>
                            <p:childTnLst>
                              <p:par>
                                <p:cTn id="1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1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1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460"/>
                            </p:stCondLst>
                            <p:childTnLst>
                              <p:par>
                                <p:cTn id="1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1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1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210"/>
                            </p:stCondLst>
                            <p:childTnLst>
                              <p:par>
                                <p:cTn id="1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3810"/>
                            </p:stCondLst>
                            <p:childTnLst>
                              <p:par>
                                <p:cTn id="1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1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5" name="Zástupný symbol obsahu 4" descr="tekton19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3240360" cy="2107734"/>
          </a:xfrm>
        </p:spPr>
      </p:pic>
      <p:pic>
        <p:nvPicPr>
          <p:cNvPr id="16" name="Zástupný symbol obsahu 15" descr="tekton1.jp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682" b="9000"/>
          <a:stretch>
            <a:fillRect/>
          </a:stretch>
        </p:blipFill>
        <p:spPr>
          <a:xfrm>
            <a:off x="251520" y="3501008"/>
            <a:ext cx="3740626" cy="1512168"/>
          </a:xfrm>
        </p:spPr>
      </p:pic>
      <p:pic>
        <p:nvPicPr>
          <p:cNvPr id="6" name="Zástupný symbol obsahu 7" descr="6015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188640"/>
            <a:ext cx="249627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ĺžnik 6"/>
          <p:cNvSpPr/>
          <p:nvPr/>
        </p:nvSpPr>
        <p:spPr>
          <a:xfrm>
            <a:off x="3779912" y="1628800"/>
            <a:ext cx="1953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Zlom San </a:t>
            </a:r>
            <a:r>
              <a:rPr lang="sk-SK" dirty="0" err="1" smtClean="0">
                <a:solidFill>
                  <a:srgbClr val="FFFF00"/>
                </a:solidFill>
              </a:rPr>
              <a:t>Andreas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179512" y="249289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Horizontálny posun- Severoamerická platňa </a:t>
            </a:r>
            <a:endParaRPr lang="sk-SK" dirty="0"/>
          </a:p>
        </p:txBody>
      </p:sp>
      <p:cxnSp>
        <p:nvCxnSpPr>
          <p:cNvPr id="13" name="Rovná spojovacia šípka 12"/>
          <p:cNvCxnSpPr/>
          <p:nvPr/>
        </p:nvCxnSpPr>
        <p:spPr>
          <a:xfrm>
            <a:off x="1547664" y="836712"/>
            <a:ext cx="288032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BlokTextu 21"/>
          <p:cNvSpPr txBox="1"/>
          <p:nvPr/>
        </p:nvSpPr>
        <p:spPr>
          <a:xfrm>
            <a:off x="1835696" y="31409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ryft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467544" y="501317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Vzďaľovanie </a:t>
            </a:r>
            <a:r>
              <a:rPr lang="sk-SK" dirty="0" err="1" smtClean="0"/>
              <a:t>lit</a:t>
            </a:r>
            <a:r>
              <a:rPr lang="sk-SK" dirty="0" smtClean="0"/>
              <a:t>. dosiek</a:t>
            </a:r>
            <a:endParaRPr lang="sk-SK" dirty="0"/>
          </a:p>
        </p:txBody>
      </p:sp>
      <p:pic>
        <p:nvPicPr>
          <p:cNvPr id="11" name="Obrázok 10" descr="1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260648"/>
            <a:ext cx="2289742" cy="3360043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4716016" y="357301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Pásmové pohorie- zrážanie </a:t>
            </a:r>
            <a:r>
              <a:rPr lang="sk-SK" dirty="0" err="1" smtClean="0"/>
              <a:t>lit</a:t>
            </a:r>
            <a:r>
              <a:rPr lang="sk-SK" dirty="0" smtClean="0"/>
              <a:t>. d.</a:t>
            </a:r>
            <a:endParaRPr lang="sk-SK" dirty="0"/>
          </a:p>
        </p:txBody>
      </p:sp>
      <p:pic>
        <p:nvPicPr>
          <p:cNvPr id="14" name="Obrázok 13" descr="025323_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4077072"/>
            <a:ext cx="4242048" cy="2317219"/>
          </a:xfrm>
          <a:prstGeom prst="rect">
            <a:avLst/>
          </a:prstGeom>
        </p:spPr>
      </p:pic>
      <p:sp>
        <p:nvSpPr>
          <p:cNvPr id="15" name="BlokTextu 14"/>
          <p:cNvSpPr txBox="1"/>
          <p:nvPr/>
        </p:nvSpPr>
        <p:spPr>
          <a:xfrm>
            <a:off x="7164288" y="5949280"/>
            <a:ext cx="13681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 err="1" smtClean="0"/>
              <a:t>litosféra</a:t>
            </a:r>
            <a:r>
              <a:rPr lang="sk-SK" sz="1300" dirty="0" smtClean="0"/>
              <a:t> zaniká</a:t>
            </a:r>
            <a:endParaRPr lang="sk-SK" sz="1300" dirty="0"/>
          </a:p>
        </p:txBody>
      </p:sp>
      <p:sp>
        <p:nvSpPr>
          <p:cNvPr id="18" name="BlokTextu 17"/>
          <p:cNvSpPr txBox="1"/>
          <p:nvPr/>
        </p:nvSpPr>
        <p:spPr>
          <a:xfrm>
            <a:off x="2339752" y="60932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Zrážanie </a:t>
            </a:r>
            <a:r>
              <a:rPr lang="sk-SK" dirty="0" err="1" smtClean="0"/>
              <a:t>lit</a:t>
            </a:r>
            <a:r>
              <a:rPr lang="sk-SK" dirty="0" smtClean="0"/>
              <a:t>. dosiek</a:t>
            </a:r>
            <a:endParaRPr lang="sk-SK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6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6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6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7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7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87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7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7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7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640"/>
                            </p:stCondLst>
                            <p:childTnLst>
                              <p:par>
                                <p:cTn id="6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640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7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7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7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690"/>
                            </p:stCondLst>
                            <p:childTnLst>
                              <p:par>
                                <p:cTn id="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690"/>
                            </p:stCondLst>
                            <p:childTnLst>
                              <p:par>
                                <p:cTn id="9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2" grpId="0"/>
      <p:bldP spid="23" grpId="0"/>
      <p:bldP spid="12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/>
          </a:bodyPr>
          <a:lstStyle/>
          <a:p>
            <a:r>
              <a:rPr lang="sk-SK" sz="5400" dirty="0" smtClean="0">
                <a:solidFill>
                  <a:srgbClr val="FFC000"/>
                </a:solidFill>
              </a:rPr>
              <a:t>Exogénne procesy</a:t>
            </a:r>
            <a:endParaRPr lang="sk-SK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r>
              <a:rPr lang="sk-SK" dirty="0" smtClean="0"/>
              <a:t>Človek- </a:t>
            </a:r>
            <a:r>
              <a:rPr lang="sk-SK" dirty="0" err="1" smtClean="0"/>
              <a:t>antropogénny</a:t>
            </a:r>
            <a:r>
              <a:rPr lang="sk-SK" dirty="0" smtClean="0"/>
              <a:t> reliéf</a:t>
            </a:r>
            <a:endParaRPr lang="sk-SK" dirty="0"/>
          </a:p>
        </p:txBody>
      </p:sp>
      <p:pic>
        <p:nvPicPr>
          <p:cNvPr id="5" name="Zástupný symbol obsahu 4" descr="ex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412776"/>
            <a:ext cx="3716556" cy="2088232"/>
          </a:xfrm>
          <a:effectLst>
            <a:softEdge rad="63500"/>
          </a:effectLst>
        </p:spPr>
      </p:pic>
      <p:pic>
        <p:nvPicPr>
          <p:cNvPr id="7" name="Zástupný symbol obsahu 6" descr="bana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176747">
            <a:off x="539552" y="3933056"/>
            <a:ext cx="3246262" cy="21602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BlokTextu 5"/>
          <p:cNvSpPr txBox="1"/>
          <p:nvPr/>
        </p:nvSpPr>
        <p:spPr>
          <a:xfrm>
            <a:off x="1187624" y="34290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Sídla 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539552" y="60932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Bane</a:t>
            </a:r>
            <a:endParaRPr lang="sk-SK" dirty="0"/>
          </a:p>
        </p:txBody>
      </p:sp>
      <p:pic>
        <p:nvPicPr>
          <p:cNvPr id="9" name="Obrázok 8" descr="2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25863">
            <a:off x="4200367" y="1730415"/>
            <a:ext cx="3159351" cy="194421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BlokTextu 9"/>
          <p:cNvSpPr txBox="1"/>
          <p:nvPr/>
        </p:nvSpPr>
        <p:spPr>
          <a:xfrm>
            <a:off x="7343800" y="17008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Moderné stavby </a:t>
            </a:r>
            <a:endParaRPr lang="sk-SK" dirty="0"/>
          </a:p>
        </p:txBody>
      </p:sp>
      <p:pic>
        <p:nvPicPr>
          <p:cNvPr id="11" name="Obrázok 10" descr="images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414087">
            <a:off x="4932040" y="4005064"/>
            <a:ext cx="3527640" cy="19507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BlokTextu 11"/>
          <p:cNvSpPr txBox="1"/>
          <p:nvPr/>
        </p:nvSpPr>
        <p:spPr>
          <a:xfrm>
            <a:off x="5508104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Polia</a:t>
            </a:r>
            <a:endParaRPr lang="sk-SK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00"/>
                            </p:stCondLst>
                            <p:childTnLst>
                              <p:par>
                                <p:cTn id="5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Rastliny a živočíchy- biogénny reliéf</a:t>
            </a:r>
            <a:endParaRPr lang="sk-SK" dirty="0"/>
          </a:p>
        </p:txBody>
      </p:sp>
      <p:pic>
        <p:nvPicPr>
          <p:cNvPr id="5" name="Zástupný symbol obsahu 4" descr="stiahnuť (19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71403">
            <a:off x="251520" y="1340768"/>
            <a:ext cx="2807919" cy="1868543"/>
          </a:xfrm>
          <a:effectLst/>
        </p:spPr>
      </p:pic>
      <p:pic>
        <p:nvPicPr>
          <p:cNvPr id="7" name="Zástupný symbol obsahu 6" descr="stiahnuť (20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21276375">
            <a:off x="1907704" y="2924944"/>
            <a:ext cx="2520280" cy="1887777"/>
          </a:xfrm>
          <a:effectLst/>
        </p:spPr>
      </p:pic>
      <p:sp>
        <p:nvSpPr>
          <p:cNvPr id="6" name="BlokTextu 5"/>
          <p:cNvSpPr txBox="1"/>
          <p:nvPr/>
        </p:nvSpPr>
        <p:spPr>
          <a:xfrm rot="283601">
            <a:off x="467544" y="321297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rgbClr val="000000"/>
                </a:solidFill>
              </a:rPr>
              <a:t>Termitiska</a:t>
            </a:r>
            <a:endParaRPr lang="sk-SK" dirty="0" smtClean="0">
              <a:solidFill>
                <a:srgbClr val="000000"/>
              </a:solidFill>
            </a:endParaRPr>
          </a:p>
          <a:p>
            <a:r>
              <a:rPr lang="sk-SK" dirty="0" smtClean="0"/>
              <a:t>  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 rot="21187257">
            <a:off x="2843808" y="4797152"/>
            <a:ext cx="1378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Mraveniská </a:t>
            </a:r>
          </a:p>
        </p:txBody>
      </p:sp>
      <p:pic>
        <p:nvPicPr>
          <p:cNvPr id="9" name="Obrázok 8" descr="stiahnuť (2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19064">
            <a:off x="331839" y="4691470"/>
            <a:ext cx="2466975" cy="1847850"/>
          </a:xfrm>
          <a:prstGeom prst="rect">
            <a:avLst/>
          </a:prstGeom>
          <a:effectLst/>
        </p:spPr>
      </p:pic>
      <p:sp>
        <p:nvSpPr>
          <p:cNvPr id="10" name="BlokTextu 9"/>
          <p:cNvSpPr txBox="1"/>
          <p:nvPr/>
        </p:nvSpPr>
        <p:spPr>
          <a:xfrm rot="361219">
            <a:off x="611560" y="61653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Nory</a:t>
            </a:r>
            <a:endParaRPr lang="sk-SK" dirty="0">
              <a:solidFill>
                <a:srgbClr val="000000"/>
              </a:solidFill>
            </a:endParaRPr>
          </a:p>
        </p:txBody>
      </p:sp>
      <p:pic>
        <p:nvPicPr>
          <p:cNvPr id="11" name="Obrázok 10" descr="stiahnuť (2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09439">
            <a:off x="4211960" y="4797152"/>
            <a:ext cx="2628900" cy="1743075"/>
          </a:xfrm>
          <a:prstGeom prst="rect">
            <a:avLst/>
          </a:prstGeom>
          <a:effectLst/>
        </p:spPr>
      </p:pic>
      <p:sp>
        <p:nvSpPr>
          <p:cNvPr id="12" name="BlokTextu 11"/>
          <p:cNvSpPr txBox="1"/>
          <p:nvPr/>
        </p:nvSpPr>
        <p:spPr>
          <a:xfrm rot="21193020">
            <a:off x="4733168" y="4442430"/>
            <a:ext cx="1331278" cy="369332"/>
          </a:xfrm>
          <a:prstGeom prst="rect">
            <a:avLst/>
          </a:prstGeom>
          <a:noFill/>
        </p:spPr>
        <p:txBody>
          <a:bodyPr vert="horz" wrap="square" rtlCol="0" anchor="t" anchorCtr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Krtince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13" name="Obrázok 12" descr="stiahnuť (2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413532">
            <a:off x="6314951" y="1367363"/>
            <a:ext cx="2717721" cy="1872208"/>
          </a:xfrm>
          <a:prstGeom prst="rect">
            <a:avLst/>
          </a:prstGeom>
          <a:effectLst/>
        </p:spPr>
      </p:pic>
      <p:sp>
        <p:nvSpPr>
          <p:cNvPr id="14" name="BlokTextu 13"/>
          <p:cNvSpPr txBox="1"/>
          <p:nvPr/>
        </p:nvSpPr>
        <p:spPr>
          <a:xfrm rot="21118867">
            <a:off x="7380312" y="27089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C000"/>
                </a:solidFill>
              </a:rPr>
              <a:t>Lesy</a:t>
            </a:r>
            <a:endParaRPr lang="sk-SK" b="1" dirty="0">
              <a:solidFill>
                <a:srgbClr val="FFC000"/>
              </a:solidFill>
            </a:endParaRPr>
          </a:p>
        </p:txBody>
      </p:sp>
      <p:pic>
        <p:nvPicPr>
          <p:cNvPr id="15" name="Obrázok 14" descr="stiahnuť (24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445441">
            <a:off x="3779912" y="1772816"/>
            <a:ext cx="2705219" cy="1800200"/>
          </a:xfrm>
          <a:prstGeom prst="rect">
            <a:avLst/>
          </a:prstGeom>
          <a:effectLst/>
        </p:spPr>
      </p:pic>
      <p:sp>
        <p:nvSpPr>
          <p:cNvPr id="16" name="BlokTextu 15"/>
          <p:cNvSpPr txBox="1"/>
          <p:nvPr/>
        </p:nvSpPr>
        <p:spPr>
          <a:xfrm rot="433465">
            <a:off x="4572000" y="35010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Rašeliniská</a:t>
            </a:r>
            <a:endParaRPr lang="sk-SK" dirty="0">
              <a:solidFill>
                <a:srgbClr val="000000"/>
              </a:solidFill>
            </a:endParaRPr>
          </a:p>
        </p:txBody>
      </p:sp>
      <p:pic>
        <p:nvPicPr>
          <p:cNvPr id="17" name="Obrázok 16" descr="močia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49523">
            <a:off x="6228184" y="3573016"/>
            <a:ext cx="2715056" cy="1800200"/>
          </a:xfrm>
          <a:prstGeom prst="rect">
            <a:avLst/>
          </a:prstGeom>
          <a:effectLst/>
        </p:spPr>
      </p:pic>
      <p:sp>
        <p:nvSpPr>
          <p:cNvPr id="18" name="BlokTextu 17"/>
          <p:cNvSpPr txBox="1"/>
          <p:nvPr/>
        </p:nvSpPr>
        <p:spPr>
          <a:xfrm rot="288795">
            <a:off x="7596336" y="35730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Močiare</a:t>
            </a:r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1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1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9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9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9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9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9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9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2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Kozmický vplyv- </a:t>
            </a:r>
            <a:r>
              <a:rPr lang="sk-SK" dirty="0" err="1" smtClean="0"/>
              <a:t>kozmogénny</a:t>
            </a:r>
            <a:r>
              <a:rPr lang="sk-SK" dirty="0" smtClean="0"/>
              <a:t> reliéf </a:t>
            </a:r>
            <a:endParaRPr lang="sk-SK" dirty="0"/>
          </a:p>
        </p:txBody>
      </p:sp>
      <p:pic>
        <p:nvPicPr>
          <p:cNvPr id="5" name="Zástupný symbol obsahu 4" descr="stiahnuť (25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3600400" cy="2180173"/>
          </a:xfrm>
        </p:spPr>
      </p:pic>
      <p:pic>
        <p:nvPicPr>
          <p:cNvPr id="7" name="Zástupný symbol obsahu 6" descr="yuc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084168" y="1268760"/>
            <a:ext cx="2448272" cy="3262687"/>
          </a:xfrm>
        </p:spPr>
      </p:pic>
      <p:sp>
        <p:nvSpPr>
          <p:cNvPr id="6" name="BlokTextu 5"/>
          <p:cNvSpPr txBox="1"/>
          <p:nvPr/>
        </p:nvSpPr>
        <p:spPr>
          <a:xfrm>
            <a:off x="467544" y="35730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Barringerov</a:t>
            </a:r>
            <a:r>
              <a:rPr lang="sk-SK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sk-SK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kráter</a:t>
            </a:r>
            <a:endParaRPr lang="sk-SK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372200" y="18448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ED01"/>
                </a:solidFill>
              </a:rPr>
              <a:t>Polostrov  Yucatán</a:t>
            </a:r>
            <a:endParaRPr lang="sk-SK" b="1" dirty="0">
              <a:solidFill>
                <a:srgbClr val="FFED01"/>
              </a:solidFill>
            </a:endParaRPr>
          </a:p>
        </p:txBody>
      </p:sp>
      <p:pic>
        <p:nvPicPr>
          <p:cNvPr id="9" name="Obrázok 8" descr="stiahnuť (2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437112"/>
            <a:ext cx="3076301" cy="2304256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4788024" y="45811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Asteroid 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11" name="Obrázok 10" descr="stiahnuť (27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4221088"/>
            <a:ext cx="3096344" cy="2457415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2843808" y="60932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Meteor</a:t>
            </a:r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Vplyv gravitácie- gravitačný reliéf</a:t>
            </a:r>
            <a:endParaRPr lang="sk-SK" dirty="0"/>
          </a:p>
        </p:txBody>
      </p:sp>
      <p:pic>
        <p:nvPicPr>
          <p:cNvPr id="5" name="Zástupný symbol obsahu 4" descr="images (3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3895516" cy="2592288"/>
          </a:xfrm>
        </p:spPr>
      </p:pic>
      <p:pic>
        <p:nvPicPr>
          <p:cNvPr id="7" name="Zástupný symbol obsahu 6" descr="rut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88024" y="1340768"/>
            <a:ext cx="2112235" cy="1584176"/>
          </a:xfrm>
        </p:spPr>
      </p:pic>
      <p:sp>
        <p:nvSpPr>
          <p:cNvPr id="6" name="BlokTextu 5"/>
          <p:cNvSpPr txBox="1"/>
          <p:nvPr/>
        </p:nvSpPr>
        <p:spPr>
          <a:xfrm>
            <a:off x="611560" y="39330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Zosuv pôdy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948264" y="1484784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Rútenie skál </a:t>
            </a:r>
            <a:endParaRPr lang="sk-SK" dirty="0"/>
          </a:p>
        </p:txBody>
      </p:sp>
      <p:pic>
        <p:nvPicPr>
          <p:cNvPr id="11" name="Obrázok 10" descr="stiahnuť (2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068960"/>
            <a:ext cx="3812763" cy="2376264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4860032" y="54452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Úsypiskový</a:t>
            </a:r>
            <a:r>
              <a:rPr lang="sk-SK" dirty="0" smtClean="0"/>
              <a:t> kužeľ</a:t>
            </a:r>
            <a:endParaRPr lang="sk-SK" dirty="0"/>
          </a:p>
        </p:txBody>
      </p:sp>
      <p:pic>
        <p:nvPicPr>
          <p:cNvPr id="13" name="Obrázok 12" descr="stiahnuť (2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293096"/>
            <a:ext cx="3136465" cy="2361431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3635896" y="61653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Kopec- svah </a:t>
            </a:r>
            <a:endParaRPr lang="sk-SK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5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5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5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5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1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1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r>
              <a:rPr lang="sk-SK" dirty="0" err="1" smtClean="0"/>
              <a:t>Kryogénny</a:t>
            </a:r>
            <a:r>
              <a:rPr lang="sk-SK" dirty="0" smtClean="0"/>
              <a:t> reliéf </a:t>
            </a:r>
            <a:endParaRPr lang="sk-SK" dirty="0"/>
          </a:p>
        </p:txBody>
      </p:sp>
      <p:pic>
        <p:nvPicPr>
          <p:cNvPr id="5" name="Zástupný symbol obsahu 4" descr="images (4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3456384" cy="1942048"/>
          </a:xfrm>
        </p:spPr>
      </p:pic>
      <p:pic>
        <p:nvPicPr>
          <p:cNvPr id="8" name="Zástupný symbol obsahu 7" descr="mor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1" y="1444894"/>
            <a:ext cx="3600400" cy="2344146"/>
          </a:xfrm>
        </p:spPr>
      </p:pic>
      <p:sp>
        <p:nvSpPr>
          <p:cNvPr id="6" name="BlokTextu 5"/>
          <p:cNvSpPr txBox="1"/>
          <p:nvPr/>
        </p:nvSpPr>
        <p:spPr>
          <a:xfrm>
            <a:off x="467544" y="32849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Lavína 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4572000" y="37170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Moréna </a:t>
            </a:r>
            <a:endParaRPr lang="sk-SK" dirty="0">
              <a:solidFill>
                <a:srgbClr val="000000"/>
              </a:solidFill>
            </a:endParaRPr>
          </a:p>
        </p:txBody>
      </p:sp>
      <p:pic>
        <p:nvPicPr>
          <p:cNvPr id="9" name="Obrázok 8" descr="images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365104"/>
            <a:ext cx="2947647" cy="2207890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3347864" y="62373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Kotlina– tvar U</a:t>
            </a:r>
            <a:endParaRPr lang="sk-SK" dirty="0">
              <a:solidFill>
                <a:srgbClr val="000000"/>
              </a:solidFill>
            </a:endParaRPr>
          </a:p>
        </p:txBody>
      </p:sp>
      <p:cxnSp>
        <p:nvCxnSpPr>
          <p:cNvPr id="12" name="Rovná spojnica 11"/>
          <p:cNvCxnSpPr/>
          <p:nvPr/>
        </p:nvCxnSpPr>
        <p:spPr>
          <a:xfrm flipH="1" flipV="1">
            <a:off x="1403648" y="4221088"/>
            <a:ext cx="288032" cy="136815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539552" y="38610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Kar- záver kotliny </a:t>
            </a:r>
            <a:endParaRPr lang="sk-SK" dirty="0">
              <a:solidFill>
                <a:srgbClr val="000000"/>
              </a:solidFill>
            </a:endParaRPr>
          </a:p>
        </p:txBody>
      </p:sp>
      <p:pic>
        <p:nvPicPr>
          <p:cNvPr id="19" name="Obrázok 18" descr="stiahnuť (30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4293096"/>
            <a:ext cx="2860649" cy="2006724"/>
          </a:xfrm>
          <a:prstGeom prst="rect">
            <a:avLst/>
          </a:prstGeom>
        </p:spPr>
      </p:pic>
      <p:sp>
        <p:nvSpPr>
          <p:cNvPr id="20" name="BlokTextu 19"/>
          <p:cNvSpPr txBox="1"/>
          <p:nvPr/>
        </p:nvSpPr>
        <p:spPr>
          <a:xfrm>
            <a:off x="6156176" y="57332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chemeClr val="accent2">
                    <a:lumMod val="10000"/>
                  </a:schemeClr>
                </a:solidFill>
              </a:rPr>
              <a:t>Permafrost</a:t>
            </a:r>
            <a:r>
              <a:rPr lang="sk-SK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endParaRPr lang="sk-SK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00"/>
                            </p:stCondLst>
                            <p:childTnLst>
                              <p:par>
                                <p:cTn id="5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0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143000"/>
          </a:xfrm>
        </p:spPr>
        <p:txBody>
          <a:bodyPr/>
          <a:lstStyle/>
          <a:p>
            <a:r>
              <a:rPr lang="sk-SK" dirty="0" smtClean="0"/>
              <a:t>Vietor- </a:t>
            </a:r>
            <a:r>
              <a:rPr lang="sk-SK" dirty="0" err="1" smtClean="0"/>
              <a:t>eolický</a:t>
            </a:r>
            <a:r>
              <a:rPr lang="sk-SK" dirty="0" smtClean="0"/>
              <a:t> reliéf </a:t>
            </a:r>
            <a:endParaRPr lang="sk-SK" dirty="0"/>
          </a:p>
        </p:txBody>
      </p:sp>
      <p:pic>
        <p:nvPicPr>
          <p:cNvPr id="5" name="Zástupný symbol obsahu 4" descr="stiahnuť (31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196751"/>
            <a:ext cx="3528392" cy="2347985"/>
          </a:xfrm>
        </p:spPr>
      </p:pic>
      <p:pic>
        <p:nvPicPr>
          <p:cNvPr id="7" name="Zástupný symbol obsahu 6" descr="images (6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b="20533"/>
          <a:stretch>
            <a:fillRect/>
          </a:stretch>
        </p:blipFill>
        <p:spPr>
          <a:xfrm>
            <a:off x="5364088" y="1412776"/>
            <a:ext cx="3266283" cy="1944216"/>
          </a:xfrm>
        </p:spPr>
      </p:pic>
      <p:sp>
        <p:nvSpPr>
          <p:cNvPr id="6" name="BlokTextu 5"/>
          <p:cNvSpPr txBox="1"/>
          <p:nvPr/>
        </p:nvSpPr>
        <p:spPr>
          <a:xfrm>
            <a:off x="827584" y="35010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Duny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5724128" y="328498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Spraš</a:t>
            </a:r>
          </a:p>
          <a:p>
            <a:endParaRPr lang="sk-SK" dirty="0"/>
          </a:p>
        </p:txBody>
      </p:sp>
      <p:pic>
        <p:nvPicPr>
          <p:cNvPr id="9" name="Obrázok 8" descr="stiahnuť (3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3861048"/>
            <a:ext cx="3129026" cy="2334735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2051720" y="62373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Kamenistá púšť</a:t>
            </a:r>
            <a:endParaRPr lang="sk-SK" dirty="0"/>
          </a:p>
        </p:txBody>
      </p:sp>
      <p:pic>
        <p:nvPicPr>
          <p:cNvPr id="11" name="Obrázok 10" descr="stiahnuť (3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861048"/>
            <a:ext cx="3168352" cy="2373206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5220072" y="62373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Erózia vetra </a:t>
            </a:r>
            <a:endParaRPr lang="sk-SK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  <p:bldP spid="8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/>
          </a:bodyPr>
          <a:lstStyle/>
          <a:p>
            <a:r>
              <a:rPr lang="sk-SK" sz="5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Endogénne procesy</a:t>
            </a:r>
            <a:endParaRPr lang="sk-SK" sz="5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5832648" cy="1143000"/>
          </a:xfrm>
        </p:spPr>
        <p:txBody>
          <a:bodyPr/>
          <a:lstStyle/>
          <a:p>
            <a:r>
              <a:rPr lang="sk-SK" dirty="0" smtClean="0"/>
              <a:t>Voda </a:t>
            </a:r>
            <a:endParaRPr lang="sk-SK" dirty="0"/>
          </a:p>
        </p:txBody>
      </p:sp>
      <p:pic>
        <p:nvPicPr>
          <p:cNvPr id="5" name="Zástupný symbol obsahu 4" descr="delta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9" y="1365598"/>
            <a:ext cx="4104456" cy="2495449"/>
          </a:xfrm>
        </p:spPr>
      </p:pic>
      <p:pic>
        <p:nvPicPr>
          <p:cNvPr id="7" name="Zástupný symbol obsahu 6" descr="images (7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48064" y="1484784"/>
            <a:ext cx="2980166" cy="2232248"/>
          </a:xfrm>
        </p:spPr>
      </p:pic>
      <p:sp>
        <p:nvSpPr>
          <p:cNvPr id="6" name="BlokTextu 5"/>
          <p:cNvSpPr txBox="1"/>
          <p:nvPr/>
        </p:nvSpPr>
        <p:spPr>
          <a:xfrm>
            <a:off x="323528" y="38610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0000"/>
                </a:solidFill>
              </a:rPr>
              <a:t>Delta- Amazonka</a:t>
            </a:r>
            <a:endParaRPr lang="sk-SK" b="1" dirty="0">
              <a:solidFill>
                <a:srgbClr val="0000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580112" y="37170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0000"/>
                </a:solidFill>
              </a:rPr>
              <a:t>Útes </a:t>
            </a:r>
            <a:endParaRPr lang="sk-SK" b="1" dirty="0">
              <a:solidFill>
                <a:srgbClr val="000000"/>
              </a:solidFill>
            </a:endParaRPr>
          </a:p>
        </p:txBody>
      </p:sp>
      <p:pic>
        <p:nvPicPr>
          <p:cNvPr id="9" name="Obrázok 8" descr="stiahnuť (3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4437112"/>
            <a:ext cx="3595432" cy="2204864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6156176" y="6309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0000"/>
                </a:solidFill>
              </a:rPr>
              <a:t> Tok rieky</a:t>
            </a:r>
            <a:endParaRPr lang="sk-SK" b="1" dirty="0">
              <a:solidFill>
                <a:srgbClr val="000000"/>
              </a:solidFill>
            </a:endParaRPr>
          </a:p>
        </p:txBody>
      </p:sp>
      <p:cxnSp>
        <p:nvCxnSpPr>
          <p:cNvPr id="12" name="Rovná spojnica 11"/>
          <p:cNvCxnSpPr/>
          <p:nvPr/>
        </p:nvCxnSpPr>
        <p:spPr>
          <a:xfrm flipH="1" flipV="1">
            <a:off x="5076056" y="5733256"/>
            <a:ext cx="1512168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BlokTextu 14"/>
          <p:cNvSpPr txBox="1"/>
          <p:nvPr/>
        </p:nvSpPr>
        <p:spPr>
          <a:xfrm>
            <a:off x="6588224" y="5661248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Meandrujúce rameno</a:t>
            </a:r>
            <a:endParaRPr lang="sk-SK" dirty="0"/>
          </a:p>
        </p:txBody>
      </p:sp>
      <p:cxnSp>
        <p:nvCxnSpPr>
          <p:cNvPr id="16" name="Rovná spojnica 15"/>
          <p:cNvCxnSpPr/>
          <p:nvPr/>
        </p:nvCxnSpPr>
        <p:spPr>
          <a:xfrm flipH="1" flipV="1">
            <a:off x="4499992" y="5157192"/>
            <a:ext cx="2376264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BlokTextu 18"/>
          <p:cNvSpPr txBox="1"/>
          <p:nvPr/>
        </p:nvSpPr>
        <p:spPr>
          <a:xfrm>
            <a:off x="6876256" y="50131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Niva </a:t>
            </a:r>
            <a:endParaRPr lang="sk-SK" dirty="0"/>
          </a:p>
        </p:txBody>
      </p:sp>
      <p:cxnSp>
        <p:nvCxnSpPr>
          <p:cNvPr id="20" name="Rovná spojnica 19"/>
          <p:cNvCxnSpPr/>
          <p:nvPr/>
        </p:nvCxnSpPr>
        <p:spPr>
          <a:xfrm flipH="1" flipV="1">
            <a:off x="1403648" y="5013176"/>
            <a:ext cx="1512168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BlokTextu 20"/>
          <p:cNvSpPr txBox="1"/>
          <p:nvPr/>
        </p:nvSpPr>
        <p:spPr>
          <a:xfrm>
            <a:off x="395536" y="46531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Bočné rameno</a:t>
            </a:r>
            <a:endParaRPr lang="sk-SK" dirty="0"/>
          </a:p>
        </p:txBody>
      </p:sp>
      <p:cxnSp>
        <p:nvCxnSpPr>
          <p:cNvPr id="22" name="Rovná spojnica 21"/>
          <p:cNvCxnSpPr/>
          <p:nvPr/>
        </p:nvCxnSpPr>
        <p:spPr>
          <a:xfrm flipH="1" flipV="1">
            <a:off x="1619672" y="3645024"/>
            <a:ext cx="1872208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BlokTextu 24"/>
          <p:cNvSpPr txBox="1"/>
          <p:nvPr/>
        </p:nvSpPr>
        <p:spPr>
          <a:xfrm>
            <a:off x="3491880" y="40050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Divočiace</a:t>
            </a:r>
            <a:r>
              <a:rPr lang="sk-SK" dirty="0" smtClean="0"/>
              <a:t> rameno</a:t>
            </a:r>
            <a:endParaRPr lang="sk-SK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14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640"/>
                            </p:stCondLst>
                            <p:childTnLst>
                              <p:par>
                                <p:cTn id="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40"/>
                            </p:stCondLst>
                            <p:childTnLst>
                              <p:par>
                                <p:cTn id="7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860"/>
                            </p:stCondLst>
                            <p:childTnLst>
                              <p:par>
                                <p:cTn id="8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5" grpId="0"/>
      <p:bldP spid="19" grpId="0"/>
      <p:bldP spid="21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Zástupný symbol obsahu 4" descr="stiahnuť (35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3663910" cy="2304256"/>
          </a:xfrm>
        </p:spPr>
      </p:pic>
      <p:pic>
        <p:nvPicPr>
          <p:cNvPr id="7" name="Zástupný symbol obsahu 6" descr="stiahnuť (36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623766"/>
            <a:ext cx="3881843" cy="1805234"/>
          </a:xfrm>
        </p:spPr>
      </p:pic>
      <p:sp>
        <p:nvSpPr>
          <p:cNvPr id="6" name="BlokTextu 5"/>
          <p:cNvSpPr txBox="1"/>
          <p:nvPr/>
        </p:nvSpPr>
        <p:spPr>
          <a:xfrm>
            <a:off x="611560" y="26369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Pláž 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004048" y="12687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Záliv </a:t>
            </a:r>
            <a:endParaRPr lang="sk-SK" dirty="0">
              <a:solidFill>
                <a:srgbClr val="000000"/>
              </a:solidFill>
            </a:endParaRPr>
          </a:p>
        </p:txBody>
      </p:sp>
      <p:pic>
        <p:nvPicPr>
          <p:cNvPr id="9" name="Obrázok 8" descr="stiahnuť (3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717032"/>
            <a:ext cx="3187797" cy="2387771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1043608" y="33569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rgbClr val="000000"/>
                </a:solidFill>
              </a:rPr>
              <a:t>Škrapy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endParaRPr lang="sk-SK" dirty="0">
              <a:solidFill>
                <a:srgbClr val="000000"/>
              </a:solidFill>
            </a:endParaRPr>
          </a:p>
        </p:txBody>
      </p:sp>
      <p:pic>
        <p:nvPicPr>
          <p:cNvPr id="11" name="Obrázok 10" descr="stiahnuť (3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789040"/>
            <a:ext cx="3302094" cy="2023864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4932040" y="57332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Krasová jaskyňa</a:t>
            </a:r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47664" y="0"/>
            <a:ext cx="6624736" cy="1143000"/>
          </a:xfrm>
        </p:spPr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67544" y="1052736"/>
            <a:ext cx="8291264" cy="4525963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sk-SK" sz="3200" dirty="0" smtClean="0">
                <a:hlinkClick r:id="rId3"/>
              </a:rPr>
              <a:t>http://www.gweb.cz/soubory/clanky/geologie/jevy/sopky/sopka.gif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4"/>
              </a:rPr>
              <a:t>http://ostrava-educanet.cz/zemepis/images/stories/zeme/litosfera/podpovrch_magmatismus.jpg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5"/>
              </a:rPr>
              <a:t>http://i.lidovky.cz/10/061/lngal/GLU338ecd_1.Sakurajima.jpg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6"/>
              </a:rPr>
              <a:t>http://homepages.thm.de/~jplt32/01_vulkan_popup.jpg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7"/>
              </a:rPr>
              <a:t>http://img1.mxstatic.com/wallpapers/5c8da7fcabadfeb2439a64b32dcec27c_large.jpeg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8"/>
              </a:rPr>
              <a:t>http://imagecache6.allposters.com//LRG//%5C26%5C2678%5C34AUD00Z.jpg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9"/>
              </a:rPr>
              <a:t>http://upload.wikimedia.org/wikipedia/commons/7/7c/Nur05018.jpg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10"/>
              </a:rPr>
              <a:t>http://volcano.oregonstate.edu/vwdocs/vwlessons/lava_pics/aa_90.jpg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11"/>
              </a:rPr>
              <a:t>http://media.web.britannica.com/eb-media/18/99018-004-8A2B0B6A.jpg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12"/>
              </a:rPr>
              <a:t>http://fr.academic.ru/pictures/frwiki/80/Pahoehoe_lava.jpg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13"/>
              </a:rPr>
              <a:t>http://www.neapol.sk/wp-content/uploads/2014/01/vesuv.jpg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14"/>
              </a:rPr>
              <a:t>http://img.ct24.cz/cache/616x411/article/40/3930/392976.jpg?1346937391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15"/>
              </a:rPr>
              <a:t>http://www.ucl.ac.uk/vco2/field-sites/copy_of_Popocatepetl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16"/>
              </a:rPr>
              <a:t>http://static-www.icr.org/i/wide/mt_st_helens_wide.jpg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17"/>
              </a:rPr>
              <a:t>http://www.hobbyportal.sk/data/articles/978/show/09.jpg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18"/>
              </a:rPr>
              <a:t>http://media.elsiglodetorreon.com.mx/i/2008/04/60159.jpeg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19"/>
              </a:rPr>
              <a:t>http://m1.aimg.sk/tahaky/d_23222_6503.jpg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20"/>
              </a:rPr>
              <a:t>http://i.sme.sk/cdata/5/60/6007135/jama2006.jpg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21"/>
              </a:rPr>
              <a:t>http://upload.wikimedia.org/wikipedia/commons/6/62/Sismographe-Ifremer.JPG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22"/>
              </a:rPr>
              <a:t>http://static.volcanodiscovery.com/en/fileadmin/photos/indonesia/krakatau/krakatau_tour_1107/java_e32264.jpg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23"/>
              </a:rPr>
              <a:t>http://www.litosfera.chytrak.cz/tabulkaa.jpg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24"/>
              </a:rPr>
              <a:t>http://eoimages.gsfc.nasa.gov/images/imagerecords/10000/10382/Sicily.AMOA2002303.jpg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25"/>
              </a:rPr>
              <a:t>http://island.horackovi.eu/sophekla/sejmout0007.jpg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26"/>
              </a:rPr>
              <a:t>http://www.kamenskalica.sk/fotky_zmens/pr_img__54.jpg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27"/>
              </a:rPr>
              <a:t>http://departments.fsv.cvut.cz/k135/wwwold/webkurzy/mikro/foto/magmaticke/vylevne/andezit/obr.1a.jpg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28"/>
              </a:rPr>
              <a:t>http://www.oskole.sk/userfiles/image/zaida/prirodoveda/september/Pr%C3%ADrodoveda%208%20-%20V%C3%BDlevn%C3%A9%20vyvret%C3%A9%20horniny_html_m769ec810.png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29"/>
              </a:rPr>
              <a:t>http://www.glassmountains.com/gallery/obsidian_bof.jpg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30"/>
              </a:rPr>
              <a:t>http://www.oskole.sk/userfiles/image/zaida/prirodoveda/august/Pr%C3%ADrodoveda%208%20-%20Hlbinn%C3%A9%20vyvret%C3%A9%20horniny_html_14a0c706.png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31"/>
              </a:rPr>
              <a:t>http://upload.wikimedia.org/wikipedia/commons/thumb/7/7e/RhyoliteUSGOV.jpg/270px-RhyoliteUSGOV.jpg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32"/>
              </a:rPr>
              <a:t>http://esleko.esel.cz/Upload/WYSIWYG/pemza_vulkan.jpg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33"/>
              </a:rPr>
              <a:t>http://www.oskole.sk/userfiles/image/Zofia/December%20-%202012/Zemepis/Zemepis%205%20-%20%C4%8Cinnos%C5%A5%20vody%20-%20%C5%BEivot%20rieky_html_63462423.jpg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34"/>
              </a:rPr>
              <a:t>http://img.topky.sk/cestovky/320px/313557.jpg/plaz-antigua-barbuda0.jpg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35"/>
              </a:rPr>
              <a:t>http://www.branko.eu/obala/vukotic.jpg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36"/>
              </a:rPr>
              <a:t>http://upload.wikimedia.org/wikipedia/commons/d/da/Silberen_Detail.jpg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37"/>
              </a:rPr>
              <a:t>http://www.sun-valley.sk/images/obr2b.jpg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38"/>
              </a:rPr>
              <a:t>http://media0.mypage.cz/images/media0:4d77669911e80.jpg/800px-Bielovodska_dolina_I.jpg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39"/>
              </a:rPr>
              <a:t>http://upload.wikimedia.org/wikipedia/commons/8/89/Permafrost_in_High_Arctic_2.jpg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40"/>
              </a:rPr>
              <a:t>http://img.pauzicka.zoznam.sk/pictures/Duny.6.jpg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41"/>
              </a:rPr>
              <a:t>http://www.geology.cz/aplikace/fotoarchiv/sobr.php?r=700&amp;id=19838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42"/>
              </a:rPr>
              <a:t>http://www.exil.sk/site/media/judska_pust_2.jpg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43"/>
              </a:rPr>
              <a:t>http://www.oskole.sk/userfiles/image/Zofia/Janu%C3%A1r%20-%202013/Zemepis/Zemepis%205%20-%20%20%C4%8Cinnos%C5%A5%20vetra_html_m67f0feb0.jpg</a:t>
            </a:r>
            <a:endParaRPr lang="sk-SK" sz="3200" dirty="0" smtClean="0"/>
          </a:p>
          <a:p>
            <a:pPr marL="514350" indent="-514350">
              <a:buNone/>
            </a:pPr>
            <a:r>
              <a:rPr lang="sk-SK" sz="3200" dirty="0" smtClean="0">
                <a:hlinkClick r:id="rId44"/>
              </a:rPr>
              <a:t>http://www.topclanky.cz/images/article/39090.jpg</a:t>
            </a:r>
            <a:endParaRPr lang="sk-SK" sz="3200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None/>
            </a:pPr>
            <a:endParaRPr lang="sk-SK" dirty="0" smtClean="0"/>
          </a:p>
          <a:p>
            <a:pPr marL="514350" indent="-514350">
              <a:buNone/>
            </a:pPr>
            <a:endParaRPr lang="sk-SK" sz="2400" dirty="0" smtClean="0"/>
          </a:p>
          <a:p>
            <a:pPr marL="514350" indent="-514350">
              <a:buNone/>
            </a:pPr>
            <a:endParaRPr lang="sk-SK" sz="2400" dirty="0" smtClean="0"/>
          </a:p>
          <a:p>
            <a:pPr marL="514350" indent="-514350">
              <a:buNone/>
            </a:pPr>
            <a:endParaRPr lang="sk-SK" sz="2400" dirty="0" smtClean="0"/>
          </a:p>
          <a:p>
            <a:pPr marL="514350" indent="-514350">
              <a:buNone/>
            </a:pPr>
            <a:endParaRPr lang="sk-SK" sz="2400" dirty="0" smtClean="0"/>
          </a:p>
          <a:p>
            <a:pPr marL="514350" indent="-514350">
              <a:buNone/>
            </a:pPr>
            <a:endParaRPr lang="sk-SK" sz="2400" dirty="0" smtClean="0"/>
          </a:p>
          <a:p>
            <a:pPr marL="514350" indent="-514350">
              <a:buFont typeface="+mj-lt"/>
              <a:buAutoNum type="arabicPeriod"/>
            </a:pPr>
            <a:endParaRPr lang="sk-SK" sz="2800" dirty="0" smtClean="0"/>
          </a:p>
          <a:p>
            <a:pPr marL="514350" indent="-514350">
              <a:buNone/>
            </a:pPr>
            <a:endParaRPr lang="sk-SK" sz="2800" dirty="0" smtClean="0"/>
          </a:p>
          <a:p>
            <a:pPr marL="514350" indent="-514350">
              <a:buNone/>
            </a:pPr>
            <a:endParaRPr lang="sk-SK" sz="2800" dirty="0" smtClean="0"/>
          </a:p>
          <a:p>
            <a:pPr marL="514350" indent="-514350">
              <a:buFont typeface="+mj-lt"/>
              <a:buAutoNum type="arabicPeriod"/>
            </a:pPr>
            <a:endParaRPr lang="sk-SK" sz="2800" dirty="0" smtClean="0"/>
          </a:p>
          <a:p>
            <a:pPr marL="514350" indent="-514350">
              <a:buFont typeface="+mj-lt"/>
              <a:buAutoNum type="arabicPeriod"/>
            </a:pPr>
            <a:endParaRPr lang="sk-SK" sz="2800" dirty="0" smtClean="0"/>
          </a:p>
          <a:p>
            <a:pPr marL="514350" indent="-514350">
              <a:buFont typeface="+mj-lt"/>
              <a:buAutoNum type="arabicPeriod"/>
            </a:pPr>
            <a:endParaRPr lang="sk-SK" sz="2800" dirty="0" smtClean="0"/>
          </a:p>
          <a:p>
            <a:pPr marL="514350" indent="-514350">
              <a:buFont typeface="+mj-lt"/>
              <a:buAutoNum type="arabicPeriod"/>
            </a:pPr>
            <a:endParaRPr lang="sk-SK" sz="2800" dirty="0" smtClean="0"/>
          </a:p>
          <a:p>
            <a:pPr marL="514350" indent="-514350">
              <a:buFont typeface="+mj-lt"/>
              <a:buAutoNum type="arabicPeriod"/>
            </a:pPr>
            <a:endParaRPr lang="sk-SK" sz="2800" dirty="0" smtClean="0"/>
          </a:p>
          <a:p>
            <a:pPr marL="514350" indent="-514350">
              <a:buFont typeface="+mj-lt"/>
              <a:buAutoNum type="arabicPeriod"/>
            </a:pPr>
            <a:endParaRPr lang="sk-SK" sz="2800" dirty="0" smtClean="0"/>
          </a:p>
          <a:p>
            <a:pPr marL="514350" indent="-514350">
              <a:buFont typeface="+mj-lt"/>
              <a:buAutoNum type="arabicPeriod"/>
            </a:pPr>
            <a:endParaRPr lang="sk-SK" sz="2800" dirty="0" smtClean="0"/>
          </a:p>
          <a:p>
            <a:pPr marL="514350" indent="-514350">
              <a:buFont typeface="+mj-lt"/>
              <a:buAutoNum type="arabicPeriod"/>
            </a:pPr>
            <a:endParaRPr lang="sk-SK" sz="2800" dirty="0" smtClean="0"/>
          </a:p>
          <a:p>
            <a:pPr marL="514350" indent="-514350">
              <a:buFont typeface="+mj-lt"/>
              <a:buAutoNum type="arabicPeriod"/>
            </a:pPr>
            <a:endParaRPr lang="sk-SK" sz="2800" dirty="0" smtClean="0"/>
          </a:p>
          <a:p>
            <a:pPr marL="514350" indent="-514350">
              <a:buFont typeface="+mj-lt"/>
              <a:buAutoNum type="arabicPeriod"/>
            </a:pPr>
            <a:endParaRPr lang="sk-SK" sz="2800" dirty="0" smtClean="0"/>
          </a:p>
          <a:p>
            <a:pPr marL="514350" indent="-514350">
              <a:buFont typeface="+mj-lt"/>
              <a:buAutoNum type="arabicPeriod"/>
            </a:pPr>
            <a:endParaRPr lang="sk-SK" sz="2800" dirty="0" smtClean="0"/>
          </a:p>
          <a:p>
            <a:pPr marL="514350" indent="-514350">
              <a:buFont typeface="+mj-lt"/>
              <a:buAutoNum type="arabicPeriod"/>
            </a:pPr>
            <a:endParaRPr lang="sk-SK" sz="2800" dirty="0" smtClean="0"/>
          </a:p>
          <a:p>
            <a:pPr marL="514350" indent="-514350">
              <a:buFont typeface="+mj-lt"/>
              <a:buAutoNum type="arabicPeriod"/>
            </a:pPr>
            <a:endParaRPr lang="sk-SK" sz="2800" dirty="0" smtClean="0"/>
          </a:p>
          <a:p>
            <a:pPr marL="514350" indent="-514350">
              <a:buFont typeface="+mj-lt"/>
              <a:buAutoNum type="arabicPeriod"/>
            </a:pPr>
            <a:endParaRPr lang="sk-SK" sz="2800" dirty="0" smtClean="0"/>
          </a:p>
          <a:p>
            <a:pPr marL="514350" indent="-514350">
              <a:buFont typeface="+mj-lt"/>
              <a:buAutoNum type="arabicPeriod"/>
            </a:pPr>
            <a:endParaRPr lang="sk-SK" sz="2800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sk-SK" sz="1000" dirty="0" smtClean="0">
                <a:hlinkClick r:id="rId3"/>
              </a:rPr>
              <a:t>http://img99.rajce.idnes.cz/d9902/0/721/721682_f398cac9a4e5ec52680fd11738567aaa/images/vulkanicky_tuf.JPG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4"/>
              </a:rPr>
              <a:t>http://img.cas.sk/img/8/640x360/162260_import-pakistan-zemetrasenie-obete.jpg?time=1128923460&amp;hash=6beb17bc2382a5d059155007a2bca978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5"/>
              </a:rPr>
              <a:t>http://img.cas.sk/img/21/article/1123897_nasledky-zemetraseni-su-hrozive-spadnute-mosty-znicene-cesty.jpg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6"/>
              </a:rPr>
              <a:t>http://img.cas.sk/img/11/article/670394_kolajnice-kolaje-novy-zeland-zeleznica-zemetrasenie.jpg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7"/>
              </a:rPr>
              <a:t>http://img.mediacentrum.sk/gallery/370/661101.jpg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8"/>
              </a:rPr>
              <a:t>http://upload.wikimedia.org/wikipedia/commons/f/f9/Haitians_in_Port-au-Prince_marketplace_2010-01-16.jpg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9"/>
              </a:rPr>
              <a:t>http://upload.wikimedia.org/wikipedia/commons/d/dc/682px-Plates_tect2_sk.png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10"/>
              </a:rPr>
              <a:t>http://www.1sg.sk/www/data/01/projekty/2007_2008/europeans/vznik_ameriky_z_geografickeho_a_biologickeho_hladiska/tekton19.jpg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11"/>
              </a:rPr>
              <a:t>http://www.oskole.sk/userfiles/image/prirodoveda/vznik_zemskej_kory/image005.png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12"/>
              </a:rPr>
              <a:t>http://www.mapysveta.sk/images/stiefel_amerikapolitfyz_120x160_big_stranafyz.jpg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13"/>
              </a:rPr>
              <a:t>http://www.oskole.sk/userfiles/image/1sasa/geografia/1.JPG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14"/>
              </a:rPr>
              <a:t>http://www.zadania-seminarky.sk/preview/1/07/0e72e859934cc8e0dfce/025323_2.jpg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15"/>
              </a:rPr>
              <a:t>http://media.novinky.cz/931/309319-top_foto1-5uq3j.jpg?1357300020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16"/>
              </a:rPr>
              <a:t>http://pis.sk/image/6859/img_1210187636.jpg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17"/>
              </a:rPr>
              <a:t>http://img.blesk.cz/img/1/full/1851348-img-cestovani-budovy-bizarni-blaznive-stavby-ceska-republika-svet.jpg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18"/>
              </a:rPr>
              <a:t>http://infovekacik.infovek.sk/2010-oktober/priroda/termitisko.jpg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19"/>
              </a:rPr>
              <a:t>http://imgcdn.geocaching.com/cache/large/8d59bf48-b4d1-4a95-96e3-afcddf27c8f3.jpg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20"/>
              </a:rPr>
              <a:t>http://snaturou2000.sk/cached/720x720-scale/uploads/2012/07/evidence/3557_original.jpg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21"/>
              </a:rPr>
              <a:t>http://kutilzahradnik.cz/wp-content/uploads/2013/09/maulwurfhuegel.jpg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22"/>
              </a:rPr>
              <a:t>http://mujweb.cz/pethanak/lesy.jpg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23"/>
              </a:rPr>
              <a:t>http://www.vazky.sk/raseliniska/foto/poprad2_max.jpg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24"/>
              </a:rPr>
              <a:t>http://www.sbs.sav.sk/atlas/admin/img/Kopie%20-%20Mal%C3%BD%20Hore%C5%A1,l%C3%BAky%20a%20mo%C4%8Diare_04,13.6.06.jpg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25"/>
              </a:rPr>
              <a:t>http://img.mediacentrum.sk/gallery/370/116369.jpg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26"/>
              </a:rPr>
              <a:t>https://www.google.sk/maps/place/Yucat%C3%A1nsky+polostrov/@21.8801682,91.2043797,2181097m/data=!3m1!1e3!4m2!3m1!1s0x8f590a1c700131db:0x3f901737fe428aea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27"/>
              </a:rPr>
              <a:t>http://www.nasa.gov/images/content/479605main_eros_full.jpg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28"/>
              </a:rPr>
              <a:t>http://www.hlavnespravy.sk/wp-content/uploads/2012/06/Zosuv-p%C3%B4dy-v-Ugande-mal%C3%A9-bodky-na-svahu-s%C3%BA-%C4%BEudia.jpg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29"/>
              </a:rPr>
              <a:t>http://upload.wikimedia.org/wikipedia/commons/thumb/4/46/NegevWadi2009.JPG/220px-NegevWadi2009.JPG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30"/>
              </a:rPr>
              <a:t>http://www.geomorfo.sk/wp-content/uploads/2013/05/Kamenist%C3%A1-dolina-Z%C3%A1padn%C3%A9-Tatry-23.6.2012-k%C3%B3pia-2.jpg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31"/>
              </a:rPr>
              <a:t>http://www.treking.cz/archiv/nejzajimavejsi-kopec-slovenska.jpg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32"/>
              </a:rPr>
              <a:t>http://media.novinky.cz/167/151670-top_foto1-axvhr.jpg?1357300020</a:t>
            </a:r>
            <a:endParaRPr lang="sk-SK" sz="1000" dirty="0" smtClean="0"/>
          </a:p>
          <a:p>
            <a:pPr marL="514350" indent="-514350">
              <a:buNone/>
            </a:pPr>
            <a:r>
              <a:rPr lang="sk-SK" sz="1000" dirty="0" smtClean="0">
                <a:hlinkClick r:id="rId33"/>
              </a:rPr>
              <a:t>http://files.geografiapreziakov.webnode.sk/200000116-e4475e5411/Obr_10_9_moreny.jpg</a:t>
            </a:r>
            <a:endParaRPr lang="sk-SK" sz="1000" dirty="0" smtClean="0"/>
          </a:p>
          <a:p>
            <a:endParaRPr lang="sk-SK" sz="10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i="1" dirty="0" smtClean="0">
                <a:solidFill>
                  <a:srgbClr val="FF0000"/>
                </a:solidFill>
              </a:rPr>
              <a:t>ĎAKUJEM ZA POZORNOSŤ</a:t>
            </a:r>
            <a:endParaRPr lang="sk-SK" sz="4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229600" cy="1143000"/>
          </a:xfrm>
        </p:spPr>
        <p:txBody>
          <a:bodyPr/>
          <a:lstStyle/>
          <a:p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Magmatizmus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Zástupný symbol obsahu 9" descr="sopka0.gif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030"/>
          <a:stretch>
            <a:fillRect/>
          </a:stretch>
        </p:blipFill>
        <p:spPr>
          <a:xfrm>
            <a:off x="179512" y="1988840"/>
            <a:ext cx="4150272" cy="2592288"/>
          </a:xfrm>
        </p:spPr>
      </p:pic>
      <p:pic>
        <p:nvPicPr>
          <p:cNvPr id="12" name="Zástupný symbol obsahu 11" descr="sopka1.gif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2420888"/>
            <a:ext cx="4586021" cy="3528392"/>
          </a:xfrm>
        </p:spPr>
      </p:pic>
      <p:sp>
        <p:nvSpPr>
          <p:cNvPr id="11" name="BlokTextu 10"/>
          <p:cNvSpPr txBox="1"/>
          <p:nvPr/>
        </p:nvSpPr>
        <p:spPr>
          <a:xfrm>
            <a:off x="2627784" y="50131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>
                    <a:lumMod val="25000"/>
                  </a:schemeClr>
                </a:solidFill>
              </a:rPr>
              <a:t>Prierezy sopky</a:t>
            </a:r>
            <a:endParaRPr lang="sk-SK" b="1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" name="Zástupný symbol obsahu 19" descr="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91880" y="4365104"/>
            <a:ext cx="2088232" cy="1933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Zástupný symbol obsahu 9" descr="stiahnuť (13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b="8254"/>
          <a:stretch>
            <a:fillRect/>
          </a:stretch>
        </p:blipFill>
        <p:spPr>
          <a:xfrm>
            <a:off x="6516216" y="4437112"/>
            <a:ext cx="2333625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Obdĺžnik 5"/>
          <p:cNvSpPr/>
          <p:nvPr/>
        </p:nvSpPr>
        <p:spPr>
          <a:xfrm>
            <a:off x="2771800" y="332656"/>
            <a:ext cx="4824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rgbClr val="002060"/>
                </a:solidFill>
              </a:rPr>
              <a:t>„Čadičový vodopád“- Národná prírodná rezervácia </a:t>
            </a:r>
            <a:r>
              <a:rPr lang="sk-SK" sz="1400" dirty="0" err="1" smtClean="0">
                <a:solidFill>
                  <a:srgbClr val="002060"/>
                </a:solidFill>
              </a:rPr>
              <a:t>Šomoška</a:t>
            </a:r>
            <a:endParaRPr lang="sk-SK" sz="1400" dirty="0" smtClean="0">
              <a:solidFill>
                <a:srgbClr val="00206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851920" y="551723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endParaRPr lang="sk-SK" dirty="0" smtClean="0"/>
          </a:p>
        </p:txBody>
      </p:sp>
      <p:grpSp>
        <p:nvGrpSpPr>
          <p:cNvPr id="31" name="Skupina 30"/>
          <p:cNvGrpSpPr/>
          <p:nvPr/>
        </p:nvGrpSpPr>
        <p:grpSpPr>
          <a:xfrm>
            <a:off x="251520" y="404664"/>
            <a:ext cx="4968552" cy="2052694"/>
            <a:chOff x="251520" y="404664"/>
            <a:chExt cx="4968552" cy="2052694"/>
          </a:xfrm>
        </p:grpSpPr>
        <p:pic>
          <p:nvPicPr>
            <p:cNvPr id="5" name="Obrázok 4" descr="09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7784" y="620688"/>
              <a:ext cx="2592288" cy="18366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Obrázok 13" descr="stiahnuť (15).jpg"/>
            <p:cNvPicPr>
              <a:picLocks noChangeAspect="1"/>
            </p:cNvPicPr>
            <p:nvPr/>
          </p:nvPicPr>
          <p:blipFill>
            <a:blip r:embed="rId6" cstate="print"/>
            <a:srcRect l="7748" t="10710" r="7748" b="17149"/>
            <a:stretch>
              <a:fillRect/>
            </a:stretch>
          </p:blipFill>
          <p:spPr>
            <a:xfrm>
              <a:off x="251520" y="404664"/>
              <a:ext cx="2520280" cy="15841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5" name="Obrázok 14" descr="stiahnuť (16).jpg"/>
          <p:cNvPicPr>
            <a:picLocks noChangeAspect="1"/>
          </p:cNvPicPr>
          <p:nvPr/>
        </p:nvPicPr>
        <p:blipFill>
          <a:blip r:embed="rId7" cstate="print"/>
          <a:srcRect l="6600" t="9409" r="7595" b="5909"/>
          <a:stretch>
            <a:fillRect/>
          </a:stretch>
        </p:blipFill>
        <p:spPr>
          <a:xfrm>
            <a:off x="179512" y="2420888"/>
            <a:ext cx="239226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ázok 16" descr="stiahnuť (17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4653136"/>
            <a:ext cx="2304256" cy="1737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Obrázok 20" descr="js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692696"/>
            <a:ext cx="2376264" cy="1382113"/>
          </a:xfrm>
          <a:prstGeom prst="rect">
            <a:avLst/>
          </a:prstGeom>
        </p:spPr>
      </p:pic>
      <p:pic>
        <p:nvPicPr>
          <p:cNvPr id="23" name="Obrázok 22" descr="stiahnuť (1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20272" y="2348880"/>
            <a:ext cx="2016224" cy="1665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BlokTextu 23"/>
          <p:cNvSpPr txBox="1"/>
          <p:nvPr/>
        </p:nvSpPr>
        <p:spPr>
          <a:xfrm>
            <a:off x="1547664" y="19168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</a:t>
            </a:r>
            <a:r>
              <a:rPr lang="sk-SK" dirty="0" smtClean="0">
                <a:solidFill>
                  <a:srgbClr val="002060"/>
                </a:solidFill>
              </a:rPr>
              <a:t>čadič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179512" y="39330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obsidián- sopečné sklo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899592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žula 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6732240" y="39330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     </a:t>
            </a:r>
            <a:r>
              <a:rPr lang="sk-SK" dirty="0" smtClean="0">
                <a:solidFill>
                  <a:srgbClr val="002060"/>
                </a:solidFill>
              </a:rPr>
              <a:t>tuf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6660232" y="16288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pemza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7020272" y="63093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andezit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30" name="BlokTextu 29"/>
          <p:cNvSpPr txBox="1"/>
          <p:nvPr/>
        </p:nvSpPr>
        <p:spPr>
          <a:xfrm>
            <a:off x="3923928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</a:t>
            </a:r>
            <a:r>
              <a:rPr lang="sk-SK" dirty="0" err="1" smtClean="0">
                <a:solidFill>
                  <a:srgbClr val="002060"/>
                </a:solidFill>
              </a:rPr>
              <a:t>ryolit</a:t>
            </a:r>
            <a:endParaRPr lang="sk-SK" dirty="0">
              <a:solidFill>
                <a:srgbClr val="002060"/>
              </a:solidFill>
            </a:endParaRPr>
          </a:p>
        </p:txBody>
      </p:sp>
      <p:cxnSp>
        <p:nvCxnSpPr>
          <p:cNvPr id="32" name="Rovná spojnica 31"/>
          <p:cNvCxnSpPr/>
          <p:nvPr/>
        </p:nvCxnSpPr>
        <p:spPr>
          <a:xfrm>
            <a:off x="2699792" y="3429000"/>
            <a:ext cx="576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Rovná spojnica 32"/>
          <p:cNvCxnSpPr/>
          <p:nvPr/>
        </p:nvCxnSpPr>
        <p:spPr>
          <a:xfrm flipV="1">
            <a:off x="2627784" y="3861048"/>
            <a:ext cx="792088" cy="7920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Rovná spojnica 33"/>
          <p:cNvCxnSpPr/>
          <p:nvPr/>
        </p:nvCxnSpPr>
        <p:spPr>
          <a:xfrm>
            <a:off x="4427984" y="3933056"/>
            <a:ext cx="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Rovná spojnica 34"/>
          <p:cNvCxnSpPr/>
          <p:nvPr/>
        </p:nvCxnSpPr>
        <p:spPr>
          <a:xfrm>
            <a:off x="5724128" y="3429000"/>
            <a:ext cx="12241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Rovná spojnica 35"/>
          <p:cNvCxnSpPr/>
          <p:nvPr/>
        </p:nvCxnSpPr>
        <p:spPr>
          <a:xfrm>
            <a:off x="5508104" y="3789040"/>
            <a:ext cx="936104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Rovná spojnica 42"/>
          <p:cNvCxnSpPr/>
          <p:nvPr/>
        </p:nvCxnSpPr>
        <p:spPr>
          <a:xfrm flipV="1">
            <a:off x="5364088" y="1700808"/>
            <a:ext cx="1224136" cy="12241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Rovná spojnica 47"/>
          <p:cNvCxnSpPr/>
          <p:nvPr/>
        </p:nvCxnSpPr>
        <p:spPr>
          <a:xfrm>
            <a:off x="2267744" y="2348880"/>
            <a:ext cx="1224136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BlokTextu 53"/>
          <p:cNvSpPr txBox="1"/>
          <p:nvPr/>
        </p:nvSpPr>
        <p:spPr>
          <a:xfrm>
            <a:off x="3347864" y="32849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>
                    <a:lumMod val="25000"/>
                  </a:schemeClr>
                </a:solidFill>
              </a:rPr>
              <a:t>VÝLEVNÉ </a:t>
            </a:r>
            <a:r>
              <a:rPr lang="sk-SK" b="1" dirty="0" smtClean="0">
                <a:solidFill>
                  <a:schemeClr val="bg1">
                    <a:lumMod val="25000"/>
                  </a:schemeClr>
                </a:solidFill>
              </a:rPr>
              <a:t>HORNINY</a:t>
            </a:r>
            <a:endParaRPr lang="sk-SK" b="1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4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40"/>
                            </p:stCondLst>
                            <p:childTnLst>
                              <p:par>
                                <p:cTn id="5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1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1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9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90"/>
                            </p:stCondLst>
                            <p:childTnLst>
                              <p:par>
                                <p:cTn id="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340"/>
                            </p:stCondLst>
                            <p:childTnLst>
                              <p:par>
                                <p:cTn id="8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340"/>
                            </p:stCondLst>
                            <p:childTnLst>
                              <p:par>
                                <p:cTn id="9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390"/>
                            </p:stCondLst>
                            <p:childTnLst>
                              <p:par>
                                <p:cTn id="10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90"/>
                            </p:stCondLst>
                            <p:childTnLst>
                              <p:par>
                                <p:cTn id="1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90"/>
                            </p:stCondLst>
                            <p:childTnLst>
                              <p:par>
                                <p:cTn id="1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590"/>
                            </p:stCondLst>
                            <p:childTnLst>
                              <p:par>
                                <p:cTn id="1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590"/>
                            </p:stCondLst>
                            <p:childTnLst>
                              <p:par>
                                <p:cTn id="1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590"/>
                            </p:stCondLst>
                            <p:childTnLst>
                              <p:par>
                                <p:cTn id="1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229600" cy="1143000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Vulkanická činnosť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Zástupný symbol obsahu 17" descr="stiahnuť (1)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268760"/>
            <a:ext cx="3899129" cy="2515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Zástupný symbol obsahu 25" descr="hfjk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b="9349"/>
          <a:stretch>
            <a:fillRect/>
          </a:stretch>
        </p:blipFill>
        <p:spPr>
          <a:xfrm>
            <a:off x="6300192" y="980728"/>
            <a:ext cx="244621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BlokTextu 21"/>
          <p:cNvSpPr txBox="1"/>
          <p:nvPr/>
        </p:nvSpPr>
        <p:spPr>
          <a:xfrm>
            <a:off x="755576" y="37890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Výbuch sopky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4788024" y="32849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Lávové prúdy</a:t>
            </a:r>
            <a:endParaRPr lang="sk-SK" dirty="0">
              <a:solidFill>
                <a:srgbClr val="000000"/>
              </a:solidFill>
            </a:endParaRPr>
          </a:p>
        </p:txBody>
      </p:sp>
      <p:pic>
        <p:nvPicPr>
          <p:cNvPr id="24" name="Obrázok 23" descr="jsdt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3645024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BlokTextu 7"/>
          <p:cNvSpPr txBox="1"/>
          <p:nvPr/>
        </p:nvSpPr>
        <p:spPr>
          <a:xfrm>
            <a:off x="0" y="55892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VIDEO: </a:t>
            </a:r>
            <a:endParaRPr lang="sk-SK" dirty="0"/>
          </a:p>
        </p:txBody>
      </p:sp>
      <p:pic>
        <p:nvPicPr>
          <p:cNvPr id="9" name="Sopky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971600" y="4941168"/>
            <a:ext cx="2914146" cy="1637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8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60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5" grpId="0"/>
      <p:bldP spid="22" grpId="0"/>
      <p:bldP spid="2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Zástupný symbol obsahu 7" descr="stiahnuť (2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4125149" cy="2483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Zástupný symbol obsahu 9" descr="stiahnuť (3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32040" y="620688"/>
            <a:ext cx="3602761" cy="2388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BlokTextu 8"/>
          <p:cNvSpPr txBox="1"/>
          <p:nvPr/>
        </p:nvSpPr>
        <p:spPr>
          <a:xfrm>
            <a:off x="179512" y="342900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„Vankúše“- podmorské výrony lávy (</a:t>
            </a:r>
            <a:r>
              <a:rPr lang="sk-SK" dirty="0" err="1" smtClean="0">
                <a:solidFill>
                  <a:srgbClr val="000000"/>
                </a:solidFill>
              </a:rPr>
              <a:t>Hawai</a:t>
            </a:r>
            <a:r>
              <a:rPr lang="sk-SK" dirty="0" smtClean="0">
                <a:solidFill>
                  <a:srgbClr val="000000"/>
                </a:solidFill>
              </a:rPr>
              <a:t>) 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788024" y="299695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Láva typu „</a:t>
            </a:r>
            <a:r>
              <a:rPr lang="sk-SK" dirty="0" err="1" smtClean="0">
                <a:solidFill>
                  <a:srgbClr val="000000"/>
                </a:solidFill>
              </a:rPr>
              <a:t>aa</a:t>
            </a:r>
            <a:r>
              <a:rPr lang="sk-SK" dirty="0" smtClean="0">
                <a:solidFill>
                  <a:srgbClr val="000000"/>
                </a:solidFill>
              </a:rPr>
              <a:t>“ (ach, ach!)- kyslá láva 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5004048" y="6309320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Láva typu „</a:t>
            </a:r>
            <a:r>
              <a:rPr lang="sk-SK" dirty="0" err="1" smtClean="0">
                <a:solidFill>
                  <a:srgbClr val="000000"/>
                </a:solidFill>
              </a:rPr>
              <a:t>pahoehoe</a:t>
            </a:r>
            <a:r>
              <a:rPr lang="sk-SK" dirty="0" smtClean="0">
                <a:solidFill>
                  <a:srgbClr val="000000"/>
                </a:solidFill>
              </a:rPr>
              <a:t>“- </a:t>
            </a:r>
            <a:r>
              <a:rPr lang="sk-SK" dirty="0" err="1" smtClean="0">
                <a:solidFill>
                  <a:srgbClr val="000000"/>
                </a:solidFill>
              </a:rPr>
              <a:t>bazická</a:t>
            </a:r>
            <a:r>
              <a:rPr lang="sk-SK" dirty="0" smtClean="0">
                <a:solidFill>
                  <a:srgbClr val="000000"/>
                </a:solidFill>
              </a:rPr>
              <a:t> láva</a:t>
            </a:r>
            <a:endParaRPr lang="sk-SK" dirty="0">
              <a:solidFill>
                <a:srgbClr val="000000"/>
              </a:solidFill>
            </a:endParaRPr>
          </a:p>
        </p:txBody>
      </p:sp>
      <p:pic>
        <p:nvPicPr>
          <p:cNvPr id="12" name="Obrázok 11" descr="stiahnuť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4293096"/>
            <a:ext cx="3462894" cy="2158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Obrázok 12" descr="stiahnuť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3717032"/>
            <a:ext cx="3460838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2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2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6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6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so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4673021" cy="5335508"/>
          </a:xfrm>
          <a:prstGeom prst="rect">
            <a:avLst/>
          </a:prstGeom>
        </p:spPr>
      </p:pic>
      <p:pic>
        <p:nvPicPr>
          <p:cNvPr id="7" name="Zástupný symbol obsahu 4" descr="stiahnuť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124744"/>
            <a:ext cx="3528392" cy="2443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bdĺžnik 7"/>
          <p:cNvSpPr/>
          <p:nvPr/>
        </p:nvSpPr>
        <p:spPr>
          <a:xfrm>
            <a:off x="5220072" y="692696"/>
            <a:ext cx="2262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Etna- </a:t>
            </a:r>
            <a:r>
              <a:rPr lang="sk-SK" dirty="0" err="1" smtClean="0">
                <a:solidFill>
                  <a:srgbClr val="000000"/>
                </a:solidFill>
              </a:rPr>
              <a:t>Catania</a:t>
            </a:r>
            <a:r>
              <a:rPr lang="sk-SK" dirty="0" smtClean="0">
                <a:solidFill>
                  <a:srgbClr val="000000"/>
                </a:solidFill>
              </a:rPr>
              <a:t>, Sicília</a:t>
            </a:r>
            <a:endParaRPr lang="sk-SK" dirty="0">
              <a:solidFill>
                <a:srgbClr val="000000"/>
              </a:solidFill>
            </a:endParaRPr>
          </a:p>
        </p:txBody>
      </p:sp>
      <p:pic>
        <p:nvPicPr>
          <p:cNvPr id="10" name="Obrázok 9" descr="stiahnuť (1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933056"/>
            <a:ext cx="288032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BlokTextu 11"/>
          <p:cNvSpPr txBox="1"/>
          <p:nvPr/>
        </p:nvSpPr>
        <p:spPr>
          <a:xfrm>
            <a:off x="5220072" y="35730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Sopečný mrak Etny v roku 2002</a:t>
            </a:r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6" name="Zástupný symbol obsahu 15" descr="stiahnuť (12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7" y="548680"/>
            <a:ext cx="3096345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Zástupný symbol obsahu 6" descr="stiahnuť (6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347864" y="2564904"/>
            <a:ext cx="2737853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BlokTextu 7"/>
          <p:cNvSpPr txBox="1"/>
          <p:nvPr/>
        </p:nvSpPr>
        <p:spPr>
          <a:xfrm>
            <a:off x="3419872" y="22048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Vezuv- </a:t>
            </a:r>
            <a:r>
              <a:rPr lang="sk-SK" dirty="0" err="1" smtClean="0">
                <a:solidFill>
                  <a:srgbClr val="000000"/>
                </a:solidFill>
              </a:rPr>
              <a:t>Kampánia</a:t>
            </a:r>
            <a:r>
              <a:rPr lang="sk-SK" dirty="0" smtClean="0">
                <a:solidFill>
                  <a:srgbClr val="000000"/>
                </a:solidFill>
              </a:rPr>
              <a:t>, Neapol</a:t>
            </a:r>
            <a:endParaRPr lang="sk-SK" dirty="0">
              <a:solidFill>
                <a:srgbClr val="000000"/>
              </a:solidFill>
            </a:endParaRPr>
          </a:p>
        </p:txBody>
      </p:sp>
      <p:pic>
        <p:nvPicPr>
          <p:cNvPr id="9" name="Obrázok 8" descr="fuj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980728"/>
            <a:ext cx="2847975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BlokTextu 9"/>
          <p:cNvSpPr txBox="1"/>
          <p:nvPr/>
        </p:nvSpPr>
        <p:spPr>
          <a:xfrm>
            <a:off x="6516216" y="27809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Hora Fudži- Japonsko</a:t>
            </a:r>
            <a:endParaRPr lang="sk-SK" dirty="0">
              <a:solidFill>
                <a:srgbClr val="000000"/>
              </a:solidFill>
            </a:endParaRPr>
          </a:p>
        </p:txBody>
      </p:sp>
      <p:pic>
        <p:nvPicPr>
          <p:cNvPr id="11" name="Obrázok 10" descr="po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365104"/>
            <a:ext cx="288032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BlokTextu 11"/>
          <p:cNvSpPr txBox="1"/>
          <p:nvPr/>
        </p:nvSpPr>
        <p:spPr>
          <a:xfrm>
            <a:off x="323528" y="63093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rgbClr val="000000"/>
                </a:solidFill>
              </a:rPr>
              <a:t>Popocatepetl</a:t>
            </a:r>
            <a:r>
              <a:rPr lang="sk-SK" dirty="0" smtClean="0">
                <a:solidFill>
                  <a:srgbClr val="000000"/>
                </a:solidFill>
              </a:rPr>
              <a:t> (El </a:t>
            </a:r>
            <a:r>
              <a:rPr lang="sk-SK" dirty="0" err="1" smtClean="0">
                <a:solidFill>
                  <a:srgbClr val="000000"/>
                </a:solidFill>
              </a:rPr>
              <a:t>Popo</a:t>
            </a:r>
            <a:r>
              <a:rPr lang="sk-SK" dirty="0" smtClean="0">
                <a:solidFill>
                  <a:srgbClr val="000000"/>
                </a:solidFill>
              </a:rPr>
              <a:t>)- Mexiko</a:t>
            </a:r>
            <a:endParaRPr lang="sk-SK" dirty="0">
              <a:solidFill>
                <a:srgbClr val="000000"/>
              </a:solidFill>
            </a:endParaRPr>
          </a:p>
        </p:txBody>
      </p:sp>
      <p:pic>
        <p:nvPicPr>
          <p:cNvPr id="13" name="Obrázok 12" descr="he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4725144"/>
            <a:ext cx="3600450" cy="1266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BlokTextu 13"/>
          <p:cNvSpPr txBox="1"/>
          <p:nvPr/>
        </p:nvSpPr>
        <p:spPr>
          <a:xfrm>
            <a:off x="5148064" y="5949280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Hora </a:t>
            </a:r>
            <a:r>
              <a:rPr lang="sk-SK" dirty="0" err="1" smtClean="0">
                <a:solidFill>
                  <a:srgbClr val="000000"/>
                </a:solidFill>
              </a:rPr>
              <a:t>Saint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Helens</a:t>
            </a:r>
            <a:r>
              <a:rPr lang="sk-SK" dirty="0" smtClean="0">
                <a:solidFill>
                  <a:srgbClr val="000000"/>
                </a:solidFill>
              </a:rPr>
              <a:t>- Washington, USA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179512" y="2492896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rgbClr val="000000"/>
                </a:solidFill>
              </a:rPr>
              <a:t>Hekla</a:t>
            </a:r>
            <a:r>
              <a:rPr lang="sk-SK" dirty="0" smtClean="0">
                <a:solidFill>
                  <a:srgbClr val="000000"/>
                </a:solidFill>
              </a:rPr>
              <a:t>- Island (</a:t>
            </a:r>
            <a:r>
              <a:rPr lang="sk-SK" dirty="0" err="1" smtClean="0">
                <a:solidFill>
                  <a:srgbClr val="000000"/>
                </a:solidFill>
              </a:rPr>
              <a:t>stratovulkán</a:t>
            </a:r>
            <a:r>
              <a:rPr lang="sk-SK" dirty="0" smtClean="0">
                <a:solidFill>
                  <a:srgbClr val="000000"/>
                </a:solidFill>
              </a:rPr>
              <a:t>) </a:t>
            </a:r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9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9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9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15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15"/>
                            </p:stCondLst>
                            <p:childTnLst>
                              <p:par>
                                <p:cTn id="5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9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9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9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610"/>
                            </p:stCondLst>
                            <p:childTnLst>
                              <p:par>
                                <p:cTn id="6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9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9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9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8229600" cy="1143000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Zemetrasenia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Zástupný symbol obsahu 14" descr="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2822714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Zástupný symbol obsahu 9" descr="d_23222_650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655928" y="1484784"/>
            <a:ext cx="3092536" cy="2043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BlokTextu 10"/>
          <p:cNvSpPr txBox="1"/>
          <p:nvPr/>
        </p:nvSpPr>
        <p:spPr>
          <a:xfrm>
            <a:off x="5652120" y="3501008"/>
            <a:ext cx="3491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000000"/>
                </a:solidFill>
              </a:rPr>
              <a:t> Vulkanické zemetrasenie- vznik magmy</a:t>
            </a:r>
            <a:endParaRPr lang="sk-SK" sz="1400" dirty="0">
              <a:solidFill>
                <a:srgbClr val="000000"/>
              </a:solidFill>
            </a:endParaRPr>
          </a:p>
        </p:txBody>
      </p:sp>
      <p:pic>
        <p:nvPicPr>
          <p:cNvPr id="12" name="Obrázok 11" descr="jama2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005064"/>
            <a:ext cx="3204356" cy="2136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BlokTextu 12"/>
          <p:cNvSpPr txBox="1"/>
          <p:nvPr/>
        </p:nvSpPr>
        <p:spPr>
          <a:xfrm>
            <a:off x="5076056" y="6093296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000000"/>
                </a:solidFill>
              </a:rPr>
              <a:t>Zával v bani Nováky- závalové zemetrasenie</a:t>
            </a:r>
            <a:endParaRPr lang="sk-SK" sz="1400" dirty="0">
              <a:solidFill>
                <a:srgbClr val="000000"/>
              </a:solidFill>
            </a:endParaRPr>
          </a:p>
        </p:txBody>
      </p:sp>
      <p:pic>
        <p:nvPicPr>
          <p:cNvPr id="17" name="Obrázok 16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2204864"/>
            <a:ext cx="2790825" cy="1638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Obrázok 17" descr="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3573016"/>
            <a:ext cx="260985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Obrázok 18" descr="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4797152"/>
            <a:ext cx="28575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BlokTextu 19"/>
          <p:cNvSpPr txBox="1"/>
          <p:nvPr/>
        </p:nvSpPr>
        <p:spPr>
          <a:xfrm>
            <a:off x="755576" y="36450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Následky</a:t>
            </a:r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1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61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1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610"/>
                            </p:stCondLst>
                            <p:childTnLst>
                              <p:par>
                                <p:cTn id="5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610"/>
                            </p:stCondLst>
                            <p:childTnLst>
                              <p:par>
                                <p:cTn id="6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970"/>
                            </p:stCondLst>
                            <p:childTnLst>
                              <p:par>
                                <p:cTn id="7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1|0.6|0.3|0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á 7">
      <a:dk1>
        <a:srgbClr val="007EAE"/>
      </a:dk1>
      <a:lt1>
        <a:srgbClr val="9DE4FF"/>
      </a:lt1>
      <a:dk2>
        <a:srgbClr val="007EAE"/>
      </a:dk2>
      <a:lt2>
        <a:srgbClr val="9DE4FF"/>
      </a:lt2>
      <a:accent1>
        <a:srgbClr val="007EAE"/>
      </a:accent1>
      <a:accent2>
        <a:srgbClr val="9DE4FF"/>
      </a:accent2>
      <a:accent3>
        <a:srgbClr val="00B050"/>
      </a:accent3>
      <a:accent4>
        <a:srgbClr val="BFBF00"/>
      </a:accent4>
      <a:accent5>
        <a:srgbClr val="007EAE"/>
      </a:accent5>
      <a:accent6>
        <a:srgbClr val="9DE4FF"/>
      </a:accent6>
      <a:hlink>
        <a:srgbClr val="C00000"/>
      </a:hlink>
      <a:folHlink>
        <a:srgbClr val="E59C65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Špička">
  <a:themeElements>
    <a:clrScheme name="Vlastná 9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FF0000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á 2">
    <a:dk1>
      <a:srgbClr val="FF0000"/>
    </a:dk1>
    <a:lt1>
      <a:srgbClr val="FFCBCC"/>
    </a:lt1>
    <a:dk2>
      <a:srgbClr val="FF0000"/>
    </a:dk2>
    <a:lt2>
      <a:srgbClr val="FFCBCC"/>
    </a:lt2>
    <a:accent1>
      <a:srgbClr val="FF0000"/>
    </a:accent1>
    <a:accent2>
      <a:srgbClr val="FFCBCC"/>
    </a:accent2>
    <a:accent3>
      <a:srgbClr val="FF0000"/>
    </a:accent3>
    <a:accent4>
      <a:srgbClr val="FFCBCC"/>
    </a:accent4>
    <a:accent5>
      <a:srgbClr val="FF0000"/>
    </a:accent5>
    <a:accent6>
      <a:srgbClr val="FFCBCC"/>
    </a:accent6>
    <a:hlink>
      <a:srgbClr val="FF0000"/>
    </a:hlink>
    <a:folHlink>
      <a:srgbClr val="FF4747"/>
    </a:folHlink>
  </a:clrScheme>
</a:themeOverride>
</file>

<file path=ppt/theme/themeOverride10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1.xml><?xml version="1.0" encoding="utf-8"?>
<a:themeOverride xmlns:a="http://schemas.openxmlformats.org/drawingml/2006/main">
  <a:clrScheme name="Slnovrat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2.xml><?xml version="1.0" encoding="utf-8"?>
<a:themeOverride xmlns:a="http://schemas.openxmlformats.org/drawingml/2006/main">
  <a:clrScheme name="Vlastná 4">
    <a:dk1>
      <a:srgbClr val="49711E"/>
    </a:dk1>
    <a:lt1>
      <a:srgbClr val="D9CBAB"/>
    </a:lt1>
    <a:dk2>
      <a:srgbClr val="49711E"/>
    </a:dk2>
    <a:lt2>
      <a:srgbClr val="D9CBAB"/>
    </a:lt2>
    <a:accent1>
      <a:srgbClr val="49711E"/>
    </a:accent1>
    <a:accent2>
      <a:srgbClr val="D9CBAB"/>
    </a:accent2>
    <a:accent3>
      <a:srgbClr val="49711E"/>
    </a:accent3>
    <a:accent4>
      <a:srgbClr val="D9CBAB"/>
    </a:accent4>
    <a:accent5>
      <a:srgbClr val="49711E"/>
    </a:accent5>
    <a:accent6>
      <a:srgbClr val="D9CBAB"/>
    </a:accent6>
    <a:hlink>
      <a:srgbClr val="FF0000"/>
    </a:hlink>
    <a:folHlink>
      <a:srgbClr val="C00000"/>
    </a:folHlink>
  </a:clrScheme>
</a:themeOverride>
</file>

<file path=ppt/theme/themeOverride13.xml><?xml version="1.0" encoding="utf-8"?>
<a:themeOverride xmlns:a="http://schemas.openxmlformats.org/drawingml/2006/main">
  <a:clrScheme name="Vlastná 5">
    <a:dk1>
      <a:srgbClr val="8CCFFF"/>
    </a:dk1>
    <a:lt1>
      <a:srgbClr val="00406F"/>
    </a:lt1>
    <a:dk2>
      <a:srgbClr val="8CCFFF"/>
    </a:dk2>
    <a:lt2>
      <a:srgbClr val="00406F"/>
    </a:lt2>
    <a:accent1>
      <a:srgbClr val="8CCFFF"/>
    </a:accent1>
    <a:accent2>
      <a:srgbClr val="00406F"/>
    </a:accent2>
    <a:accent3>
      <a:srgbClr val="8CCFFF"/>
    </a:accent3>
    <a:accent4>
      <a:srgbClr val="00406F"/>
    </a:accent4>
    <a:accent5>
      <a:srgbClr val="8CCFFF"/>
    </a:accent5>
    <a:accent6>
      <a:srgbClr val="00406F"/>
    </a:accent6>
    <a:hlink>
      <a:srgbClr val="FFFF00"/>
    </a:hlink>
    <a:folHlink>
      <a:srgbClr val="D1A375"/>
    </a:folHlink>
  </a:clrScheme>
</a:themeOverride>
</file>

<file path=ppt/theme/themeOverride14.xml><?xml version="1.0" encoding="utf-8"?>
<a:themeOverride xmlns:a="http://schemas.openxmlformats.org/drawingml/2006/main">
  <a:clrScheme name="Technický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15.xml><?xml version="1.0" encoding="utf-8"?>
<a:themeOverride xmlns:a="http://schemas.openxmlformats.org/drawingml/2006/main">
  <a:clrScheme name="Vlastná 6">
    <a:dk1>
      <a:srgbClr val="00B0F0"/>
    </a:dk1>
    <a:lt1>
      <a:srgbClr val="DBEEF3"/>
    </a:lt1>
    <a:dk2>
      <a:srgbClr val="00B0F0"/>
    </a:dk2>
    <a:lt2>
      <a:srgbClr val="DBEEF3"/>
    </a:lt2>
    <a:accent1>
      <a:srgbClr val="00B0F0"/>
    </a:accent1>
    <a:accent2>
      <a:srgbClr val="DBEEF3"/>
    </a:accent2>
    <a:accent3>
      <a:srgbClr val="00B0F0"/>
    </a:accent3>
    <a:accent4>
      <a:srgbClr val="DBEEF3"/>
    </a:accent4>
    <a:accent5>
      <a:srgbClr val="00B0F0"/>
    </a:accent5>
    <a:accent6>
      <a:srgbClr val="DBEEF3"/>
    </a:accent6>
    <a:hlink>
      <a:srgbClr val="5F0060"/>
    </a:hlink>
    <a:folHlink>
      <a:srgbClr val="3F0040"/>
    </a:folHlink>
  </a:clrScheme>
</a:themeOverride>
</file>

<file path=ppt/theme/themeOverride16.xml><?xml version="1.0" encoding="utf-8"?>
<a:themeOverride xmlns:a="http://schemas.openxmlformats.org/drawingml/2006/main">
  <a:clrScheme name="Papi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17.xml><?xml version="1.0" encoding="utf-8"?>
<a:themeOverride xmlns:a="http://schemas.openxmlformats.org/drawingml/2006/main">
  <a:clrScheme name="Vlastná 7">
    <a:dk1>
      <a:srgbClr val="007EAE"/>
    </a:dk1>
    <a:lt1>
      <a:srgbClr val="9DE4FF"/>
    </a:lt1>
    <a:dk2>
      <a:srgbClr val="007EAE"/>
    </a:dk2>
    <a:lt2>
      <a:srgbClr val="9DE4FF"/>
    </a:lt2>
    <a:accent1>
      <a:srgbClr val="007EAE"/>
    </a:accent1>
    <a:accent2>
      <a:srgbClr val="9DE4FF"/>
    </a:accent2>
    <a:accent3>
      <a:srgbClr val="00B050"/>
    </a:accent3>
    <a:accent4>
      <a:srgbClr val="BFBF00"/>
    </a:accent4>
    <a:accent5>
      <a:srgbClr val="007EAE"/>
    </a:accent5>
    <a:accent6>
      <a:srgbClr val="9DE4FF"/>
    </a:accent6>
    <a:hlink>
      <a:srgbClr val="C00000"/>
    </a:hlink>
    <a:folHlink>
      <a:srgbClr val="E59C65"/>
    </a:folHlink>
  </a:clrScheme>
</a:themeOverride>
</file>

<file path=ppt/theme/themeOverride18.xml><?xml version="1.0" encoding="utf-8"?>
<a:themeOverride xmlns:a="http://schemas.openxmlformats.org/drawingml/2006/main">
  <a:clrScheme name="Vlastná 8">
    <a:dk1>
      <a:sysClr val="windowText" lastClr="000000"/>
    </a:dk1>
    <a:lt1>
      <a:srgbClr val="BFBFBF"/>
    </a:lt1>
    <a:dk2>
      <a:srgbClr val="000000"/>
    </a:dk2>
    <a:lt2>
      <a:srgbClr val="BFBFBF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000000"/>
    </a:hlink>
    <a:folHlink>
      <a:srgbClr val="A5A5A5"/>
    </a:folHlink>
  </a:clrScheme>
</a:themeOverride>
</file>

<file path=ppt/theme/themeOverride19.xml><?xml version="1.0" encoding="utf-8"?>
<a:themeOverride xmlns:a="http://schemas.openxmlformats.org/drawingml/2006/main">
  <a:clrScheme name="Vlastná 8">
    <a:dk1>
      <a:sysClr val="windowText" lastClr="000000"/>
    </a:dk1>
    <a:lt1>
      <a:srgbClr val="BFBFBF"/>
    </a:lt1>
    <a:dk2>
      <a:srgbClr val="000000"/>
    </a:dk2>
    <a:lt2>
      <a:srgbClr val="BFBFBF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000000"/>
    </a:hlink>
    <a:folHlink>
      <a:srgbClr val="A5A5A5"/>
    </a:folHlink>
  </a:clrScheme>
</a:themeOverride>
</file>

<file path=ppt/theme/themeOverride2.xml><?xml version="1.0" encoding="utf-8"?>
<a:themeOverride xmlns:a="http://schemas.openxmlformats.org/drawingml/2006/main">
  <a:clrScheme name="Vlastná 2">
    <a:dk1>
      <a:srgbClr val="FF0000"/>
    </a:dk1>
    <a:lt1>
      <a:srgbClr val="FFCBCC"/>
    </a:lt1>
    <a:dk2>
      <a:srgbClr val="FF0000"/>
    </a:dk2>
    <a:lt2>
      <a:srgbClr val="FFCBCC"/>
    </a:lt2>
    <a:accent1>
      <a:srgbClr val="FF0000"/>
    </a:accent1>
    <a:accent2>
      <a:srgbClr val="FFCBCC"/>
    </a:accent2>
    <a:accent3>
      <a:srgbClr val="FF0000"/>
    </a:accent3>
    <a:accent4>
      <a:srgbClr val="FFCBCC"/>
    </a:accent4>
    <a:accent5>
      <a:srgbClr val="FF0000"/>
    </a:accent5>
    <a:accent6>
      <a:srgbClr val="FFCBCC"/>
    </a:accent6>
    <a:hlink>
      <a:srgbClr val="FF0000"/>
    </a:hlink>
    <a:folHlink>
      <a:srgbClr val="FF4747"/>
    </a:folHlink>
  </a:clrScheme>
</a:themeOverride>
</file>

<file path=ppt/theme/themeOverride3.xml><?xml version="1.0" encoding="utf-8"?>
<a:themeOverride xmlns:a="http://schemas.openxmlformats.org/drawingml/2006/main">
  <a:clrScheme name="Vlastná 1">
    <a:dk1>
      <a:srgbClr val="FF6E01"/>
    </a:dk1>
    <a:lt1>
      <a:srgbClr val="FFE5D1"/>
    </a:lt1>
    <a:dk2>
      <a:srgbClr val="FF6E01"/>
    </a:dk2>
    <a:lt2>
      <a:srgbClr val="FFE5D1"/>
    </a:lt2>
    <a:accent1>
      <a:srgbClr val="FF6E01"/>
    </a:accent1>
    <a:accent2>
      <a:srgbClr val="FFE5D1"/>
    </a:accent2>
    <a:accent3>
      <a:srgbClr val="FF6E01"/>
    </a:accent3>
    <a:accent4>
      <a:srgbClr val="FFE5D1"/>
    </a:accent4>
    <a:accent5>
      <a:srgbClr val="FF6E01"/>
    </a:accent5>
    <a:accent6>
      <a:srgbClr val="FFE5D1"/>
    </a:accent6>
    <a:hlink>
      <a:srgbClr val="FF6E01"/>
    </a:hlink>
    <a:folHlink>
      <a:srgbClr val="00B050"/>
    </a:folHlink>
  </a:clrScheme>
</a:themeOverride>
</file>

<file path=ppt/theme/themeOverride4.xml><?xml version="1.0" encoding="utf-8"?>
<a:themeOverride xmlns:a="http://schemas.openxmlformats.org/drawingml/2006/main">
  <a:clrScheme name="Vlastná 1">
    <a:dk1>
      <a:srgbClr val="FF6E01"/>
    </a:dk1>
    <a:lt1>
      <a:srgbClr val="FFE5D1"/>
    </a:lt1>
    <a:dk2>
      <a:srgbClr val="FF6E01"/>
    </a:dk2>
    <a:lt2>
      <a:srgbClr val="FFE5D1"/>
    </a:lt2>
    <a:accent1>
      <a:srgbClr val="FF6E01"/>
    </a:accent1>
    <a:accent2>
      <a:srgbClr val="FFE5D1"/>
    </a:accent2>
    <a:accent3>
      <a:srgbClr val="FF6E01"/>
    </a:accent3>
    <a:accent4>
      <a:srgbClr val="FFE5D1"/>
    </a:accent4>
    <a:accent5>
      <a:srgbClr val="FF6E01"/>
    </a:accent5>
    <a:accent6>
      <a:srgbClr val="FFE5D1"/>
    </a:accent6>
    <a:hlink>
      <a:srgbClr val="FF6E01"/>
    </a:hlink>
    <a:folHlink>
      <a:srgbClr val="00B050"/>
    </a:folHlink>
  </a:clrScheme>
</a:themeOverride>
</file>

<file path=ppt/theme/themeOverride5.xml><?xml version="1.0" encoding="utf-8"?>
<a:themeOverride xmlns:a="http://schemas.openxmlformats.org/drawingml/2006/main">
  <a:clrScheme name="Vlastná 1">
    <a:dk1>
      <a:srgbClr val="FF6E01"/>
    </a:dk1>
    <a:lt1>
      <a:srgbClr val="FFE5D1"/>
    </a:lt1>
    <a:dk2>
      <a:srgbClr val="FF6E01"/>
    </a:dk2>
    <a:lt2>
      <a:srgbClr val="FFE5D1"/>
    </a:lt2>
    <a:accent1>
      <a:srgbClr val="FF6E01"/>
    </a:accent1>
    <a:accent2>
      <a:srgbClr val="FFE5D1"/>
    </a:accent2>
    <a:accent3>
      <a:srgbClr val="FF6E01"/>
    </a:accent3>
    <a:accent4>
      <a:srgbClr val="FFE5D1"/>
    </a:accent4>
    <a:accent5>
      <a:srgbClr val="FF6E01"/>
    </a:accent5>
    <a:accent6>
      <a:srgbClr val="FFE5D1"/>
    </a:accent6>
    <a:hlink>
      <a:srgbClr val="FF6E01"/>
    </a:hlink>
    <a:folHlink>
      <a:srgbClr val="00B050"/>
    </a:folHlink>
  </a:clrScheme>
</a:themeOverride>
</file>

<file path=ppt/theme/themeOverride6.xml><?xml version="1.0" encoding="utf-8"?>
<a:themeOverride xmlns:a="http://schemas.openxmlformats.org/drawingml/2006/main">
  <a:clrScheme name="Vlastná 1">
    <a:dk1>
      <a:srgbClr val="FF6E01"/>
    </a:dk1>
    <a:lt1>
      <a:srgbClr val="FFE5D1"/>
    </a:lt1>
    <a:dk2>
      <a:srgbClr val="FF6E01"/>
    </a:dk2>
    <a:lt2>
      <a:srgbClr val="FFE5D1"/>
    </a:lt2>
    <a:accent1>
      <a:srgbClr val="FF6E01"/>
    </a:accent1>
    <a:accent2>
      <a:srgbClr val="FFE5D1"/>
    </a:accent2>
    <a:accent3>
      <a:srgbClr val="FF6E01"/>
    </a:accent3>
    <a:accent4>
      <a:srgbClr val="FFE5D1"/>
    </a:accent4>
    <a:accent5>
      <a:srgbClr val="FF6E01"/>
    </a:accent5>
    <a:accent6>
      <a:srgbClr val="FFE5D1"/>
    </a:accent6>
    <a:hlink>
      <a:srgbClr val="FF6E01"/>
    </a:hlink>
    <a:folHlink>
      <a:srgbClr val="00B050"/>
    </a:folHlink>
  </a:clrScheme>
</a:themeOverride>
</file>

<file path=ppt/theme/themeOverride7.xml><?xml version="1.0" encoding="utf-8"?>
<a:themeOverride xmlns:a="http://schemas.openxmlformats.org/drawingml/2006/main">
  <a:clrScheme name="Vlastná 3">
    <a:dk1>
      <a:srgbClr val="724C26"/>
    </a:dk1>
    <a:lt1>
      <a:srgbClr val="724C26"/>
    </a:lt1>
    <a:dk2>
      <a:srgbClr val="996633"/>
    </a:dk2>
    <a:lt2>
      <a:srgbClr val="EFC3A2"/>
    </a:lt2>
    <a:accent1>
      <a:srgbClr val="996633"/>
    </a:accent1>
    <a:accent2>
      <a:srgbClr val="EFC3A2"/>
    </a:accent2>
    <a:accent3>
      <a:srgbClr val="996633"/>
    </a:accent3>
    <a:accent4>
      <a:srgbClr val="EFC3A2"/>
    </a:accent4>
    <a:accent5>
      <a:srgbClr val="996633"/>
    </a:accent5>
    <a:accent6>
      <a:srgbClr val="EFC3A2"/>
    </a:accent6>
    <a:hlink>
      <a:srgbClr val="0070C0"/>
    </a:hlink>
    <a:folHlink>
      <a:srgbClr val="002060"/>
    </a:folHlink>
  </a:clrScheme>
</a:themeOverride>
</file>

<file path=ppt/theme/themeOverride8.xml><?xml version="1.0" encoding="utf-8"?>
<a:themeOverride xmlns:a="http://schemas.openxmlformats.org/drawingml/2006/main">
  <a:clrScheme name="Vlastná 3">
    <a:dk1>
      <a:srgbClr val="724C26"/>
    </a:dk1>
    <a:lt1>
      <a:srgbClr val="724C26"/>
    </a:lt1>
    <a:dk2>
      <a:srgbClr val="996633"/>
    </a:dk2>
    <a:lt2>
      <a:srgbClr val="EFC3A2"/>
    </a:lt2>
    <a:accent1>
      <a:srgbClr val="996633"/>
    </a:accent1>
    <a:accent2>
      <a:srgbClr val="EFC3A2"/>
    </a:accent2>
    <a:accent3>
      <a:srgbClr val="996633"/>
    </a:accent3>
    <a:accent4>
      <a:srgbClr val="EFC3A2"/>
    </a:accent4>
    <a:accent5>
      <a:srgbClr val="996633"/>
    </a:accent5>
    <a:accent6>
      <a:srgbClr val="EFC3A2"/>
    </a:accent6>
    <a:hlink>
      <a:srgbClr val="0070C0"/>
    </a:hlink>
    <a:folHlink>
      <a:srgbClr val="002060"/>
    </a:folHlink>
  </a:clrScheme>
</a:themeOverride>
</file>

<file path=ppt/theme/themeOverride9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640</TotalTime>
  <Words>524</Words>
  <Application>Microsoft Office PowerPoint</Application>
  <PresentationFormat>Prezentácia na obrazovke (4:3)</PresentationFormat>
  <Paragraphs>241</Paragraphs>
  <Slides>24</Slides>
  <Notes>0</Notes>
  <HiddenSlides>0</HiddenSlides>
  <MMClips>1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24</vt:i4>
      </vt:variant>
    </vt:vector>
  </HeadingPairs>
  <TitlesOfParts>
    <vt:vector size="26" baseType="lpstr">
      <vt:lpstr>Tok</vt:lpstr>
      <vt:lpstr>Špička</vt:lpstr>
      <vt:lpstr>Endogénne a exogénne procesy</vt:lpstr>
      <vt:lpstr>Endogénne procesy</vt:lpstr>
      <vt:lpstr>Magmatizmus</vt:lpstr>
      <vt:lpstr>Snímka 4</vt:lpstr>
      <vt:lpstr>Vulkanická činnosť</vt:lpstr>
      <vt:lpstr>Snímka 6</vt:lpstr>
      <vt:lpstr>Snímka 7</vt:lpstr>
      <vt:lpstr>Snímka 8</vt:lpstr>
      <vt:lpstr>Zemetrasenia</vt:lpstr>
      <vt:lpstr>Snímka 10</vt:lpstr>
      <vt:lpstr>Horotvorná činnosť</vt:lpstr>
      <vt:lpstr> </vt:lpstr>
      <vt:lpstr>Exogénne procesy</vt:lpstr>
      <vt:lpstr>Človek- antropogénny reliéf</vt:lpstr>
      <vt:lpstr>Rastliny a živočíchy- biogénny reliéf</vt:lpstr>
      <vt:lpstr>Kozmický vplyv- kozmogénny reliéf </vt:lpstr>
      <vt:lpstr>Vplyv gravitácie- gravitačný reliéf</vt:lpstr>
      <vt:lpstr>Kryogénny reliéf </vt:lpstr>
      <vt:lpstr>Vietor- eolický reliéf </vt:lpstr>
      <vt:lpstr>Voda </vt:lpstr>
      <vt:lpstr>Snímka 21</vt:lpstr>
      <vt:lpstr>ZDROJE</vt:lpstr>
      <vt:lpstr>Snímka 23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Endogénne a exogénne procesy</dc:title>
  <dc:creator>Tono</dc:creator>
  <cp:lastModifiedBy>Tono</cp:lastModifiedBy>
  <cp:revision>103</cp:revision>
  <dcterms:created xsi:type="dcterms:W3CDTF">2014-04-25T17:02:00Z</dcterms:created>
  <dcterms:modified xsi:type="dcterms:W3CDTF">2014-05-06T14:05:31Z</dcterms:modified>
</cp:coreProperties>
</file>