
<file path=[Content_Types].xml><?xml version="1.0" encoding="utf-8"?>
<Types xmlns="http://schemas.openxmlformats.org/package/2006/content-types">
  <Default Extension="png" ContentType="image/png"/>
  <Default Extension="jpe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5" r:id="rId7"/>
    <p:sldId id="260" r:id="rId8"/>
    <p:sldId id="266" r:id="rId9"/>
    <p:sldId id="267" r:id="rId10"/>
    <p:sldId id="268" r:id="rId11"/>
    <p:sldId id="262" r:id="rId12"/>
    <p:sldId id="263" r:id="rId13"/>
    <p:sldId id="264" r:id="rId14"/>
    <p:sldId id="269" r:id="rId15"/>
    <p:sldId id="270" r:id="rId16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76037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40897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7588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7426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06794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7749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01167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2922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7796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514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551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5000"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3E554-13BC-4639-8705-542EF550AEED}" type="datetimeFigureOut">
              <a:rPr lang="sk-SK" smtClean="0"/>
              <a:t>06.04.2016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15C609-39F9-48EC-98FE-F86463181BE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1668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"/><Relationship Id="rId2" Type="http://schemas.openxmlformats.org/officeDocument/2006/relationships/image" Target="../media/image2.jpe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1470990" y="3405809"/>
            <a:ext cx="14751722" cy="2666677"/>
          </a:xfrm>
        </p:spPr>
        <p:txBody>
          <a:bodyPr>
            <a:noAutofit/>
            <a:scene3d>
              <a:camera prst="orthographicFront"/>
              <a:lightRig rig="threePt" dir="t"/>
            </a:scene3d>
            <a:sp3d prstMaterial="metal"/>
          </a:bodyPr>
          <a:lstStyle/>
          <a:p>
            <a:r>
              <a:rPr lang="en-US" sz="10000" b="1" dirty="0" err="1" smtClean="0">
                <a:solidFill>
                  <a:schemeClr val="bg1"/>
                </a:solidFill>
                <a:effectLst>
                  <a:innerShdw blurRad="63500">
                    <a:prstClr val="black">
                      <a:alpha val="50000"/>
                    </a:prstClr>
                  </a:innerShdw>
                </a:effectLst>
                <a:latin typeface="Vivaldi" panose="03020602050506090804" pitchFamily="66" charset="0"/>
              </a:rPr>
              <a:t>Svetov</a:t>
            </a:r>
            <a:r>
              <a:rPr lang="sk-SK" sz="10000" b="1" dirty="0" smtClean="0">
                <a:solidFill>
                  <a:schemeClr val="bg1"/>
                </a:solidFill>
                <a:effectLst>
                  <a:innerShdw blurRad="63500">
                    <a:prstClr val="black">
                      <a:alpha val="50000"/>
                    </a:prstClr>
                  </a:innerShdw>
                </a:effectLst>
                <a:latin typeface="Vivaldi" panose="03020602050506090804" pitchFamily="66" charset="0"/>
              </a:rPr>
              <a:t>ý komunizmus v praxi</a:t>
            </a:r>
            <a:endParaRPr lang="sk-SK" sz="10000" b="1" dirty="0">
              <a:solidFill>
                <a:schemeClr val="bg1"/>
              </a:solidFill>
              <a:effectLst>
                <a:innerShdw blurRad="63500">
                  <a:prstClr val="black">
                    <a:alpha val="50000"/>
                  </a:prstClr>
                </a:innerShdw>
              </a:effectLst>
              <a:latin typeface="Vivaldi" panose="03020602050506090804" pitchFamily="66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BlokTextu 3"/>
          <p:cNvSpPr txBox="1"/>
          <p:nvPr/>
        </p:nvSpPr>
        <p:spPr>
          <a:xfrm>
            <a:off x="0" y="6079579"/>
            <a:ext cx="125630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sk-SK" sz="2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Andrea </a:t>
            </a:r>
            <a:r>
              <a:rPr lang="sk-SK" sz="2600" b="1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Slaninková</a:t>
            </a:r>
            <a:r>
              <a:rPr lang="sk-SK" sz="2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, Anton Uhrin, Daniel </a:t>
            </a:r>
            <a:r>
              <a:rPr lang="sk-SK" sz="2600" b="1" dirty="0" err="1" smtClean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Pecuch</a:t>
            </a:r>
            <a:r>
              <a:rPr lang="sk-SK" sz="2600" b="1" dirty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, Daniel </a:t>
            </a:r>
            <a:r>
              <a:rPr lang="sk-SK" sz="2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Popovič,</a:t>
            </a:r>
            <a:r>
              <a:rPr lang="sk-SK" sz="2600" b="1" dirty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 Martin </a:t>
            </a:r>
            <a:r>
              <a:rPr lang="sk-SK" sz="2600" b="1" dirty="0" err="1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Pašen</a:t>
            </a:r>
            <a:r>
              <a:rPr lang="sk-SK" sz="2600" b="1" dirty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  <a:r>
              <a:rPr lang="sk-SK" sz="2600" b="1" dirty="0" smtClean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, Richard </a:t>
            </a:r>
            <a:r>
              <a:rPr lang="sk-SK" sz="2600" b="1" dirty="0" err="1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Frenák</a:t>
            </a:r>
            <a:r>
              <a:rPr lang="sk-SK" sz="2600" b="1" dirty="0">
                <a:solidFill>
                  <a:schemeClr val="bg1"/>
                </a:solidFill>
                <a:latin typeface="Monotype Corsiva" panose="03010101010201010101" pitchFamily="66" charset="0"/>
                <a:cs typeface="Arial" panose="020B0604020202020204" pitchFamily="34" charset="0"/>
              </a:rPr>
              <a:t> </a:t>
            </a:r>
            <a:endParaRPr lang="sk-SK" sz="2600" b="1" dirty="0" smtClean="0">
              <a:solidFill>
                <a:schemeClr val="bg1"/>
              </a:solidFill>
              <a:latin typeface="Monotype Corsiva" panose="03010101010201010101" pitchFamily="66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6190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93914"/>
            <a:ext cx="10515600" cy="1325563"/>
          </a:xfrm>
        </p:spPr>
        <p:txBody>
          <a:bodyPr>
            <a:noAutofit/>
          </a:bodyPr>
          <a:lstStyle/>
          <a:p>
            <a:r>
              <a:rPr lang="sk-SK" sz="5400" b="1" dirty="0" err="1">
                <a:solidFill>
                  <a:schemeClr val="bg1"/>
                </a:solidFill>
                <a:latin typeface="Monotype Corsiva" panose="03010101010201010101" pitchFamily="66" charset="0"/>
              </a:rPr>
              <a:t>Brežnevova</a:t>
            </a:r>
            <a:r>
              <a:rPr lang="sk-SK" sz="5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 doktrína</a:t>
            </a:r>
            <a:br>
              <a:rPr lang="sk-SK" sz="5400" b="1" dirty="0">
                <a:solidFill>
                  <a:schemeClr val="bg1"/>
                </a:solidFill>
                <a:latin typeface="Monotype Corsiva" panose="03010101010201010101" pitchFamily="66" charset="0"/>
              </a:rPr>
            </a:br>
            <a:endParaRPr lang="sk-SK" sz="5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84409" y="2211991"/>
            <a:ext cx="10515600" cy="4351338"/>
          </a:xfrm>
        </p:spPr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ZSSR – tvrdšia kontrola komunistických štátov</a:t>
            </a: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Brežnev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obnovenie sovietskej hegemónie</a:t>
            </a: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Záujmy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socializmu nad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záujmy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jednotlivých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štátov</a:t>
            </a: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rávo </a:t>
            </a:r>
            <a:r>
              <a:rPr lang="sk-SK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zasiahnúť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všade, kde bol ohrozený socializmus</a:t>
            </a:r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0938" y="478244"/>
            <a:ext cx="2584897" cy="3821152"/>
          </a:xfrm>
          <a:prstGeom prst="rect">
            <a:avLst/>
          </a:prstGeom>
        </p:spPr>
      </p:pic>
      <p:sp>
        <p:nvSpPr>
          <p:cNvPr id="5" name="Obdĺžnik 4"/>
          <p:cNvSpPr/>
          <p:nvPr/>
        </p:nvSpPr>
        <p:spPr>
          <a:xfrm>
            <a:off x="9286831" y="3939793"/>
            <a:ext cx="237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Leonid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Iľjič </a:t>
            </a:r>
            <a:r>
              <a:rPr lang="sk-SK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Brežnev</a:t>
            </a:r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75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Eurokomuni</a:t>
            </a:r>
            <a:r>
              <a:rPr lang="sk-SK" sz="6000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zmus</a:t>
            </a:r>
            <a:endParaRPr lang="sk-SK" sz="60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25322" y="1864262"/>
            <a:ext cx="10515600" cy="4351338"/>
          </a:xfrm>
        </p:spPr>
        <p:txBody>
          <a:bodyPr/>
          <a:lstStyle/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ištancovanie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od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ZSSR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dôrazňovanie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parlamentne </a:t>
            </a:r>
            <a:r>
              <a:rPr lang="sk-SK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demokr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charakteru západných komunistických strán</a:t>
            </a:r>
          </a:p>
        </p:txBody>
      </p:sp>
    </p:spTree>
    <p:extLst>
      <p:ext uri="{BB962C8B-B14F-4D97-AF65-F5344CB8AC3E}">
        <p14:creationId xmlns:p14="http://schemas.microsoft.com/office/powerpoint/2010/main" val="94793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Pokusy o reformu a stagnácia</a:t>
            </a:r>
            <a:endParaRPr lang="sk-SK" sz="5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Brežnevova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doktrína ako náznak bezradnosti </a:t>
            </a:r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rušenie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straníckych stanov </a:t>
            </a:r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oniec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neustálych zmien </a:t>
            </a:r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ískal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podporu byrokracie 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bdobie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nehybnosti</a:t>
            </a:r>
          </a:p>
        </p:txBody>
      </p:sp>
    </p:spTree>
    <p:extLst>
      <p:ext uri="{BB962C8B-B14F-4D97-AF65-F5344CB8AC3E}">
        <p14:creationId xmlns:p14="http://schemas.microsoft.com/office/powerpoint/2010/main" val="143040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101436"/>
            <a:ext cx="10515600" cy="5075527"/>
          </a:xfrm>
        </p:spPr>
        <p:txBody>
          <a:bodyPr>
            <a:noAutofit/>
          </a:bodyPr>
          <a:lstStyle/>
          <a:p>
            <a:r>
              <a:rPr lang="sk-S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k-SK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odernizácia </a:t>
            </a:r>
            <a:r>
              <a:rPr lang="sk-S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priemyslu </a:t>
            </a:r>
            <a:endParaRPr lang="sk-SK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sk-SK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alý </a:t>
            </a:r>
            <a:r>
              <a:rPr lang="sk-S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rast poľnohospodárstva </a:t>
            </a:r>
            <a:endParaRPr lang="sk-SK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1982 </a:t>
            </a:r>
            <a:r>
              <a:rPr lang="sk-S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Jurij</a:t>
            </a:r>
            <a:r>
              <a:rPr lang="sk-S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Andropov</a:t>
            </a:r>
            <a:r>
              <a:rPr lang="sk-S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nevyhnutnosť reforiem </a:t>
            </a:r>
            <a:endParaRPr lang="sk-SK" sz="32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1984 </a:t>
            </a:r>
            <a:r>
              <a:rPr lang="sk-S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opäť </a:t>
            </a:r>
            <a:r>
              <a:rPr lang="sk-SK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brežnevovský</a:t>
            </a:r>
            <a:r>
              <a:rPr lang="sk-SK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štýl vlády - zastupovaný </a:t>
            </a:r>
            <a:r>
              <a:rPr lang="sk-SK" sz="3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Gorbačovom</a:t>
            </a:r>
            <a:endParaRPr lang="sk-SK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3476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6837" y="481035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Glasnosť</a:t>
            </a:r>
            <a:r>
              <a:rPr lang="sk-SK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a perestrojka</a:t>
            </a:r>
            <a:endParaRPr lang="sk-SK" sz="5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2005929"/>
            <a:ext cx="10515600" cy="4351338"/>
          </a:xfrm>
        </p:spPr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Prekonanie stagnácie reformami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 heslom „</a:t>
            </a:r>
            <a:r>
              <a:rPr lang="sk-SK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glasnosť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olitika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otvárala viac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problémov</a:t>
            </a: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Reformy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neboli uspokojivé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výsledky</a:t>
            </a: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1991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pokus o štátny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prevrat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8401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Krajiny sovietskeho bloku</a:t>
            </a:r>
            <a:endParaRPr lang="sk-SK" sz="5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670774" y="1680693"/>
            <a:ext cx="10515600" cy="517730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Zrkadlili sa všetky problémy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ZZSR</a:t>
            </a:r>
          </a:p>
          <a:p>
            <a:pPr lvl="0"/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Kremeľ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upevniť súdržnosť </a:t>
            </a:r>
            <a:r>
              <a:rPr lang="sk-SK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ntegráciou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kozmetické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úpravy</a:t>
            </a:r>
          </a:p>
          <a:p>
            <a:pPr lvl="0"/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Najlepšie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MAĎ,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POĽ,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NDR; najhoršie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RUM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pokraj ekon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Kolapsu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Poľskí robotníci vybudovali autonómne slobodné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odbory</a:t>
            </a:r>
          </a:p>
          <a:p>
            <a:pPr lvl="0"/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Ľudové demokracie - obnova pluralitného systému, 1990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rozpad </a:t>
            </a:r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732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Ro</a:t>
            </a:r>
            <a:r>
              <a:rPr lang="sk-SK" sz="5400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zšírenie</a:t>
            </a:r>
            <a:r>
              <a:rPr lang="sk-SK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komunizmu - Čína</a:t>
            </a:r>
            <a:endParaRPr lang="sk-SK" sz="5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199" y="1662545"/>
            <a:ext cx="10758055" cy="4514418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Občianska vojna medzi komunistami a </a:t>
            </a:r>
            <a:r>
              <a:rPr lang="sk-SK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Kuomintangom</a:t>
            </a:r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Komunistická defenzíva, neskôr ovládli územie Číny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10. 1949 – Čínska ľudová republika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„socialistický tábor“ – neskôr sa pripojila Kórea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1950 – spojenecká zmluva so ZSSR</a:t>
            </a:r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8008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4290" y="789709"/>
            <a:ext cx="10716491" cy="6068291"/>
          </a:xfrm>
        </p:spPr>
        <p:txBody>
          <a:bodyPr>
            <a:normAutofit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Vyvražďovanie a vyvlastňovanie statkárov a „nepriateľov revolúcie“</a:t>
            </a: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1954-1958 – družstvá -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kolektívne družstvá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1958 – komúny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Prídely na potraviny, budovanie ťažkého priemyslu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Ekonomická pomoc od ZSSR</a:t>
            </a:r>
          </a:p>
        </p:txBody>
      </p:sp>
    </p:spTree>
    <p:extLst>
      <p:ext uri="{BB962C8B-B14F-4D97-AF65-F5344CB8AC3E}">
        <p14:creationId xmlns:p14="http://schemas.microsoft.com/office/powerpoint/2010/main" val="104831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9259" y="365125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Čínsko-sovietske napätie a roztržka</a:t>
            </a:r>
            <a:endParaRPr lang="sk-SK" sz="5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270164" y="1825625"/>
            <a:ext cx="11921836" cy="4351338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Stalinovej smrti – koniec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nerovn</a:t>
            </a:r>
            <a:r>
              <a:rPr lang="sk-SK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ého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čínsko-sovietskeho vzťahu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Stala sa socialistickým vzorom pre krajiny tretieho sveta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Prejavovala rezervovanosť voči ZSSR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Chruščovove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pokusy zmierňovať vzťah ZSSR ku </a:t>
            </a:r>
            <a:r>
              <a:rPr lang="sk-SK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kapital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Štátom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1963 – verejná polemika s KSSZ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087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51078" y="772732"/>
            <a:ext cx="10515600" cy="5795493"/>
          </a:xfrm>
        </p:spPr>
        <p:txBody>
          <a:bodyPr>
            <a:normAutofit lnSpcReduction="10000"/>
          </a:bodyPr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strane Číny – krajiny, kt. sa chceli vymaniť zo soviet. tlaku – Albánsko, Kórea 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Rozpad „socialistického tábora“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Maova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„čínska cesta“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Totálna mobilizácia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Ekonomika – absurdné zmeny -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katastrofálne škody</a:t>
            </a:r>
            <a:endParaRPr lang="en-US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Dezorganizácia hospodárstva</a:t>
            </a:r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823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8" name="Zástupný symbol obsahu 7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002" y="602182"/>
            <a:ext cx="3687907" cy="4923546"/>
          </a:xfrm>
        </p:spPr>
      </p:pic>
      <p:pic>
        <p:nvPicPr>
          <p:cNvPr id="9" name="Zástupný symbol obsahu 8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4709" y="525443"/>
            <a:ext cx="3906981" cy="4989894"/>
          </a:xfrm>
        </p:spPr>
      </p:pic>
      <p:sp>
        <p:nvSpPr>
          <p:cNvPr id="12" name="BlokTextu 11"/>
          <p:cNvSpPr txBox="1"/>
          <p:nvPr/>
        </p:nvSpPr>
        <p:spPr>
          <a:xfrm>
            <a:off x="6255326" y="5611091"/>
            <a:ext cx="50084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Nikita</a:t>
            </a:r>
            <a:r>
              <a:rPr lang="sk-SK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Sergejevič</a:t>
            </a:r>
            <a:r>
              <a:rPr lang="sk-SK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Chruščov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1184564" y="5611091"/>
            <a:ext cx="3345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Mao</a:t>
            </a:r>
            <a:r>
              <a:rPr lang="sk-SK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Ce-tung</a:t>
            </a:r>
            <a:endParaRPr lang="sk-SK" sz="2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94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8981" y="178088"/>
            <a:ext cx="10515600" cy="1325563"/>
          </a:xfrm>
        </p:spPr>
        <p:txBody>
          <a:bodyPr>
            <a:normAutofit/>
          </a:bodyPr>
          <a:lstStyle/>
          <a:p>
            <a:r>
              <a:rPr lang="sk-SK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Kultúrna revolúcia</a:t>
            </a:r>
            <a:endParaRPr lang="sk-SK" sz="5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09411" y="1350816"/>
            <a:ext cx="11132127" cy="4802649"/>
          </a:xfrm>
        </p:spPr>
        <p:txBody>
          <a:bodyPr>
            <a:noAutofit/>
          </a:bodyPr>
          <a:lstStyle/>
          <a:p>
            <a:r>
              <a:rPr lang="sk-SK" b="1" dirty="0" smtClean="0">
                <a:solidFill>
                  <a:schemeClr val="bg1"/>
                </a:solidFill>
              </a:rPr>
              <a:t>60. roky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sk-SK" b="1" dirty="0" smtClean="0">
              <a:solidFill>
                <a:schemeClr val="bg1"/>
              </a:solidFill>
            </a:endParaRPr>
          </a:p>
          <a:p>
            <a:r>
              <a:rPr lang="sk-SK" b="1" dirty="0" smtClean="0">
                <a:solidFill>
                  <a:schemeClr val="bg1"/>
                </a:solidFill>
              </a:rPr>
              <a:t>Odstránenie škodlivých tradícií, individualizmus, posilnenie kolektivizmu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sk-SK" b="1" dirty="0" smtClean="0">
              <a:solidFill>
                <a:schemeClr val="bg1"/>
              </a:solidFill>
            </a:endParaRPr>
          </a:p>
          <a:p>
            <a:r>
              <a:rPr lang="sk-SK" b="1" dirty="0" smtClean="0">
                <a:solidFill>
                  <a:schemeClr val="bg1"/>
                </a:solidFill>
              </a:rPr>
              <a:t>Zásady prevýchovy – „Malá červená knižka“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sk-SK" b="1" dirty="0" smtClean="0">
              <a:solidFill>
                <a:schemeClr val="bg1"/>
              </a:solidFill>
            </a:endParaRPr>
          </a:p>
          <a:p>
            <a:r>
              <a:rPr lang="sk-SK" b="1" dirty="0" err="1" smtClean="0">
                <a:solidFill>
                  <a:schemeClr val="bg1"/>
                </a:solidFill>
              </a:rPr>
              <a:t>Maova</a:t>
            </a:r>
            <a:r>
              <a:rPr lang="sk-SK" b="1" dirty="0" smtClean="0">
                <a:solidFill>
                  <a:schemeClr val="bg1"/>
                </a:solidFill>
              </a:rPr>
              <a:t> opora – ultraľavičiari, Červené gardy</a:t>
            </a:r>
            <a:endParaRPr lang="en-US" b="1" dirty="0" smtClean="0">
              <a:solidFill>
                <a:schemeClr val="bg1"/>
              </a:solidFill>
            </a:endParaRPr>
          </a:p>
          <a:p>
            <a:endParaRPr lang="sk-SK" b="1" dirty="0" smtClean="0">
              <a:solidFill>
                <a:schemeClr val="bg1"/>
              </a:solidFill>
            </a:endParaRPr>
          </a:p>
          <a:p>
            <a:r>
              <a:rPr lang="sk-SK" b="1" dirty="0" smtClean="0">
                <a:solidFill>
                  <a:schemeClr val="bg1"/>
                </a:solidFill>
              </a:rPr>
              <a:t>Chaos, rozvrat hospodárstva, prah občianskej vojny</a:t>
            </a:r>
            <a:r>
              <a:rPr lang="en-US" b="1" dirty="0" smtClean="0">
                <a:solidFill>
                  <a:schemeClr val="bg1"/>
                </a:solidFill>
              </a:rPr>
              <a:t>, </a:t>
            </a:r>
            <a:r>
              <a:rPr lang="en-US" b="1" dirty="0">
                <a:solidFill>
                  <a:schemeClr val="bg1"/>
                </a:solidFill>
              </a:rPr>
              <a:t>j</a:t>
            </a:r>
            <a:r>
              <a:rPr lang="sk-SK" b="1" dirty="0" err="1" smtClean="0">
                <a:solidFill>
                  <a:schemeClr val="bg1"/>
                </a:solidFill>
              </a:rPr>
              <a:t>ediná</a:t>
            </a:r>
            <a:r>
              <a:rPr lang="sk-SK" b="1" dirty="0" smtClean="0">
                <a:solidFill>
                  <a:schemeClr val="bg1"/>
                </a:solidFill>
              </a:rPr>
              <a:t> organizovaná sila - armáda</a:t>
            </a:r>
            <a:endParaRPr lang="sk-S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57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455277"/>
            <a:ext cx="10515600" cy="1325563"/>
          </a:xfrm>
        </p:spPr>
        <p:txBody>
          <a:bodyPr>
            <a:no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Č</a:t>
            </a:r>
            <a:r>
              <a:rPr lang="sk-SK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ína po </a:t>
            </a:r>
            <a:r>
              <a:rPr lang="sk-SK" sz="5400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Mao</a:t>
            </a:r>
            <a:r>
              <a:rPr lang="sk-SK" sz="5400" b="1" dirty="0" smtClean="0">
                <a:solidFill>
                  <a:schemeClr val="bg1"/>
                </a:solidFill>
                <a:latin typeface="Monotype Corsiva" panose="03010101010201010101" pitchFamily="66" charset="0"/>
              </a:rPr>
              <a:t> </a:t>
            </a:r>
            <a:r>
              <a:rPr lang="sk-SK" sz="5400" b="1" dirty="0" err="1" smtClean="0">
                <a:solidFill>
                  <a:schemeClr val="bg1"/>
                </a:solidFill>
                <a:latin typeface="Monotype Corsiva" panose="03010101010201010101" pitchFamily="66" charset="0"/>
              </a:rPr>
              <a:t>Ce-tungovi</a:t>
            </a:r>
            <a:r>
              <a:rPr lang="sk-SK" sz="5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/>
            </a:r>
            <a:br>
              <a:rPr lang="sk-SK" sz="5400" b="1" dirty="0">
                <a:solidFill>
                  <a:schemeClr val="bg1"/>
                </a:solidFill>
                <a:latin typeface="Monotype Corsiva" panose="03010101010201010101" pitchFamily="66" charset="0"/>
              </a:rPr>
            </a:br>
            <a:endParaRPr lang="sk-SK" sz="5400" b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35169" y="1365161"/>
            <a:ext cx="10515600" cy="5396248"/>
          </a:xfrm>
        </p:spPr>
        <p:txBody>
          <a:bodyPr/>
          <a:lstStyle/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Zlikvidované mocenské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pozície jeho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prívržencov</a:t>
            </a: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paradoxné smery :</a:t>
            </a:r>
          </a:p>
          <a:p>
            <a:pPr lvl="1"/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udržiavanie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mocenského monopolu komunistickej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strany</a:t>
            </a:r>
          </a:p>
          <a:p>
            <a:pPr lvl="1"/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štátom neriadeného hospodárstva</a:t>
            </a:r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4853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32551"/>
            <a:ext cx="10515600" cy="1325563"/>
          </a:xfrm>
        </p:spPr>
        <p:txBody>
          <a:bodyPr>
            <a:noAutofit/>
          </a:bodyPr>
          <a:lstStyle/>
          <a:p>
            <a:r>
              <a:rPr lang="sk-SK" sz="5400" b="1" dirty="0">
                <a:solidFill>
                  <a:schemeClr val="bg1"/>
                </a:solidFill>
                <a:latin typeface="Monotype Corsiva" panose="03010101010201010101" pitchFamily="66" charset="0"/>
              </a:rPr>
              <a:t>Rozklad svetového komunizmu</a:t>
            </a:r>
            <a:br>
              <a:rPr lang="sk-SK" sz="5400" b="1" dirty="0">
                <a:solidFill>
                  <a:schemeClr val="bg1"/>
                </a:solidFill>
                <a:latin typeface="Monotype Corsiva" panose="03010101010201010101" pitchFamily="66" charset="0"/>
              </a:rPr>
            </a:br>
            <a:endParaRPr lang="sk-SK" sz="5400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60608" y="1825625"/>
            <a:ext cx="11462198" cy="4351338"/>
          </a:xfrm>
        </p:spPr>
        <p:txBody>
          <a:bodyPr>
            <a:normAutofit fontScale="92500"/>
          </a:bodyPr>
          <a:lstStyle/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1956 - 1970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postupný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rozpad modelu monolitného budovania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komunizmu</a:t>
            </a: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Maďarsko – sprísnená politická kontrola ale zmiernené hospodárstvo</a:t>
            </a: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Neskôr aj Poľsko, Juhoslávia, Česko-Slovensko</a:t>
            </a: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Stúpalo napätie medzi Čínou a ZSSR</a:t>
            </a:r>
          </a:p>
          <a:p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1969 </a:t>
            </a:r>
            <a:r>
              <a:rPr lang="sk-SK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boj na </a:t>
            </a:r>
            <a:r>
              <a:rPr lang="sk-SK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rieke </a:t>
            </a:r>
            <a:r>
              <a:rPr lang="sk-SK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Ussuri</a:t>
            </a:r>
            <a:endParaRPr lang="sk-SK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93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446</Words>
  <Application>Microsoft Office PowerPoint</Application>
  <PresentationFormat>Širokouhlá</PresentationFormat>
  <Paragraphs>119</Paragraphs>
  <Slides>15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Monotype Corsiva</vt:lpstr>
      <vt:lpstr>Vivaldi</vt:lpstr>
      <vt:lpstr>Wingdings</vt:lpstr>
      <vt:lpstr>Motív Office</vt:lpstr>
      <vt:lpstr>Svetový komunizmus v praxi</vt:lpstr>
      <vt:lpstr>Rozšírenie komunizmu - Čína</vt:lpstr>
      <vt:lpstr>Prezentácia programu PowerPoint</vt:lpstr>
      <vt:lpstr>Čínsko-sovietske napätie a roztržka</vt:lpstr>
      <vt:lpstr>Prezentácia programu PowerPoint</vt:lpstr>
      <vt:lpstr>Prezentácia programu PowerPoint</vt:lpstr>
      <vt:lpstr>Kultúrna revolúcia</vt:lpstr>
      <vt:lpstr>Čína po Mao Ce-tungovi </vt:lpstr>
      <vt:lpstr>Rozklad svetového komunizmu </vt:lpstr>
      <vt:lpstr>Brežnevova doktrína </vt:lpstr>
      <vt:lpstr>Eurokomunizmus</vt:lpstr>
      <vt:lpstr>Pokusy o reformu a stagnácia</vt:lpstr>
      <vt:lpstr>Prezentácia programu PowerPoint</vt:lpstr>
      <vt:lpstr>Glasnosť a perestrojka</vt:lpstr>
      <vt:lpstr>Krajiny sovietskeho bloku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Svetový komunizmus v praxy</dc:title>
  <dc:creator>Anton Uhrin</dc:creator>
  <cp:lastModifiedBy>Anton Uhrin</cp:lastModifiedBy>
  <cp:revision>17</cp:revision>
  <dcterms:created xsi:type="dcterms:W3CDTF">2016-04-04T15:16:20Z</dcterms:created>
  <dcterms:modified xsi:type="dcterms:W3CDTF">2016-04-06T16:19:37Z</dcterms:modified>
</cp:coreProperties>
</file>