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BF493-E82A-4001-9B6F-15897D5CDF6D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5ABD9-6D45-4C31-AB58-0CFDB3F52ED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5ABD9-6D45-4C31-AB58-0CFDB3F52ED8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6EA8-7AE2-4587-ABC7-673181CFFD51}" type="datetimeFigureOut">
              <a:rPr lang="sk-SK" smtClean="0"/>
              <a:pPr/>
              <a:t>11. 1. 2019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045CAF-CFF5-4C95-B535-D71714FA8FE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rlz=1C1GCEA_enSK776SK776&amp;q=pralesni%C4%8Dka+zlat%C3%A1+odborn%C3%BD+n%C3%A1zov&amp;stick=H4sIAAAAAAAAAOPgE-LUz9U3SMnNjjfSMs5OttJPyszPyU-v1M8vSk_MyyzOjU_OSSwuzkzLTE4syczPsypOzkzNKwHxFfISc1MBD8qesUIAAAA&amp;sa=X&amp;ved=2ahUKEwjOwe6qttnfAhWPsKQKHbjdBhgQ6BMoADARegQIBRA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zlinecek.cz/video/zpravodajstvi/zlinska-zoo-odchovala-poprve-jedovate-zab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Biochemická ochrana zvierat-</a:t>
            </a:r>
            <a:br>
              <a:rPr lang="sk-SK" dirty="0" smtClean="0"/>
            </a:br>
            <a:r>
              <a:rPr lang="sk-SK" dirty="0" err="1" smtClean="0"/>
              <a:t>Pralesnička</a:t>
            </a:r>
            <a:r>
              <a:rPr lang="sk-SK" dirty="0" smtClean="0"/>
              <a:t> Strašná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Barbora Vojteková III.A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6447501" cy="1320800"/>
          </a:xfrm>
        </p:spPr>
        <p:txBody>
          <a:bodyPr/>
          <a:lstStyle/>
          <a:p>
            <a:r>
              <a:rPr lang="sk-SK" dirty="0" smtClean="0"/>
              <a:t>Všeobecné informácie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844824"/>
            <a:ext cx="6447501" cy="3880773"/>
          </a:xfrm>
        </p:spPr>
        <p:txBody>
          <a:bodyPr>
            <a:normAutofit/>
          </a:bodyPr>
          <a:lstStyle/>
          <a:p>
            <a:r>
              <a:rPr lang="sk-SK" b="1" dirty="0" smtClean="0">
                <a:hlinkClick r:id="rId2"/>
              </a:rPr>
              <a:t>Odborný názov</a:t>
            </a:r>
            <a:r>
              <a:rPr lang="sk-SK" b="1" dirty="0" smtClean="0"/>
              <a:t>: </a:t>
            </a:r>
            <a:r>
              <a:rPr lang="sk-SK" dirty="0" err="1" smtClean="0"/>
              <a:t>Phyllobates</a:t>
            </a:r>
            <a:r>
              <a:rPr lang="sk-SK" dirty="0" smtClean="0"/>
              <a:t> </a:t>
            </a:r>
            <a:r>
              <a:rPr lang="sk-SK" dirty="0" err="1" smtClean="0"/>
              <a:t>terribilis</a:t>
            </a:r>
            <a:endParaRPr lang="sk-SK" dirty="0" smtClean="0"/>
          </a:p>
          <a:p>
            <a:r>
              <a:rPr lang="sk-SK" dirty="0" smtClean="0"/>
              <a:t>je najväčšia z druhu šípových žiab</a:t>
            </a:r>
          </a:p>
          <a:p>
            <a:r>
              <a:rPr lang="sk-SK" dirty="0" smtClean="0"/>
              <a:t>55 mm (v dospelosti)</a:t>
            </a:r>
          </a:p>
          <a:p>
            <a:r>
              <a:rPr lang="sk-SK" dirty="0" smtClean="0"/>
              <a:t>samica je väčšia ako samec</a:t>
            </a:r>
          </a:p>
          <a:p>
            <a:r>
              <a:rPr lang="sk-SK" dirty="0" smtClean="0"/>
              <a:t>je pestro sfarbená</a:t>
            </a:r>
          </a:p>
          <a:p>
            <a:r>
              <a:rPr lang="sk-SK" dirty="0" smtClean="0"/>
              <a:t>bez tmavých škvŕn</a:t>
            </a:r>
          </a:p>
          <a:p>
            <a:r>
              <a:rPr lang="sk-SK" dirty="0" smtClean="0"/>
              <a:t>výstražné sfarbenie = varujúce pred jej jedovatosťou</a:t>
            </a:r>
          </a:p>
          <a:p>
            <a:r>
              <a:rPr lang="sk-SK" dirty="0" smtClean="0"/>
              <a:t>na prstoch má priľnavé vankúšiky</a:t>
            </a:r>
          </a:p>
          <a:p>
            <a:r>
              <a:rPr lang="sk-SK" dirty="0" smtClean="0"/>
              <a:t>spodná čeľusť → kostená doštička (jej typický znak)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6447501" cy="1320800"/>
          </a:xfrm>
        </p:spPr>
        <p:txBody>
          <a:bodyPr/>
          <a:lstStyle/>
          <a:p>
            <a:r>
              <a:rPr lang="sk-SK" dirty="0" smtClean="0"/>
              <a:t>Sú tri farebné variácie tejto žaby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Mätovo zelená</a:t>
            </a:r>
          </a:p>
          <a:p>
            <a:r>
              <a:rPr lang="sk-SK" dirty="0" smtClean="0"/>
              <a:t>Oranžová</a:t>
            </a:r>
          </a:p>
          <a:p>
            <a:r>
              <a:rPr lang="sk-SK" dirty="0" smtClean="0"/>
              <a:t>Žltá</a:t>
            </a:r>
            <a:endParaRPr lang="sk-SK" dirty="0"/>
          </a:p>
        </p:txBody>
      </p:sp>
      <p:pic>
        <p:nvPicPr>
          <p:cNvPr id="20482" name="Picture 2" descr="VÃ½sledok vyhÄ¾adÃ¡vania obrÃ¡zkov pre dopyt pralesniÄka straÅ¡nÃ¡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21088"/>
            <a:ext cx="2959595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4" name="Picture 4" descr="SÃºvisiaci obrÃ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221088"/>
            <a:ext cx="3312368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8" name="Picture 8" descr="SÃºvisiaci obrÃ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484784"/>
            <a:ext cx="3096344" cy="2322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Kde žije?</a:t>
            </a:r>
            <a:br>
              <a:rPr lang="sk-SK" dirty="0" smtClean="0"/>
            </a:br>
            <a:r>
              <a:rPr lang="sk-SK" dirty="0" smtClean="0"/>
              <a:t>+podmienky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988840"/>
            <a:ext cx="3415927" cy="3880773"/>
          </a:xfrm>
        </p:spPr>
        <p:txBody>
          <a:bodyPr/>
          <a:lstStyle/>
          <a:p>
            <a:r>
              <a:rPr lang="sk-SK" dirty="0" smtClean="0"/>
              <a:t>rozšírená je najmä v Kolumbii: územie La </a:t>
            </a:r>
            <a:r>
              <a:rPr lang="sk-SK" dirty="0" err="1" smtClean="0"/>
              <a:t>Brea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             </a:t>
            </a:r>
            <a:r>
              <a:rPr lang="sk-SK" dirty="0" err="1" smtClean="0"/>
              <a:t>QuebradaGuangui</a:t>
            </a:r>
            <a:endParaRPr lang="sk-SK" dirty="0" smtClean="0"/>
          </a:p>
          <a:p>
            <a:r>
              <a:rPr lang="sk-SK" dirty="0" smtClean="0"/>
              <a:t> Na vysoké teploty sú citlivé a vyžadujú vysokú vlhkosť, pretože pochádzajú z najvlhkejších pralesov na svete</a:t>
            </a:r>
          </a:p>
          <a:p>
            <a:r>
              <a:rPr lang="pl-PL" dirty="0" smtClean="0"/>
              <a:t>Teplota → od 21 do 25 ° C</a:t>
            </a:r>
          </a:p>
          <a:p>
            <a:r>
              <a:rPr lang="sk-SK" dirty="0" smtClean="0"/>
              <a:t>žijú aj v skupinách</a:t>
            </a:r>
            <a:endParaRPr lang="sk-SK" dirty="0"/>
          </a:p>
        </p:txBody>
      </p:sp>
      <p:pic>
        <p:nvPicPr>
          <p:cNvPr id="19458" name="Picture 2" descr="AreÃ¡l rozÅ¡Ã­ÅenÃ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268760"/>
            <a:ext cx="4032448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6447501" cy="3880773"/>
          </a:xfrm>
        </p:spPr>
        <p:txBody>
          <a:bodyPr/>
          <a:lstStyle/>
          <a:p>
            <a:r>
              <a:rPr lang="sk-SK" dirty="0" smtClean="0"/>
              <a:t>Koža je nasýtená alkaloidným jedom (</a:t>
            </a:r>
            <a:r>
              <a:rPr lang="sk-SK" dirty="0" err="1" smtClean="0"/>
              <a:t>batrachotoxíny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Batrachotoxín</a:t>
            </a:r>
            <a:r>
              <a:rPr lang="sk-SK" dirty="0" smtClean="0"/>
              <a:t> → je silne účinný </a:t>
            </a:r>
            <a:r>
              <a:rPr lang="sk-SK" dirty="0" err="1" smtClean="0"/>
              <a:t>stereoidný</a:t>
            </a:r>
            <a:r>
              <a:rPr lang="sk-SK" dirty="0" smtClean="0"/>
              <a:t> alkaloid C</a:t>
            </a:r>
            <a:r>
              <a:rPr lang="sk-SK" baseline="-25000" dirty="0" smtClean="0"/>
              <a:t>31</a:t>
            </a:r>
            <a:r>
              <a:rPr lang="sk-SK" dirty="0" smtClean="0"/>
              <a:t>H</a:t>
            </a:r>
            <a:r>
              <a:rPr lang="sk-SK" baseline="-25000" dirty="0" smtClean="0"/>
              <a:t>42</a:t>
            </a:r>
            <a:r>
              <a:rPr lang="sk-SK" dirty="0" smtClean="0"/>
              <a:t>N</a:t>
            </a:r>
            <a:r>
              <a:rPr lang="sk-SK" baseline="-25000" dirty="0" smtClean="0"/>
              <a:t>2</a:t>
            </a:r>
            <a:r>
              <a:rPr lang="sk-SK" dirty="0" smtClean="0"/>
              <a:t>O</a:t>
            </a:r>
            <a:r>
              <a:rPr lang="sk-SK" baseline="-25000" dirty="0" smtClean="0"/>
              <a:t>6</a:t>
            </a:r>
            <a:r>
              <a:rPr lang="sk-SK" dirty="0" smtClean="0"/>
              <a:t> (bezfarebná až mliečne zafarbená tekutina)</a:t>
            </a:r>
          </a:p>
          <a:p>
            <a:r>
              <a:rPr lang="sk-SK" dirty="0" err="1" smtClean="0"/>
              <a:t>batrachotoxín</a:t>
            </a:r>
            <a:r>
              <a:rPr lang="sk-SK" dirty="0" smtClean="0"/>
              <a:t> je </a:t>
            </a:r>
            <a:r>
              <a:rPr lang="sk-SK" dirty="0" smtClean="0"/>
              <a:t>5článkový s jedným </a:t>
            </a:r>
            <a:r>
              <a:rPr lang="sk-SK" dirty="0" err="1" smtClean="0"/>
              <a:t>heteroatómom</a:t>
            </a:r>
            <a:endParaRPr lang="sk-SK" dirty="0" smtClean="0"/>
          </a:p>
          <a:p>
            <a:r>
              <a:rPr lang="sk-SK" dirty="0" smtClean="0"/>
              <a:t>Jed je vylučovaný v sekrétoch</a:t>
            </a:r>
          </a:p>
          <a:p>
            <a:r>
              <a:rPr lang="sk-SK" dirty="0" err="1" smtClean="0"/>
              <a:t>Pralesnička</a:t>
            </a:r>
            <a:r>
              <a:rPr lang="sk-SK" dirty="0" smtClean="0"/>
              <a:t> strašná je zo všetkých najjedovatejšia</a:t>
            </a:r>
          </a:p>
          <a:p>
            <a:r>
              <a:rPr lang="sk-SK" dirty="0" smtClean="0"/>
              <a:t>Môže viesť k zlyhaniu srdca alebo ku </a:t>
            </a:r>
            <a:r>
              <a:rPr lang="sk-SK" dirty="0" err="1" smtClean="0"/>
              <a:t>fibrilácii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18434" name="Picture 2" descr="Batrachotox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4824536" cy="2798155"/>
          </a:xfrm>
          <a:prstGeom prst="rect">
            <a:avLst/>
          </a:prstGeom>
          <a:noFill/>
        </p:spPr>
      </p:pic>
      <p:pic>
        <p:nvPicPr>
          <p:cNvPr id="18436" name="Picture 4" descr="Ball and stick model of batrachotox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013176"/>
            <a:ext cx="3591805" cy="1702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Video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5" y="1772816"/>
            <a:ext cx="2160240" cy="3880773"/>
          </a:xfrm>
        </p:spPr>
        <p:txBody>
          <a:bodyPr/>
          <a:lstStyle/>
          <a:p>
            <a:r>
              <a:rPr lang="sk-SK" dirty="0" smtClean="0">
                <a:hlinkClick r:id="rId2"/>
              </a:rPr>
              <a:t>http://zlinecek.cz/video/zpravodajstvi/zlinska-zoo-odchovala-poprve-jedovate-zaby/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27650" name="Picture 2" descr="VÃ½sledok vyhÄ¾adÃ¡vania obrÃ¡zkov pre dopyt pralesniÄka straÅ¡nÃ¡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340768"/>
            <a:ext cx="4770350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484784"/>
            <a:ext cx="6447501" cy="3880773"/>
          </a:xfrm>
        </p:spPr>
        <p:txBody>
          <a:bodyPr/>
          <a:lstStyle/>
          <a:p>
            <a:r>
              <a:rPr lang="sk-SK" dirty="0" smtClean="0"/>
              <a:t>http://cs.wikipedia.org/wiki/Pralesni%C4%8Dka_stra%C5%A1n%C3%A1</a:t>
            </a:r>
          </a:p>
          <a:p>
            <a:r>
              <a:rPr lang="sk-SK" dirty="0" smtClean="0"/>
              <a:t>http://people.uwec.edu/piercech/animals/frog.htm</a:t>
            </a:r>
          </a:p>
          <a:p>
            <a:r>
              <a:rPr lang="sk-SK" dirty="0" smtClean="0"/>
              <a:t>http://cs.wikipedia.org/wiki/Batrachotoxin</a:t>
            </a:r>
          </a:p>
          <a:p>
            <a:r>
              <a:rPr lang="sk-SK" dirty="0" smtClean="0"/>
              <a:t>http://tvnoviny.sk/sekcia/spravy/zaujimavosti/krasa-a-jed-to-su-pralesnicky-alias-sipove-zaby.html</a:t>
            </a:r>
          </a:p>
          <a:p>
            <a:r>
              <a:rPr lang="sk-SK" dirty="0" smtClean="0"/>
              <a:t>http://animaldiversity.ummz.umich.edu/accounts/Phyllobates_terribilis/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6447501" cy="1320800"/>
          </a:xfrm>
        </p:spPr>
        <p:txBody>
          <a:bodyPr/>
          <a:lstStyle/>
          <a:p>
            <a:r>
              <a:rPr lang="sk-SK" dirty="0" smtClean="0"/>
              <a:t>ĎAKUJEM ZA POZORNOSŤ!</a:t>
            </a:r>
            <a:br>
              <a:rPr lang="sk-SK" dirty="0" smtClean="0"/>
            </a:br>
            <a:r>
              <a:rPr lang="sk-SK" dirty="0" smtClean="0"/>
              <a:t>                 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TF00001240</Template>
  <TotalTime>80</TotalTime>
  <Words>110</Words>
  <Application>Microsoft Office PowerPoint</Application>
  <PresentationFormat>Prezentácia na obrazovke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Facet</vt:lpstr>
      <vt:lpstr>Biochemická ochrana zvierat- Pralesnička Strašná</vt:lpstr>
      <vt:lpstr>Všeobecné informácie</vt:lpstr>
      <vt:lpstr>Sú tri farebné variácie tejto žaby</vt:lpstr>
      <vt:lpstr>Kde žije? +podmienky</vt:lpstr>
      <vt:lpstr>Jed</vt:lpstr>
      <vt:lpstr>Video</vt:lpstr>
      <vt:lpstr>Zdroje</vt:lpstr>
      <vt:lpstr>ĎAKUJEM ZA POZORNOSŤ!                 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Biochemická ochrana zvierat Pralesnička Strašná</dc:title>
  <dc:creator>admin</dc:creator>
  <cp:lastModifiedBy>admin</cp:lastModifiedBy>
  <cp:revision>29</cp:revision>
  <dcterms:created xsi:type="dcterms:W3CDTF">2019-01-06T14:23:03Z</dcterms:created>
  <dcterms:modified xsi:type="dcterms:W3CDTF">2019-01-11T14:40:00Z</dcterms:modified>
</cp:coreProperties>
</file>