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1" r:id="rId5"/>
    <p:sldId id="266" r:id="rId6"/>
    <p:sldId id="262" r:id="rId7"/>
    <p:sldId id="270" r:id="rId8"/>
    <p:sldId id="271" r:id="rId9"/>
    <p:sldId id="264" r:id="rId10"/>
    <p:sldId id="265" r:id="rId11"/>
    <p:sldId id="269" r:id="rId12"/>
    <p:sldId id="268" r:id="rId13"/>
    <p:sldId id="259" r:id="rId14"/>
    <p:sldId id="260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70" d="100"/>
          <a:sy n="70" d="100"/>
        </p:scale>
        <p:origin x="-13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1A8ED-D0C4-41F9-B131-2EED41AA616B}" type="datetimeFigureOut">
              <a:rPr lang="sk-SK" smtClean="0"/>
              <a:t>7. 1. 2019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73B9D-085F-4BDC-BBA3-FF422453507A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73B9D-085F-4BDC-BBA3-FF422453507A}" type="slidenum">
              <a:rPr lang="sk-SK" smtClean="0"/>
              <a:t>13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8A0B-B9F1-4834-8295-C8EF153284BA}" type="datetimeFigureOut">
              <a:rPr lang="sk-SK" smtClean="0"/>
              <a:t>6. 1. 2019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B3250-8E6B-4E3A-8479-A9AD2F2AE67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8A0B-B9F1-4834-8295-C8EF153284BA}" type="datetimeFigureOut">
              <a:rPr lang="sk-SK" smtClean="0"/>
              <a:t>6. 1. 2019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B3250-8E6B-4E3A-8479-A9AD2F2AE67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8A0B-B9F1-4834-8295-C8EF153284BA}" type="datetimeFigureOut">
              <a:rPr lang="sk-SK" smtClean="0"/>
              <a:t>6. 1. 2019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B3250-8E6B-4E3A-8479-A9AD2F2AE67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8A0B-B9F1-4834-8295-C8EF153284BA}" type="datetimeFigureOut">
              <a:rPr lang="sk-SK" smtClean="0"/>
              <a:t>6. 1. 2019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B3250-8E6B-4E3A-8479-A9AD2F2AE67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8A0B-B9F1-4834-8295-C8EF153284BA}" type="datetimeFigureOut">
              <a:rPr lang="sk-SK" smtClean="0"/>
              <a:t>6. 1. 2019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B3250-8E6B-4E3A-8479-A9AD2F2AE67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8A0B-B9F1-4834-8295-C8EF153284BA}" type="datetimeFigureOut">
              <a:rPr lang="sk-SK" smtClean="0"/>
              <a:t>6. 1. 2019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B3250-8E6B-4E3A-8479-A9AD2F2AE67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8A0B-B9F1-4834-8295-C8EF153284BA}" type="datetimeFigureOut">
              <a:rPr lang="sk-SK" smtClean="0"/>
              <a:t>6. 1. 2019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B3250-8E6B-4E3A-8479-A9AD2F2AE67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8A0B-B9F1-4834-8295-C8EF153284BA}" type="datetimeFigureOut">
              <a:rPr lang="sk-SK" smtClean="0"/>
              <a:t>6. 1. 2019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B3250-8E6B-4E3A-8479-A9AD2F2AE67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8A0B-B9F1-4834-8295-C8EF153284BA}" type="datetimeFigureOut">
              <a:rPr lang="sk-SK" smtClean="0"/>
              <a:t>6. 1. 2019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B3250-8E6B-4E3A-8479-A9AD2F2AE67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8A0B-B9F1-4834-8295-C8EF153284BA}" type="datetimeFigureOut">
              <a:rPr lang="sk-SK" smtClean="0"/>
              <a:t>6. 1. 2019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B3250-8E6B-4E3A-8479-A9AD2F2AE67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8A0B-B9F1-4834-8295-C8EF153284BA}" type="datetimeFigureOut">
              <a:rPr lang="sk-SK" smtClean="0"/>
              <a:t>6. 1. 2019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B3250-8E6B-4E3A-8479-A9AD2F2AE67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98A0B-B9F1-4834-8295-C8EF153284BA}" type="datetimeFigureOut">
              <a:rPr lang="sk-SK" smtClean="0"/>
              <a:t>6. 1. 2019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B3250-8E6B-4E3A-8479-A9AD2F2AE671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necenzurovane.sk/test-gps-navigacii/" TargetMode="External"/><Relationship Id="rId3" Type="http://schemas.openxmlformats.org/officeDocument/2006/relationships/hyperlink" Target="https://sk.wikipedia.org/wiki/Glob%C3%A1lny_lokaliza%C4%8Dn%C3%BD_syst%C3%A9m" TargetMode="External"/><Relationship Id="rId7" Type="http://schemas.openxmlformats.org/officeDocument/2006/relationships/hyperlink" Target="http://www.wikiwand.com/en/Transit_(satellite)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lideshare.net/Shivamsanoo/working-principle-of-gps" TargetMode="External"/><Relationship Id="rId5" Type="http://schemas.openxmlformats.org/officeDocument/2006/relationships/hyperlink" Target="https://www.123rf.com/photo_35483452_creative-abstract-gps-satellite-navigation-travel-tourism-and-location-route-planning-business-conce.html" TargetMode="External"/><Relationship Id="rId4" Type="http://schemas.openxmlformats.org/officeDocument/2006/relationships/hyperlink" Target="https://invivomagazin.sk/ako-funguje-gps-(global-positioning-system)_271.html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648072"/>
          </a:xfrm>
        </p:spPr>
        <p:txBody>
          <a:bodyPr>
            <a:noAutofit/>
          </a:bodyPr>
          <a:lstStyle/>
          <a:p>
            <a:r>
              <a:rPr lang="sk-SK" sz="8000" dirty="0" smtClean="0">
                <a:latin typeface="Constantia" pitchFamily="18" charset="0"/>
              </a:rPr>
              <a:t>GPS</a:t>
            </a:r>
            <a:endParaRPr lang="sk-SK" sz="8000" dirty="0">
              <a:latin typeface="Constant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22532" name="Picture 4" descr="VÃ½sledok vyhÄ¾adÃ¡vania obrÃ¡zkov pre dopyt G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340768"/>
            <a:ext cx="7056784" cy="47009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5724128" y="6237312"/>
            <a:ext cx="29597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dirty="0" smtClean="0">
                <a:latin typeface="Constantia" pitchFamily="18" charset="0"/>
              </a:rPr>
              <a:t>Bianka Müllerová 3.B</a:t>
            </a:r>
            <a:endParaRPr lang="sk-SK" sz="20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Constantia" pitchFamily="18" charset="0"/>
              </a:rPr>
              <a:t>Ako GPS pracuje</a:t>
            </a:r>
            <a:endParaRPr lang="sk-SK" dirty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2"/>
          </a:xfrm>
        </p:spPr>
        <p:txBody>
          <a:bodyPr>
            <a:normAutofit/>
          </a:bodyPr>
          <a:lstStyle/>
          <a:p>
            <a:r>
              <a:rPr lang="sk-SK" sz="2600" b="1" dirty="0" smtClean="0"/>
              <a:t>Dĺžkomerný systém </a:t>
            </a:r>
            <a:r>
              <a:rPr lang="sk-SK" sz="2600" dirty="0" smtClean="0"/>
              <a:t>- určovanie polohy meraného bodu z priesečníku guľových plôch, ktorých polomer je daný meranými vzdialenosťami</a:t>
            </a:r>
          </a:p>
          <a:p>
            <a:pPr lvl="1"/>
            <a:r>
              <a:rPr lang="sk-SK" sz="2200" dirty="0" smtClean="0"/>
              <a:t>Meraná veličina - doba šírenia rádiového signálu z družicovej antény k anténe GPS prijímača</a:t>
            </a:r>
          </a:p>
          <a:p>
            <a:pPr lvl="1"/>
            <a:r>
              <a:rPr lang="sk-SK" sz="2000" dirty="0" smtClean="0"/>
              <a:t>Rýchlosť šírenia signálu = rýchlosť </a:t>
            </a:r>
          </a:p>
          <a:p>
            <a:pPr lvl="1">
              <a:buNone/>
            </a:pPr>
            <a:r>
              <a:rPr lang="sk-SK" sz="2000" dirty="0" smtClean="0"/>
              <a:t>	svetla</a:t>
            </a:r>
          </a:p>
          <a:p>
            <a:pPr>
              <a:buNone/>
            </a:pPr>
            <a:endParaRPr lang="sk-SK" sz="2800" b="1" dirty="0" smtClean="0"/>
          </a:p>
          <a:p>
            <a:pPr>
              <a:buNone/>
            </a:pPr>
            <a:r>
              <a:rPr lang="sk-SK" sz="2800" b="1" dirty="0" smtClean="0"/>
              <a:t>Presnosť </a:t>
            </a:r>
            <a:r>
              <a:rPr lang="sk-SK" sz="2800" b="1" dirty="0"/>
              <a:t>dnešných </a:t>
            </a:r>
            <a:r>
              <a:rPr lang="sk-SK" sz="2800" b="1" dirty="0" smtClean="0"/>
              <a:t>GPS</a:t>
            </a:r>
          </a:p>
          <a:p>
            <a:pPr>
              <a:buNone/>
            </a:pPr>
            <a:r>
              <a:rPr lang="sk-SK" sz="2800" b="1" dirty="0" smtClean="0"/>
              <a:t> </a:t>
            </a:r>
            <a:r>
              <a:rPr lang="sk-SK" sz="2800" b="1" dirty="0"/>
              <a:t>je približne 1 meter.</a:t>
            </a:r>
            <a:r>
              <a:rPr lang="sk-SK" sz="2800" dirty="0"/>
              <a:t> </a:t>
            </a:r>
            <a:r>
              <a:rPr lang="sk-SK" sz="2800" dirty="0" smtClean="0"/>
              <a:t/>
            </a:r>
            <a:br>
              <a:rPr lang="sk-SK" sz="2800" dirty="0" smtClean="0"/>
            </a:br>
            <a:endParaRPr lang="sk-SK" sz="2600" b="1" dirty="0" smtClean="0"/>
          </a:p>
          <a:p>
            <a:pPr lvl="1">
              <a:buNone/>
            </a:pPr>
            <a:endParaRPr lang="sk-SK" sz="2000" dirty="0" smtClean="0"/>
          </a:p>
          <a:p>
            <a:pPr lvl="1">
              <a:buNone/>
            </a:pPr>
            <a:endParaRPr lang="sk-SK" sz="2000" dirty="0" smtClean="0"/>
          </a:p>
          <a:p>
            <a:endParaRPr lang="sk-SK" sz="2600" dirty="0" smtClean="0"/>
          </a:p>
          <a:p>
            <a:endParaRPr lang="sk-SK" sz="2600" dirty="0" smtClean="0"/>
          </a:p>
          <a:p>
            <a:endParaRPr lang="sk-SK" dirty="0"/>
          </a:p>
          <a:p>
            <a:endParaRPr lang="sk-SK" dirty="0" smtClean="0"/>
          </a:p>
          <a:p>
            <a:pPr lvl="4"/>
            <a:endParaRPr lang="sk-SK" dirty="0"/>
          </a:p>
        </p:txBody>
      </p:sp>
      <p:pic>
        <p:nvPicPr>
          <p:cNvPr id="4098" name="Picture 2" descr="SÃºvisiaci obrÃ¡zok"/>
          <p:cNvPicPr>
            <a:picLocks noChangeAspect="1" noChangeArrowheads="1"/>
          </p:cNvPicPr>
          <p:nvPr/>
        </p:nvPicPr>
        <p:blipFill>
          <a:blip r:embed="rId2" cstate="print"/>
          <a:srcRect l="5057" r="4558"/>
          <a:stretch>
            <a:fillRect/>
          </a:stretch>
        </p:blipFill>
        <p:spPr bwMode="auto">
          <a:xfrm>
            <a:off x="4860032" y="3068960"/>
            <a:ext cx="4283968" cy="3284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19256" cy="5001419"/>
          </a:xfrm>
        </p:spPr>
        <p:txBody>
          <a:bodyPr/>
          <a:lstStyle/>
          <a:p>
            <a:r>
              <a:rPr lang="sk-SK" dirty="0" smtClean="0"/>
              <a:t>Parametre efemeridov družíc sú vysielané do GPS prijímačov ako súradnice (XS, YS, ZS) a z tých vieme vypočítať polohu užívateľa (X, Y, Z) sústavou 3 rovníc o troch neznámych.</a:t>
            </a:r>
          </a:p>
          <a:p>
            <a:r>
              <a:rPr lang="sk-SK" dirty="0" smtClean="0"/>
              <a:t>Hlavný problém - doba, ktorá uplynie medzi vyslaním diaľkomerného signálu z GPS družice a jeho prijatím užívateľským GPS prijímačom.</a:t>
            </a:r>
          </a:p>
          <a:p>
            <a:r>
              <a:rPr lang="sk-SK" b="1" dirty="0" smtClean="0"/>
              <a:t>(x</a:t>
            </a:r>
            <a:r>
              <a:rPr lang="sk-SK" b="1" baseline="-25000" dirty="0" smtClean="0"/>
              <a:t>i</a:t>
            </a:r>
            <a:r>
              <a:rPr lang="sk-SK" b="1" dirty="0" smtClean="0"/>
              <a:t> − x)</a:t>
            </a:r>
            <a:r>
              <a:rPr lang="sk-SK" b="1" baseline="30000" dirty="0" smtClean="0"/>
              <a:t>2</a:t>
            </a:r>
            <a:r>
              <a:rPr lang="sk-SK" b="1" dirty="0" smtClean="0"/>
              <a:t> + (y</a:t>
            </a:r>
            <a:r>
              <a:rPr lang="sk-SK" b="1" baseline="-25000" dirty="0" smtClean="0"/>
              <a:t>i</a:t>
            </a:r>
            <a:r>
              <a:rPr lang="sk-SK" b="1" dirty="0" smtClean="0"/>
              <a:t> − y)</a:t>
            </a:r>
            <a:r>
              <a:rPr lang="sk-SK" b="1" baseline="30000" dirty="0" smtClean="0"/>
              <a:t>2</a:t>
            </a:r>
            <a:r>
              <a:rPr lang="sk-SK" b="1" dirty="0" smtClean="0"/>
              <a:t> + (z</a:t>
            </a:r>
            <a:r>
              <a:rPr lang="sk-SK" b="1" baseline="-25000" dirty="0" smtClean="0"/>
              <a:t>i</a:t>
            </a:r>
            <a:r>
              <a:rPr lang="sk-SK" b="1" dirty="0" smtClean="0"/>
              <a:t> − z)</a:t>
            </a:r>
            <a:r>
              <a:rPr lang="sk-SK" b="1" baseline="30000" dirty="0" smtClean="0"/>
              <a:t>2</a:t>
            </a:r>
            <a:r>
              <a:rPr lang="sk-SK" b="1" dirty="0" smtClean="0"/>
              <a:t> = (D</a:t>
            </a:r>
            <a:r>
              <a:rPr lang="sk-SK" b="1" baseline="-25000" dirty="0" smtClean="0"/>
              <a:t>i</a:t>
            </a:r>
            <a:r>
              <a:rPr lang="sk-SK" b="1" dirty="0" smtClean="0"/>
              <a:t> + b)</a:t>
            </a:r>
            <a:r>
              <a:rPr lang="sk-SK" b="1" baseline="30000" dirty="0" smtClean="0"/>
              <a:t>2</a:t>
            </a: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Constantia" pitchFamily="18" charset="0"/>
              </a:rPr>
              <a:t>Frekvencie</a:t>
            </a:r>
            <a:endParaRPr lang="sk-SK" dirty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L1 </a:t>
            </a:r>
            <a:r>
              <a:rPr lang="sk-SK" dirty="0"/>
              <a:t>(1575,42 MHz, vlnová dĺžka 19 cm) – štandardný polohový systém </a:t>
            </a:r>
            <a:endParaRPr lang="sk-SK" dirty="0" smtClean="0"/>
          </a:p>
          <a:p>
            <a:pPr lvl="1"/>
            <a:r>
              <a:rPr lang="sk-SK" dirty="0" smtClean="0"/>
              <a:t>Modulovaný 2 dostupnými kódmi </a:t>
            </a:r>
          </a:p>
          <a:p>
            <a:pPr lvl="2"/>
            <a:r>
              <a:rPr lang="sk-SK" dirty="0" smtClean="0"/>
              <a:t>hrubý/dostupný – civilné prijímače</a:t>
            </a:r>
          </a:p>
          <a:p>
            <a:pPr lvl="2"/>
            <a:r>
              <a:rPr lang="sk-SK" dirty="0"/>
              <a:t>p</a:t>
            </a:r>
            <a:r>
              <a:rPr lang="sk-SK" dirty="0" smtClean="0"/>
              <a:t>resný - civilné aj vojenské prijímače</a:t>
            </a:r>
            <a:endParaRPr lang="sk-SK" dirty="0"/>
          </a:p>
          <a:p>
            <a:endParaRPr lang="sk-SK" dirty="0" smtClean="0"/>
          </a:p>
          <a:p>
            <a:r>
              <a:rPr lang="sk-SK" dirty="0" smtClean="0"/>
              <a:t>L2 </a:t>
            </a:r>
            <a:r>
              <a:rPr lang="sk-SK" dirty="0"/>
              <a:t>(1227,60 MHz, vlnová dĺžka 24 cm) – presný polohový </a:t>
            </a:r>
            <a:r>
              <a:rPr lang="sk-SK" dirty="0" smtClean="0"/>
              <a:t>systém</a:t>
            </a:r>
          </a:p>
          <a:p>
            <a:pPr lvl="1"/>
            <a:r>
              <a:rPr lang="sk-SK" dirty="0" smtClean="0"/>
              <a:t>Modulovaný šifrovaným kódom - iba vojenské príjimače</a:t>
            </a:r>
          </a:p>
          <a:p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Constantia" pitchFamily="18" charset="0"/>
              </a:rPr>
              <a:t>Zdroje</a:t>
            </a:r>
            <a:endParaRPr lang="sk-SK" dirty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>
                <a:hlinkClick r:id="rId3"/>
              </a:rPr>
              <a:t>https://sk.wikipedia.org/wiki/Glob%C3%A1lny_lokaliza%C4%8Dn%C3%BD_syst%C3%A9m</a:t>
            </a:r>
            <a:endParaRPr lang="sk-SK" dirty="0" smtClean="0"/>
          </a:p>
          <a:p>
            <a:r>
              <a:rPr lang="sk-SK" dirty="0" smtClean="0">
                <a:hlinkClick r:id="rId4"/>
              </a:rPr>
              <a:t>https://invivomagazin.sk/ako-funguje-gps-(global-positioning-system)_271.html</a:t>
            </a:r>
            <a:endParaRPr lang="sk-SK" dirty="0" smtClean="0"/>
          </a:p>
          <a:p>
            <a:r>
              <a:rPr lang="sk-SK" dirty="0" smtClean="0">
                <a:hlinkClick r:id="rId5"/>
              </a:rPr>
              <a:t>https://www.123rf.com/photo_35483452_creative-abstract-gps-satellite-navigation-travel-tourism-and-location-route-planning-business-conce.html</a:t>
            </a:r>
            <a:endParaRPr lang="sk-SK" dirty="0" smtClean="0"/>
          </a:p>
          <a:p>
            <a:r>
              <a:rPr lang="sk-SK" dirty="0" smtClean="0">
                <a:hlinkClick r:id="rId6"/>
              </a:rPr>
              <a:t>https://www.slideshare.net/Shivamsanoo/working-principle-of-gps</a:t>
            </a:r>
            <a:endParaRPr lang="sk-SK" dirty="0" smtClean="0"/>
          </a:p>
          <a:p>
            <a:r>
              <a:rPr lang="sk-SK" dirty="0" smtClean="0">
                <a:hlinkClick r:id="rId7"/>
              </a:rPr>
              <a:t>http://www.wikiwand.com/en/Transit_(satellite)</a:t>
            </a:r>
            <a:endParaRPr lang="sk-SK" dirty="0" smtClean="0"/>
          </a:p>
          <a:p>
            <a:r>
              <a:rPr lang="sk-SK" dirty="0" smtClean="0">
                <a:hlinkClick r:id="rId8"/>
              </a:rPr>
              <a:t>https://necenzurovane.sk/test-gps-navigacii/</a:t>
            </a: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k-SK" sz="4000" dirty="0" smtClean="0">
                <a:latin typeface="Constantia" pitchFamily="18" charset="0"/>
              </a:rPr>
              <a:t>Ďakujem za pozornosť! :)</a:t>
            </a:r>
          </a:p>
          <a:p>
            <a:pPr algn="ctr"/>
            <a:endParaRPr lang="sk-SK" sz="4000" dirty="0"/>
          </a:p>
        </p:txBody>
      </p:sp>
      <p:pic>
        <p:nvPicPr>
          <p:cNvPr id="17410" name="Picture 2" descr="SÃºvisiaci obrÃ¡z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948" y="2708920"/>
            <a:ext cx="8114188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16624"/>
          </a:xfrm>
        </p:spPr>
        <p:txBody>
          <a:bodyPr>
            <a:normAutofit/>
          </a:bodyPr>
          <a:lstStyle/>
          <a:p>
            <a:r>
              <a:rPr lang="sk-SK" b="1" dirty="0" smtClean="0"/>
              <a:t>Globálny </a:t>
            </a:r>
            <a:r>
              <a:rPr lang="sk-SK" b="1" dirty="0"/>
              <a:t>lokalizačný systém</a:t>
            </a:r>
            <a:r>
              <a:rPr lang="sk-SK" dirty="0"/>
              <a:t> alebo </a:t>
            </a:r>
            <a:r>
              <a:rPr lang="sk-SK" b="1" dirty="0" smtClean="0"/>
              <a:t>Globálny</a:t>
            </a:r>
          </a:p>
          <a:p>
            <a:pPr>
              <a:buNone/>
            </a:pPr>
            <a:r>
              <a:rPr lang="sk-SK" b="1" dirty="0" smtClean="0"/>
              <a:t>systém určenia polohy </a:t>
            </a:r>
            <a:r>
              <a:rPr lang="sk-SK" dirty="0" smtClean="0"/>
              <a:t>je</a:t>
            </a:r>
            <a:r>
              <a:rPr lang="sk-SK" dirty="0"/>
              <a:t> satelitný </a:t>
            </a:r>
            <a:r>
              <a:rPr lang="sk-SK" dirty="0" smtClean="0"/>
              <a:t>navigačný</a:t>
            </a:r>
          </a:p>
          <a:p>
            <a:pPr>
              <a:buNone/>
            </a:pPr>
            <a:r>
              <a:rPr lang="sk-SK" dirty="0" smtClean="0"/>
              <a:t>systém</a:t>
            </a:r>
            <a:r>
              <a:rPr lang="sk-SK" dirty="0"/>
              <a:t> používaný na zistenie presnej pozície </a:t>
            </a:r>
            <a:r>
              <a:rPr lang="sk-SK" dirty="0" smtClean="0"/>
              <a:t>a</a:t>
            </a:r>
          </a:p>
          <a:p>
            <a:pPr>
              <a:buNone/>
            </a:pPr>
            <a:r>
              <a:rPr lang="sk-SK" dirty="0" smtClean="0"/>
              <a:t>poskytujúci </a:t>
            </a:r>
            <a:r>
              <a:rPr lang="sk-SK" dirty="0"/>
              <a:t>veľmi presnú časovú </a:t>
            </a:r>
            <a:r>
              <a:rPr lang="sk-SK" dirty="0" smtClean="0"/>
              <a:t>referenciu</a:t>
            </a:r>
          </a:p>
          <a:p>
            <a:pPr>
              <a:buNone/>
            </a:pPr>
            <a:r>
              <a:rPr lang="sk-SK" dirty="0" smtClean="0"/>
              <a:t>takmer </a:t>
            </a:r>
            <a:r>
              <a:rPr lang="sk-SK" dirty="0"/>
              <a:t>kdekoľvek na Zemi alebo zemskej orbite</a:t>
            </a:r>
            <a:r>
              <a:rPr lang="sk-SK" dirty="0" smtClean="0"/>
              <a:t>.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Poskytovanie údajov 24 hodín denne.</a:t>
            </a:r>
            <a:endParaRPr lang="sk-SK" dirty="0"/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Vojenské účely neskôr civilný sektor.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SÃºvisiaci obrÃ¡zok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44221" y="-243408"/>
            <a:ext cx="9188221" cy="8352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Constantia" pitchFamily="18" charset="0"/>
              </a:rPr>
              <a:t>História</a:t>
            </a:r>
            <a:endParaRPr lang="sk-SK" dirty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k-SK" sz="3400" u="sng" dirty="0" smtClean="0"/>
              <a:t>začiatok 60. rokov</a:t>
            </a:r>
          </a:p>
          <a:p>
            <a:pPr marL="514350" indent="-514350">
              <a:buNone/>
            </a:pPr>
            <a:r>
              <a:rPr lang="sk-SK" sz="3400" dirty="0" smtClean="0"/>
              <a:t>1. navigačné systémy: USA – Transit</a:t>
            </a:r>
          </a:p>
          <a:p>
            <a:pPr marL="514350" indent="-514350">
              <a:buNone/>
            </a:pPr>
            <a:r>
              <a:rPr lang="sk-SK" sz="3400" dirty="0" smtClean="0"/>
              <a:t>		</a:t>
            </a:r>
            <a:r>
              <a:rPr lang="sk-SK" sz="3400" dirty="0"/>
              <a:t> </a:t>
            </a:r>
            <a:r>
              <a:rPr lang="sk-SK" sz="3400" dirty="0" smtClean="0"/>
              <a:t>        	           Sovietsky zväz – Cyklon</a:t>
            </a:r>
          </a:p>
          <a:p>
            <a:pPr marL="514350" indent="-514350">
              <a:buNone/>
            </a:pPr>
            <a:endParaRPr lang="sk-SK" sz="3400" dirty="0" smtClean="0"/>
          </a:p>
          <a:p>
            <a:pPr marL="514350" indent="-514350">
              <a:buNone/>
            </a:pPr>
            <a:r>
              <a:rPr lang="sk-SK" sz="3400" dirty="0" smtClean="0"/>
              <a:t>Ďalšie: Vojenský 6 družicový – Parus</a:t>
            </a:r>
          </a:p>
          <a:p>
            <a:pPr marL="514350" indent="-514350">
              <a:buNone/>
            </a:pPr>
            <a:r>
              <a:rPr lang="sk-SK" sz="3400" dirty="0" smtClean="0"/>
              <a:t>	      Civilný 4 družicový – Cikada</a:t>
            </a:r>
          </a:p>
          <a:p>
            <a:pPr marL="514350" indent="-514350">
              <a:buNone/>
            </a:pPr>
            <a:endParaRPr lang="sk-SK" sz="3400" dirty="0" smtClean="0"/>
          </a:p>
          <a:p>
            <a:pPr marL="514350" indent="-514350">
              <a:buNone/>
            </a:pPr>
            <a:r>
              <a:rPr lang="sk-SK" sz="3400" dirty="0" smtClean="0"/>
              <a:t>NEVÝHODA- len </a:t>
            </a:r>
            <a:r>
              <a:rPr lang="sk-SK" sz="3400" b="1" dirty="0" smtClean="0"/>
              <a:t>dvojrozmerné súradnice</a:t>
            </a:r>
            <a:r>
              <a:rPr lang="sk-SK" sz="3400" dirty="0" smtClean="0"/>
              <a:t> – „Dopplerovské“</a:t>
            </a:r>
          </a:p>
          <a:p>
            <a:pPr marL="514350" indent="-514350">
              <a:buNone/>
            </a:pPr>
            <a:endParaRPr lang="sk-SK" sz="3400" dirty="0"/>
          </a:p>
          <a:p>
            <a:pPr marL="514350" indent="-514350">
              <a:buNone/>
            </a:pPr>
            <a:r>
              <a:rPr lang="sk-SK" sz="3400" u="sng" dirty="0" smtClean="0"/>
              <a:t>70. roky</a:t>
            </a:r>
          </a:p>
          <a:p>
            <a:pPr marL="514350" indent="-514350">
              <a:buNone/>
            </a:pPr>
            <a:r>
              <a:rPr lang="sk-SK" sz="3400" dirty="0" smtClean="0"/>
              <a:t>Cieľ vytvoriť </a:t>
            </a:r>
            <a:r>
              <a:rPr lang="sk-SK" sz="3400" b="1" dirty="0" smtClean="0"/>
              <a:t>trojrozmerné súradnice </a:t>
            </a:r>
            <a:r>
              <a:rPr lang="sk-SK" sz="3400" dirty="0" smtClean="0"/>
              <a:t>- letectvo</a:t>
            </a:r>
          </a:p>
          <a:p>
            <a:pPr marL="514350" indent="-514350">
              <a:buNone/>
            </a:pPr>
            <a:r>
              <a:rPr lang="sk-SK" sz="3400" dirty="0" smtClean="0"/>
              <a:t>1993</a:t>
            </a:r>
          </a:p>
          <a:p>
            <a:pPr marL="514350" indent="-514350">
              <a:buNone/>
            </a:pPr>
            <a:r>
              <a:rPr lang="sk-SK" dirty="0" smtClean="0"/>
              <a:t> 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Constantia" pitchFamily="18" charset="0"/>
              </a:rPr>
              <a:t>Štruktúra</a:t>
            </a:r>
            <a:endParaRPr lang="sk-SK" dirty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/>
              <a:t>Systém GPS je tvorený tromi zložkami</a:t>
            </a:r>
          </a:p>
          <a:p>
            <a:pPr lvl="0"/>
            <a:r>
              <a:rPr lang="sk-SK" dirty="0"/>
              <a:t>Kozmická</a:t>
            </a:r>
          </a:p>
          <a:p>
            <a:pPr lvl="0"/>
            <a:r>
              <a:rPr lang="sk-SK" dirty="0"/>
              <a:t>Riadiaca</a:t>
            </a:r>
          </a:p>
          <a:p>
            <a:pPr lvl="0"/>
            <a:r>
              <a:rPr lang="sk-SK" dirty="0"/>
              <a:t>Užívateľská</a:t>
            </a:r>
          </a:p>
          <a:p>
            <a:endParaRPr lang="sk-SK" dirty="0"/>
          </a:p>
        </p:txBody>
      </p:sp>
      <p:pic>
        <p:nvPicPr>
          <p:cNvPr id="7170" name="Picture 2" descr="VÃ½sledok vyhÄ¾adÃ¡vania obrÃ¡zkov pre dopyt gps"/>
          <p:cNvPicPr>
            <a:picLocks noChangeAspect="1" noChangeArrowheads="1"/>
          </p:cNvPicPr>
          <p:nvPr/>
        </p:nvPicPr>
        <p:blipFill>
          <a:blip r:embed="rId2" cstate="print"/>
          <a:srcRect l="26460" t="3780" r="24401" b="6761"/>
          <a:stretch>
            <a:fillRect/>
          </a:stretch>
        </p:blipFill>
        <p:spPr bwMode="auto">
          <a:xfrm rot="2029916">
            <a:off x="5447166" y="2162603"/>
            <a:ext cx="2414389" cy="43954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Ãºvisiaci obrÃ¡zok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V="1">
            <a:off x="0" y="-819150"/>
            <a:ext cx="9582150" cy="76771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Constantia" pitchFamily="18" charset="0"/>
              </a:rPr>
              <a:t>Kozmická</a:t>
            </a:r>
            <a:endParaRPr lang="sk-SK" dirty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6 obežné dráhy</a:t>
            </a:r>
          </a:p>
          <a:p>
            <a:r>
              <a:rPr lang="sk-SK" dirty="0" smtClean="0"/>
              <a:t>24 družíc</a:t>
            </a:r>
          </a:p>
          <a:p>
            <a:r>
              <a:rPr lang="sk-SK" dirty="0" smtClean="0"/>
              <a:t>20 </a:t>
            </a:r>
            <a:r>
              <a:rPr lang="sk-SK" dirty="0"/>
              <a:t>200 km nad </a:t>
            </a:r>
            <a:r>
              <a:rPr lang="sk-SK" dirty="0" smtClean="0"/>
              <a:t>povrchom</a:t>
            </a:r>
          </a:p>
          <a:p>
            <a:r>
              <a:rPr lang="sk-SK" dirty="0" smtClean="0"/>
              <a:t>900 kg</a:t>
            </a:r>
          </a:p>
          <a:p>
            <a:r>
              <a:rPr lang="sk-SK" dirty="0"/>
              <a:t>11 h 58 </a:t>
            </a:r>
            <a:r>
              <a:rPr lang="sk-SK" dirty="0" smtClean="0"/>
              <a:t>min</a:t>
            </a:r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SÃºvisiaci obrÃ¡zok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-668660"/>
            <a:ext cx="10035547" cy="752666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Constantia" pitchFamily="18" charset="0"/>
              </a:rPr>
              <a:t>Riadiaca</a:t>
            </a:r>
            <a:endParaRPr lang="sk-SK" dirty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4 monitorovacie pozemné stanice</a:t>
            </a:r>
          </a:p>
          <a:p>
            <a:pPr lvl="1"/>
            <a:r>
              <a:rPr lang="sk-SK" dirty="0" smtClean="0"/>
              <a:t>pasívne sledovanie družíc, príjímanie ich dát, predávanie MCS</a:t>
            </a:r>
          </a:p>
          <a:p>
            <a:r>
              <a:rPr lang="sk-SK" dirty="0" smtClean="0"/>
              <a:t>hlavná riadiaca stanica MCS</a:t>
            </a:r>
          </a:p>
          <a:p>
            <a:pPr lvl="1"/>
            <a:r>
              <a:rPr lang="sk-SK" dirty="0" smtClean="0"/>
              <a:t>Vypočítavanie z prijatých dát presné parametre obežných dráh (efemeridov)</a:t>
            </a:r>
          </a:p>
          <a:p>
            <a:r>
              <a:rPr lang="sk-SK" dirty="0" smtClean="0"/>
              <a:t>3 vysielacie stanice</a:t>
            </a:r>
          </a:p>
          <a:p>
            <a:pPr lvl="1"/>
            <a:r>
              <a:rPr lang="sk-SK" dirty="0"/>
              <a:t>o</a:t>
            </a:r>
            <a:r>
              <a:rPr lang="sk-SK" dirty="0" smtClean="0"/>
              <a:t>dovzdanie týchto vyp. parametrov družiciam, tie pomocou rádiových signálov efemeridy svojich obežných dráh posielajú do GPS prijímačov</a:t>
            </a:r>
          </a:p>
          <a:p>
            <a:pPr lvl="1"/>
            <a:endParaRPr lang="sk-SK" dirty="0" smtClean="0"/>
          </a:p>
          <a:p>
            <a:endParaRPr lang="sk-SK" dirty="0" smtClean="0"/>
          </a:p>
          <a:p>
            <a:endParaRPr lang="sk-SK" dirty="0"/>
          </a:p>
          <a:p>
            <a:pPr lvl="1"/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5" name="Content Placeholder 4" descr="gpsk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21485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29698" name="Picture 2" descr="VÃ½sledok vyhÄ¾adÃ¡vania obrÃ¡zkov pre dopyt diego garcia g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484784"/>
            <a:ext cx="9175751" cy="38836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Ãºvisiaci obrÃ¡zok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704408" y="-369577"/>
            <a:ext cx="10848408" cy="722757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Úživateľská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smtClean="0"/>
              <a:t>GPS prijímače, uživatelia, vyhodnocovacie nástroje a postupy potrebné </a:t>
            </a:r>
            <a:r>
              <a:rPr lang="sk-SK" dirty="0"/>
              <a:t>na vyhodnotenie </a:t>
            </a:r>
            <a:r>
              <a:rPr lang="sk-SK" dirty="0" smtClean="0"/>
              <a:t>meraní</a:t>
            </a:r>
          </a:p>
          <a:p>
            <a:endParaRPr lang="sk-SK" dirty="0" smtClean="0"/>
          </a:p>
          <a:p>
            <a:r>
              <a:rPr lang="sk-SK" dirty="0"/>
              <a:t>výpočty polohy, rýchlosti a </a:t>
            </a:r>
            <a:r>
              <a:rPr lang="sk-SK" dirty="0" smtClean="0"/>
              <a:t>času</a:t>
            </a:r>
          </a:p>
          <a:p>
            <a:endParaRPr lang="sk-SK" dirty="0" smtClean="0"/>
          </a:p>
          <a:p>
            <a:r>
              <a:rPr lang="sk-SK" dirty="0" smtClean="0"/>
              <a:t>GPS prijímače-potrebné </a:t>
            </a:r>
            <a:r>
              <a:rPr lang="sk-SK" dirty="0"/>
              <a:t>prijímať signály aspoň zo štyroch </a:t>
            </a:r>
            <a:r>
              <a:rPr lang="sk-SK" dirty="0" smtClean="0"/>
              <a:t>družíc: 1-čas, 3-poloha</a:t>
            </a:r>
          </a:p>
          <a:p>
            <a:pPr lvl="1"/>
            <a:r>
              <a:rPr lang="sk-SK" dirty="0"/>
              <a:t>j</a:t>
            </a:r>
            <a:r>
              <a:rPr lang="sk-SK" dirty="0" smtClean="0"/>
              <a:t>ednokanálové – 1 vstupný kanál,prepínanie kanálu na jednotllivé družice</a:t>
            </a:r>
          </a:p>
          <a:p>
            <a:pPr lvl="1"/>
            <a:r>
              <a:rPr lang="sk-SK" dirty="0"/>
              <a:t>v</a:t>
            </a:r>
            <a:r>
              <a:rPr lang="sk-SK" dirty="0" smtClean="0"/>
              <a:t>iackanálové – súčasné sledovanie všetkých dostupných družíc – väčšia prenosť výpočtov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</TotalTime>
  <Words>210</Words>
  <Application>Microsoft Office PowerPoint</Application>
  <PresentationFormat>On-screen Show (4:3)</PresentationFormat>
  <Paragraphs>87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GPS</vt:lpstr>
      <vt:lpstr>Slide 2</vt:lpstr>
      <vt:lpstr>História</vt:lpstr>
      <vt:lpstr>Štruktúra</vt:lpstr>
      <vt:lpstr>Kozmická</vt:lpstr>
      <vt:lpstr>Riadiaca</vt:lpstr>
      <vt:lpstr>Slide 7</vt:lpstr>
      <vt:lpstr>Slide 8</vt:lpstr>
      <vt:lpstr>Úživateľská</vt:lpstr>
      <vt:lpstr>Ako GPS pracuje</vt:lpstr>
      <vt:lpstr>Slide 11</vt:lpstr>
      <vt:lpstr>Frekvencie</vt:lpstr>
      <vt:lpstr>Zdroje</vt:lpstr>
      <vt:lpstr>Slide 14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GPS</dc:title>
  <dc:creator>Bianka</dc:creator>
  <cp:lastModifiedBy>Bianka</cp:lastModifiedBy>
  <cp:revision>5</cp:revision>
  <dcterms:created xsi:type="dcterms:W3CDTF">2019-01-06T19:31:59Z</dcterms:created>
  <dcterms:modified xsi:type="dcterms:W3CDTF">2019-01-07T11:09:04Z</dcterms:modified>
</cp:coreProperties>
</file>