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4" r:id="rId5"/>
    <p:sldId id="262" r:id="rId6"/>
    <p:sldId id="261" r:id="rId7"/>
    <p:sldId id="267" r:id="rId8"/>
    <p:sldId id="269" r:id="rId9"/>
    <p:sldId id="268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91714-5503-4AB1-AF18-CF2A403707EA}" type="datetimeFigureOut">
              <a:rPr lang="sk-SK" smtClean="0"/>
              <a:t>2. 12. 2018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2B92-C72C-4E0C-B519-C332BC67995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player.cz/47316318-Lecive-rostliny-a-kardiovaskularni-system-mgr-gabriela-dovrtelova.html" TargetMode="External"/><Relationship Id="rId2" Type="http://schemas.openxmlformats.org/officeDocument/2006/relationships/hyperlink" Target="https://sk.wikipedia.org/wiki/Konvalinka_vo%C5%88av%C3%A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VÃ½sledok vyhÄ¾adÃ¡vania obrÃ¡zkov pre dopyt konvalin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0"/>
            <a:ext cx="1030140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558608" cy="146759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sk-SK" sz="4800" b="1" dirty="0" smtClean="0">
                <a:solidFill>
                  <a:srgbClr val="00CC00"/>
                </a:solidFill>
                <a:latin typeface="Microsoft YaHei UI Light" pitchFamily="34" charset="-122"/>
                <a:ea typeface="Microsoft YaHei UI Light" pitchFamily="34" charset="-122"/>
                <a:cs typeface="Calibri Light" pitchFamily="34" charset="0"/>
              </a:rPr>
              <a:t/>
            </a:r>
            <a:br>
              <a:rPr lang="sk-SK" sz="4800" b="1" dirty="0" smtClean="0">
                <a:solidFill>
                  <a:srgbClr val="00CC00"/>
                </a:solidFill>
                <a:latin typeface="Microsoft YaHei UI Light" pitchFamily="34" charset="-122"/>
                <a:ea typeface="Microsoft YaHei UI Light" pitchFamily="34" charset="-122"/>
                <a:cs typeface="Calibri Light" pitchFamily="34" charset="0"/>
              </a:rPr>
            </a:br>
            <a:r>
              <a:rPr lang="sk-SK" sz="4800" b="1" dirty="0" smtClean="0">
                <a:solidFill>
                  <a:srgbClr val="009900"/>
                </a:solidFill>
                <a:latin typeface="Microsoft YaHei UI Light" pitchFamily="34" charset="-122"/>
                <a:ea typeface="Microsoft YaHei UI Light" pitchFamily="34" charset="-122"/>
                <a:cs typeface="Calibri Light" pitchFamily="34" charset="0"/>
              </a:rPr>
              <a:t>Konvalinka voňavá</a:t>
            </a:r>
            <a:br>
              <a:rPr lang="sk-SK" sz="4800" b="1" dirty="0" smtClean="0">
                <a:solidFill>
                  <a:srgbClr val="009900"/>
                </a:solidFill>
                <a:latin typeface="Microsoft YaHei UI Light" pitchFamily="34" charset="-122"/>
                <a:ea typeface="Microsoft YaHei UI Light" pitchFamily="34" charset="-122"/>
                <a:cs typeface="Calibri Light" pitchFamily="34" charset="0"/>
              </a:rPr>
            </a:br>
            <a:r>
              <a:rPr lang="sk-SK" sz="2700" b="1" dirty="0">
                <a:solidFill>
                  <a:srgbClr val="009900"/>
                </a:solidFill>
                <a:latin typeface="Microsoft YaHei UI Light" pitchFamily="34" charset="-122"/>
                <a:ea typeface="Microsoft YaHei UI Light" pitchFamily="34" charset="-122"/>
              </a:rPr>
              <a:t>Convallaria majalis</a:t>
            </a:r>
            <a:r>
              <a:rPr lang="sk-SK" b="1" dirty="0"/>
              <a:t/>
            </a:r>
            <a:br>
              <a:rPr lang="sk-SK" b="1" dirty="0"/>
            </a:br>
            <a:endParaRPr lang="sk-SK" sz="4800" b="1" dirty="0">
              <a:solidFill>
                <a:srgbClr val="00CC00"/>
              </a:solidFill>
              <a:latin typeface="Microsoft YaHei UI Light" pitchFamily="34" charset="-122"/>
              <a:ea typeface="Microsoft YaHei UI Light" pitchFamily="34" charset="-122"/>
              <a:cs typeface="Calibri 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sk-SK" sz="3500" dirty="0" smtClean="0">
                <a:latin typeface="Gill Sans MT Condensed" pitchFamily="34" charset="-18"/>
              </a:rPr>
              <a:t>-ľudovo </a:t>
            </a:r>
            <a:r>
              <a:rPr lang="sk-SK" sz="3500" dirty="0">
                <a:latin typeface="Gill Sans MT Condensed" pitchFamily="34" charset="-18"/>
              </a:rPr>
              <a:t>perlička, kokorník, bimbonka, májové </a:t>
            </a:r>
            <a:r>
              <a:rPr lang="sk-SK" sz="3500" dirty="0" smtClean="0">
                <a:latin typeface="Gill Sans MT Condensed" pitchFamily="34" charset="-18"/>
              </a:rPr>
              <a:t>zvončeky-</a:t>
            </a:r>
          </a:p>
          <a:p>
            <a:pPr>
              <a:buNone/>
            </a:pPr>
            <a:endParaRPr lang="sk-SK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Vlhkomilná rastlina, dáva prednosť kyslým pôdam(4,5 pH). Vyhľadáva polotieň.</a:t>
            </a:r>
          </a:p>
          <a:p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Trváca </a:t>
            </a:r>
            <a:r>
              <a:rPr lang="sk-SK" dirty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až 20 cm vysoká jedovatá bylina s </a:t>
            </a:r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plazivým rozkonáreným </a:t>
            </a:r>
            <a:r>
              <a:rPr lang="sk-SK" dirty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podzemkom</a:t>
            </a:r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.</a:t>
            </a:r>
          </a:p>
          <a:p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Listy </a:t>
            </a:r>
            <a:r>
              <a:rPr lang="sk-SK" dirty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sú spravidla dva (vzácne </a:t>
            </a:r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3).</a:t>
            </a:r>
            <a:endParaRPr lang="sk-SK" dirty="0">
              <a:latin typeface="Calibri Light" pitchFamily="34" charset="0"/>
              <a:ea typeface="Microsoft YaHei UI Light" pitchFamily="34" charset="-122"/>
              <a:cs typeface="Calibri Light" pitchFamily="34" charset="0"/>
            </a:endParaRPr>
          </a:p>
          <a:p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Kvety </a:t>
            </a:r>
            <a:r>
              <a:rPr lang="sk-SK" dirty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vyrastajú v riedkom jednostrannom </a:t>
            </a:r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strapci. </a:t>
            </a:r>
            <a:endParaRPr lang="sk-SK" dirty="0">
              <a:latin typeface="Calibri Light" pitchFamily="34" charset="0"/>
              <a:ea typeface="Microsoft YaHei UI Light" pitchFamily="34" charset="-122"/>
              <a:cs typeface="Calibri Light" pitchFamily="34" charset="0"/>
            </a:endParaRPr>
          </a:p>
          <a:p>
            <a:pPr>
              <a:buNone/>
            </a:pPr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	Sú krátko </a:t>
            </a:r>
            <a:r>
              <a:rPr lang="sk-SK" dirty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stopkaté a voňavé. Okvetie je biele </a:t>
            </a:r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alebo žltkasté, zložené </a:t>
            </a:r>
            <a:r>
              <a:rPr lang="sk-SK" dirty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zo 6 zrastených okvetných </a:t>
            </a:r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lístkov.</a:t>
            </a:r>
            <a:endParaRPr lang="sk-SK" dirty="0">
              <a:latin typeface="Calibri Light" pitchFamily="34" charset="0"/>
              <a:ea typeface="Microsoft YaHei UI Light" pitchFamily="34" charset="-122"/>
              <a:cs typeface="Calibri Light" pitchFamily="34" charset="0"/>
            </a:endParaRPr>
          </a:p>
          <a:p>
            <a:r>
              <a:rPr lang="sk-SK" dirty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Plodom sú jedovaté, jasne červené </a:t>
            </a:r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2 </a:t>
            </a:r>
            <a:r>
              <a:rPr lang="sk-SK" dirty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až </a:t>
            </a:r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6 semenné</a:t>
            </a:r>
            <a:r>
              <a:rPr lang="sk-SK" dirty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 bobule</a:t>
            </a:r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.</a:t>
            </a:r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 </a:t>
            </a:r>
          </a:p>
          <a:p>
            <a:r>
              <a:rPr lang="sk-SK" dirty="0" smtClean="0">
                <a:latin typeface="Calibri Light" pitchFamily="34" charset="0"/>
                <a:ea typeface="Microsoft YaHei UI Light" pitchFamily="34" charset="-122"/>
                <a:cs typeface="Calibri Light" pitchFamily="34" charset="0"/>
              </a:rPr>
              <a:t>Kvitne v máji a júni.</a:t>
            </a:r>
            <a:endParaRPr lang="sk-SK" dirty="0">
              <a:latin typeface="Calibri Light" pitchFamily="34" charset="0"/>
              <a:ea typeface="Microsoft YaHei UI Light" pitchFamily="34" charset="-122"/>
              <a:cs typeface="Calibri Light" pitchFamily="34" charset="0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122" name="Picture 2" descr="SÃºvisiaci obrÃ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4664"/>
            <a:ext cx="3679375" cy="2376264"/>
          </a:xfrm>
          <a:prstGeom prst="rect">
            <a:avLst/>
          </a:prstGeom>
          <a:noFill/>
        </p:spPr>
      </p:pic>
      <p:pic>
        <p:nvPicPr>
          <p:cNvPr id="5124" name="Picture 4" descr="VÃ½sledok vyhÄ¾adÃ¡vania obrÃ¡zkov pre dopyt konvalin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3" y="0"/>
            <a:ext cx="4053201" cy="6669360"/>
          </a:xfrm>
          <a:prstGeom prst="rect">
            <a:avLst/>
          </a:prstGeom>
          <a:noFill/>
        </p:spPr>
      </p:pic>
      <p:pic>
        <p:nvPicPr>
          <p:cNvPr id="6" name="Picture 2" descr="VÃ½sledok vyhÄ¾adÃ¡vania obrÃ¡zkov pre dopyt konvalin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429000"/>
            <a:ext cx="3672408" cy="2926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97552" cy="288032"/>
          </a:xfrm>
        </p:spPr>
        <p:txBody>
          <a:bodyPr>
            <a:normAutofit fontScale="90000"/>
          </a:bodyPr>
          <a:lstStyle/>
          <a:p>
            <a:r>
              <a:rPr lang="sk-SK" sz="2200" dirty="0" smtClean="0"/>
              <a:t>Na Slovensku je chránenou rastlinou rastúcou od nížin po horské pásmo v svetlých lesoch a krovinách a na horských lúkach</a:t>
            </a:r>
            <a:r>
              <a:rPr lang="sk-SK" sz="2200" dirty="0"/>
              <a:t>.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3314" name="Picture 2" descr="VÃ½sledok vyhÄ¾adÃ¡vania obrÃ¡zkov pre dopyt konvalin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564105" cy="4817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! JEDOVATÁ 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dirty="0" smtClean="0"/>
              <a:t>Jedovaté sú všetky časti rastliny. Aj voda z vázi!</a:t>
            </a:r>
          </a:p>
          <a:p>
            <a:r>
              <a:rPr lang="sk-SK" dirty="0" smtClean="0"/>
              <a:t>nevoľnosť</a:t>
            </a:r>
          </a:p>
          <a:p>
            <a:r>
              <a:rPr lang="sk-SK" dirty="0" smtClean="0"/>
              <a:t>zažívacie problémy</a:t>
            </a:r>
          </a:p>
          <a:p>
            <a:r>
              <a:rPr lang="sk-SK" dirty="0" smtClean="0"/>
              <a:t>zvracanie</a:t>
            </a:r>
          </a:p>
          <a:p>
            <a:r>
              <a:rPr lang="sk-SK" dirty="0" smtClean="0"/>
              <a:t>hnačky</a:t>
            </a:r>
          </a:p>
          <a:p>
            <a:r>
              <a:rPr lang="sk-SK" dirty="0" smtClean="0"/>
              <a:t>zvýšené </a:t>
            </a:r>
            <a:r>
              <a:rPr lang="sk-SK" dirty="0"/>
              <a:t>močenie </a:t>
            </a:r>
            <a:endParaRPr lang="sk-SK" dirty="0" smtClean="0"/>
          </a:p>
          <a:p>
            <a:r>
              <a:rPr lang="sk-SK" dirty="0" smtClean="0"/>
              <a:t>omámenosť</a:t>
            </a:r>
          </a:p>
          <a:p>
            <a:r>
              <a:rPr lang="sk-SK" dirty="0" smtClean="0"/>
              <a:t>mdlosť </a:t>
            </a:r>
          </a:p>
          <a:p>
            <a:r>
              <a:rPr lang="sk-SK" dirty="0" smtClean="0"/>
              <a:t>kŕče</a:t>
            </a:r>
          </a:p>
          <a:p>
            <a:r>
              <a:rPr lang="sk-SK" dirty="0" smtClean="0"/>
              <a:t>komplikácie s činnosťou srdca</a:t>
            </a:r>
          </a:p>
          <a:p>
            <a:pPr>
              <a:buNone/>
            </a:pPr>
            <a:endParaRPr lang="sk-SK" sz="4100" dirty="0" smtClean="0"/>
          </a:p>
          <a:p>
            <a:pPr>
              <a:buNone/>
            </a:pPr>
            <a:r>
              <a:rPr lang="sk-SK" sz="4100" dirty="0" smtClean="0"/>
              <a:t>Otrava môže zapríčiniť aj smrť!</a:t>
            </a:r>
            <a:endParaRPr lang="sk-SK" sz="4100" dirty="0"/>
          </a:p>
        </p:txBody>
      </p:sp>
      <p:pic>
        <p:nvPicPr>
          <p:cNvPr id="2050" name="Picture 2" descr="VÃ½sledok vyhÄ¾adÃ¡vania obrÃ¡zkov pre dopyt jedovata zn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96952"/>
            <a:ext cx="1801905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ALE AJ LIEČIVÁ 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dirty="0" smtClean="0"/>
              <a:t>Vzhľadom na svoju vysokú toxicitu nie je vhodná pre používanie amatérskymi liečiteľmi.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15.storočie, zložka každého herbára</a:t>
            </a:r>
          </a:p>
          <a:p>
            <a:r>
              <a:rPr lang="sk-SK" dirty="0"/>
              <a:t>e</a:t>
            </a:r>
            <a:r>
              <a:rPr lang="sk-SK" dirty="0" smtClean="0"/>
              <a:t>senciálny olej na plesňové ochorenia, svrbiace miesta a opuchliny</a:t>
            </a:r>
            <a:endParaRPr lang="sk-SK" dirty="0" smtClean="0"/>
          </a:p>
          <a:p>
            <a:r>
              <a:rPr lang="sk-SK" dirty="0" smtClean="0"/>
              <a:t>posilnenie srdcovej činnosti </a:t>
            </a:r>
          </a:p>
          <a:p>
            <a:r>
              <a:rPr lang="sk-SK" dirty="0" smtClean="0"/>
              <a:t>proti vodnatosti a pri epilepsii</a:t>
            </a:r>
          </a:p>
          <a:p>
            <a:r>
              <a:rPr lang="sk-SK" dirty="0"/>
              <a:t>p</a:t>
            </a:r>
            <a:r>
              <a:rPr lang="sk-SK" dirty="0" smtClean="0"/>
              <a:t>osilňovanie zmyslov a mozgu</a:t>
            </a:r>
            <a:endParaRPr lang="sk-SK" dirty="0" smtClean="0"/>
          </a:p>
          <a:p>
            <a:r>
              <a:rPr lang="sk-SK" dirty="0" smtClean="0"/>
              <a:t>výroba mydiel, voňaviek</a:t>
            </a:r>
          </a:p>
          <a:p>
            <a:r>
              <a:rPr lang="sk-SK" dirty="0"/>
              <a:t>v</a:t>
            </a:r>
            <a:r>
              <a:rPr lang="sk-SK" dirty="0" smtClean="0"/>
              <a:t>ýroba </a:t>
            </a:r>
            <a:r>
              <a:rPr lang="sk-SK" dirty="0" smtClean="0"/>
              <a:t>šňupavých tabakov(zložkou sú sušené kvety)-prípravky na šnupanie pri silnej nádche alebo bolení hlavy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Obsahové látky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smtClean="0"/>
              <a:t>Glykozidy</a:t>
            </a:r>
          </a:p>
          <a:p>
            <a:r>
              <a:rPr lang="sk-SK" dirty="0" smtClean="0"/>
              <a:t>Deriváty sacharidov, kde je vodík poloacetálovej skupiny nahradený najčastejšie arylom alebo alkylom.</a:t>
            </a:r>
          </a:p>
          <a:p>
            <a:r>
              <a:rPr lang="sk-SK" dirty="0" smtClean="0"/>
              <a:t>vplyv na sťahovanie srdcového svalu, účinkujú ako srdcové tonikum</a:t>
            </a:r>
          </a:p>
          <a:p>
            <a:r>
              <a:rPr lang="sk-SK" dirty="0" smtClean="0"/>
              <a:t>0,2-0,3%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/>
              <a:t>H</a:t>
            </a:r>
            <a:r>
              <a:rPr lang="sk-SK" dirty="0" smtClean="0"/>
              <a:t>lavný glykozid sa odlišuje podľa pôvodu:</a:t>
            </a:r>
          </a:p>
          <a:p>
            <a:r>
              <a:rPr lang="sk-SK" dirty="0" smtClean="0"/>
              <a:t>Z a SZ Európa-KONVALATOXOL</a:t>
            </a:r>
          </a:p>
          <a:p>
            <a:r>
              <a:rPr lang="sk-SK" dirty="0" smtClean="0"/>
              <a:t>V Európa-KONVALOZID a LOKUNDJOZID</a:t>
            </a:r>
          </a:p>
          <a:p>
            <a:r>
              <a:rPr lang="sk-SK" dirty="0" smtClean="0"/>
              <a:t>Stredná Európa- rovnaké množstvá všetkých týchto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Kardenolidy – najmä v kvetoch a semennách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Saponíny – v pokožke bobulí ( spôsobujú rozpad červených krviniek a uvolňovanie krvného farbiva)</a:t>
            </a:r>
            <a:endParaRPr lang="sk-SK" dirty="0"/>
          </a:p>
        </p:txBody>
      </p:sp>
      <p:pic>
        <p:nvPicPr>
          <p:cNvPr id="23554" name="Picture 2" descr="SÃºvisiaci obrÃ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744416" cy="2847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+mj-lt"/>
              </a:rPr>
              <a:t/>
            </a:r>
            <a:br>
              <a:rPr lang="sk-SK" dirty="0" smtClean="0">
                <a:latin typeface="+mj-lt"/>
              </a:rPr>
            </a:br>
            <a:r>
              <a:rPr lang="sk-SK" dirty="0" smtClean="0">
                <a:latin typeface="+mj-lt"/>
              </a:rPr>
              <a:t>ĎAKUJEM ZA POZORNOSŤ </a:t>
            </a:r>
            <a:br>
              <a:rPr lang="sk-SK" dirty="0" smtClean="0">
                <a:latin typeface="+mj-lt"/>
              </a:rPr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k-SK" dirty="0" smtClean="0">
                <a:latin typeface="+mj-lt"/>
              </a:rPr>
              <a:t>Bianka Müllerová 3.B</a:t>
            </a:r>
          </a:p>
          <a:p>
            <a:pPr algn="ctr">
              <a:buNone/>
            </a:pPr>
            <a:endParaRPr lang="sk-SK" dirty="0" smtClean="0">
              <a:latin typeface="+mj-lt"/>
            </a:endParaRPr>
          </a:p>
          <a:p>
            <a:pPr algn="ctr">
              <a:buNone/>
            </a:pPr>
            <a:r>
              <a:rPr lang="sk-SK" dirty="0" smtClean="0">
                <a:latin typeface="+mj-lt"/>
              </a:rPr>
              <a:t>Zdroje: </a:t>
            </a:r>
            <a:r>
              <a:rPr lang="sk-SK" dirty="0" smtClean="0">
                <a:latin typeface="+mj-lt"/>
                <a:hlinkClick r:id="rId2"/>
              </a:rPr>
              <a:t>https://sk.wikipedia.org/wiki/Konvalinka_vo%C5%88av%C3%A1</a:t>
            </a:r>
            <a:endParaRPr lang="sk-SK" dirty="0" smtClean="0">
              <a:latin typeface="+mj-lt"/>
            </a:endParaRPr>
          </a:p>
          <a:p>
            <a:pPr algn="ctr">
              <a:buNone/>
            </a:pPr>
            <a:r>
              <a:rPr lang="sk-SK" dirty="0" smtClean="0">
                <a:latin typeface="+mj-lt"/>
                <a:hlinkClick r:id="rId3"/>
              </a:rPr>
              <a:t>https://docplayer.cz/47316318-Lecive-rostliny-a-kardiovaskularni-system-mgr-gabriela-dovrtelova.html</a:t>
            </a:r>
            <a:endParaRPr lang="sk-SK" dirty="0" smtClean="0">
              <a:latin typeface="+mj-lt"/>
            </a:endParaRPr>
          </a:p>
          <a:p>
            <a:pPr algn="ctr">
              <a:buNone/>
            </a:pPr>
            <a:endParaRPr lang="sk-SK" dirty="0" smtClean="0">
              <a:latin typeface="+mj-lt"/>
            </a:endParaRPr>
          </a:p>
          <a:p>
            <a:pPr algn="ctr">
              <a:buNone/>
            </a:pPr>
            <a:r>
              <a:rPr lang="sk-SK" dirty="0" smtClean="0">
                <a:latin typeface="+mj-lt"/>
              </a:rPr>
              <a:t>KRESÁNEK,J.: </a:t>
            </a:r>
            <a:r>
              <a:rPr lang="sk-SK" i="1" dirty="0" smtClean="0">
                <a:latin typeface="+mj-lt"/>
              </a:rPr>
              <a:t>Atlas liečivých rastlín a lesných plodov. </a:t>
            </a:r>
            <a:r>
              <a:rPr lang="sk-SK" dirty="0" smtClean="0">
                <a:latin typeface="+mj-lt"/>
              </a:rPr>
              <a:t>Martin : Osveta, 1982. 768 s. 70-010-82</a:t>
            </a:r>
          </a:p>
          <a:p>
            <a:pPr algn="ctr">
              <a:buNone/>
            </a:pPr>
            <a:endParaRPr lang="sk-SK" dirty="0" smtClean="0">
              <a:latin typeface="+mj-lt"/>
            </a:endParaRPr>
          </a:p>
          <a:p>
            <a:pPr algn="ctr">
              <a:buNone/>
            </a:pPr>
            <a:endParaRPr lang="sk-SK" dirty="0">
              <a:latin typeface="+mj-lt"/>
            </a:endParaRPr>
          </a:p>
          <a:p>
            <a:pPr algn="ctr">
              <a:buNone/>
            </a:pPr>
            <a:endParaRPr lang="sk-SK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271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Konvalinka voňavá Convallaria majalis </vt:lpstr>
      <vt:lpstr>Slide 2</vt:lpstr>
      <vt:lpstr>Slide 3</vt:lpstr>
      <vt:lpstr>Na Slovensku je chránenou rastlinou rastúcou od nížin po horské pásmo v svetlých lesoch a krovinách a na horských lúkach. </vt:lpstr>
      <vt:lpstr>! JEDOVATÁ !</vt:lpstr>
      <vt:lpstr>ALE AJ LIEČIVÁ !</vt:lpstr>
      <vt:lpstr>Obsahové látky</vt:lpstr>
      <vt:lpstr>Slide 8</vt:lpstr>
      <vt:lpstr> ĎAKUJEM ZA POZORNOSŤ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Konvalinka voňavá</dc:title>
  <dc:creator>Bianka</dc:creator>
  <cp:lastModifiedBy>Bianka</cp:lastModifiedBy>
  <cp:revision>5</cp:revision>
  <dcterms:created xsi:type="dcterms:W3CDTF">2018-12-02T18:21:05Z</dcterms:created>
  <dcterms:modified xsi:type="dcterms:W3CDTF">2018-12-02T21:11:19Z</dcterms:modified>
</cp:coreProperties>
</file>