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70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0" autoAdjust="0"/>
  </p:normalViewPr>
  <p:slideViewPr>
    <p:cSldViewPr>
      <p:cViewPr varScale="1">
        <p:scale>
          <a:sx n="104" d="100"/>
          <a:sy n="104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ABD5-170B-48D2-9081-6FD0AA35CD27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CA3DC-9F74-46B6-9086-2C03710E1AF9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1993" TargetMode="External"/><Relationship Id="rId3" Type="http://schemas.openxmlformats.org/officeDocument/2006/relationships/hyperlink" Target="http://sk.wikipedia.org/wiki/Discovery_(raketopl%C3%A1n)" TargetMode="External"/><Relationship Id="rId7" Type="http://schemas.openxmlformats.org/officeDocument/2006/relationships/hyperlink" Target="http://sk.wikipedia.org/wiki/STS-61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sk.wikipedia.org/wiki/Zrkadlo" TargetMode="External"/><Relationship Id="rId5" Type="http://schemas.openxmlformats.org/officeDocument/2006/relationships/hyperlink" Target="http://sk.wikipedia.org/wiki/1990" TargetMode="External"/><Relationship Id="rId4" Type="http://schemas.openxmlformats.org/officeDocument/2006/relationships/hyperlink" Target="http://sk.wikipedia.org/wiki/STS-31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Hubblov_vesm%C3%ADrny_%C4%8Falekoh%C4%BEad" TargetMode="External"/><Relationship Id="rId3" Type="http://schemas.openxmlformats.org/officeDocument/2006/relationships/hyperlink" Target="http://sk.wikipedia.org/wiki/Lyman_Spitzer" TargetMode="External"/><Relationship Id="rId7" Type="http://schemas.openxmlformats.org/officeDocument/2006/relationships/hyperlink" Target="http://sk.wikipedia.org/w/index.php?title=Smithsonovom_in%C5%A1tit%C3%BAte&amp;action=edit&amp;redlink=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sk.wikipedia.org/w/index.php?title=Kodak&amp;action=edit&amp;redlink=1" TargetMode="External"/><Relationship Id="rId5" Type="http://schemas.openxmlformats.org/officeDocument/2006/relationships/hyperlink" Target="http://sk.wikipedia.org/wiki/Svetlo" TargetMode="External"/><Relationship Id="rId4" Type="http://schemas.openxmlformats.org/officeDocument/2006/relationships/hyperlink" Target="http://sk.wikipedia.org/wiki/Ultrafialov%C3%A9_%C5%BEiarenie" TargetMode="External"/><Relationship Id="rId9" Type="http://schemas.openxmlformats.org/officeDocument/2006/relationships/hyperlink" Target="http://sk.wikipedia.org/w/index.php?title=Magdalena_Ridge_Observatory&amp;action=edit&amp;redlink=1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Astronaut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sk.wikipedia.org/wiki/Radi%C3%A1cia" TargetMode="External"/><Relationship Id="rId4" Type="http://schemas.openxmlformats.org/officeDocument/2006/relationships/hyperlink" Target="http://sk.wikipedia.org/w/index.php?title=Juhoatlantick%C3%A1_anom%C3%A1lia&amp;action=edit&amp;redlink=1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V%C3%A1kuu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sk.wikipedia.org/wiki/Tepeln%C3%A1_roz%C5%A5a%C5%BEnos%C5%A5" TargetMode="External"/><Relationship Id="rId4" Type="http://schemas.openxmlformats.org/officeDocument/2006/relationships/hyperlink" Target="http://sk.wikipedia.org/wiki/Tlak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 obežnú dráhu bol vynesený </a:t>
            </a:r>
            <a:r>
              <a:rPr lang="sk-SK" dirty="0" smtClean="0">
                <a:hlinkClick r:id="rId3" tooltip="Discovery (raketoplán)"/>
              </a:rPr>
              <a:t>raketoplánom </a:t>
            </a:r>
            <a:r>
              <a:rPr lang="sk-SK" dirty="0" err="1" smtClean="0">
                <a:hlinkClick r:id="rId3" tooltip="Discovery (raketoplán)"/>
              </a:rPr>
              <a:t>Discovery</a:t>
            </a:r>
            <a:r>
              <a:rPr lang="sk-SK" dirty="0" smtClean="0"/>
              <a:t> pri misii </a:t>
            </a:r>
            <a:r>
              <a:rPr lang="sk-SK" dirty="0" smtClean="0">
                <a:hlinkClick r:id="rId4" tooltip="STS-31"/>
              </a:rPr>
              <a:t>STS-31</a:t>
            </a:r>
            <a:r>
              <a:rPr lang="sk-SK" dirty="0" smtClean="0"/>
              <a:t> v roku </a:t>
            </a:r>
            <a:r>
              <a:rPr lang="sk-SK" dirty="0" smtClean="0">
                <a:hlinkClick r:id="rId5" tooltip="1990"/>
              </a:rPr>
              <a:t>1990</a:t>
            </a:r>
            <a:r>
              <a:rPr lang="sk-SK" dirty="0" smtClean="0"/>
              <a:t>.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Ihneď po vypustení sa zistilo, že hlavné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Zrkadlo"/>
              </a:rPr>
              <a:t>zrkadlo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má chybu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zrkadla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Predsa len sa po servisnej misii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STS-61"/>
              </a:rPr>
              <a:t>STS-61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 roku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1993"/>
              </a:rPr>
              <a:t>1993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podarilo ďalekohľad dostať do plánovaného stavu a stal sa tak znovu nástrojom schopným prevádzky.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2005</a:t>
            </a:r>
            <a:r>
              <a:rPr lang="sk-SK" baseline="0" dirty="0" smtClean="0"/>
              <a:t> – dva gyroskopy </a:t>
            </a:r>
            <a:r>
              <a:rPr lang="sk-SK" baseline="0" dirty="0" err="1" smtClean="0"/>
              <a:t>použíté</a:t>
            </a:r>
            <a:r>
              <a:rPr lang="sk-SK" baseline="0" dirty="0" smtClean="0"/>
              <a:t>, dva náhradné, dva </a:t>
            </a:r>
            <a:r>
              <a:rPr lang="sk-SK" baseline="0" dirty="0" err="1" smtClean="0"/>
              <a:t>nefukčné</a:t>
            </a:r>
            <a:endParaRPr lang="sk-SK" baseline="0" dirty="0" smtClean="0"/>
          </a:p>
          <a:p>
            <a:r>
              <a:rPr lang="sk-SK" baseline="0" dirty="0" smtClean="0"/>
              <a:t>2008 – potrebná výmena batérií</a:t>
            </a:r>
          </a:p>
          <a:p>
            <a:r>
              <a:rPr lang="sk-SK" dirty="0" smtClean="0"/>
              <a:t>JWT – bude vyslaný</a:t>
            </a:r>
            <a:r>
              <a:rPr lang="sk-SK" baseline="0" dirty="0" smtClean="0"/>
              <a:t> v roku 2018 v predpokladanej novej generácií raketoplánov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12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8km/s rýchlosť pohybu</a:t>
            </a:r>
            <a:r>
              <a:rPr lang="sk-SK" smtClean="0"/>
              <a:t>,</a:t>
            </a:r>
            <a:r>
              <a:rPr lang="sk-SK" baseline="0" smtClean="0"/>
              <a:t> prelet nad USA – 10 minút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3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WFC3 – zachytáva blízke</a:t>
            </a:r>
            <a:r>
              <a:rPr lang="sk-SK" baseline="0" dirty="0" smtClean="0"/>
              <a:t> ultrafialové svetlo, </a:t>
            </a:r>
            <a:r>
              <a:rPr lang="sk-SK" baseline="0" dirty="0" err="1" smtClean="0"/>
              <a:t>viditelné</a:t>
            </a:r>
            <a:r>
              <a:rPr lang="sk-SK" baseline="0" dirty="0" smtClean="0"/>
              <a:t> svetlo a taktiež blízke infračervené svetlo. Je to jeden z najnovších komponentov v HST</a:t>
            </a:r>
          </a:p>
          <a:p>
            <a:r>
              <a:rPr lang="sk-SK" baseline="0" dirty="0" smtClean="0"/>
              <a:t>COS – </a:t>
            </a:r>
            <a:r>
              <a:rPr lang="sk-SK" baseline="0" dirty="0" err="1" smtClean="0"/>
              <a:t>spektrograf</a:t>
            </a:r>
            <a:r>
              <a:rPr lang="sk-SK" baseline="0" dirty="0" smtClean="0"/>
              <a:t> špecializovaný na ultrafialové svetlo. Pri pozorovaní matných objektov je presnosť jeho snímky o vyžarovaní 70x presnejšia ako pri </a:t>
            </a:r>
            <a:r>
              <a:rPr lang="sk-SK" baseline="0" dirty="0" err="1" smtClean="0"/>
              <a:t>pri</a:t>
            </a:r>
            <a:r>
              <a:rPr lang="sk-SK" baseline="0" dirty="0" smtClean="0"/>
              <a:t> základnej kamere</a:t>
            </a:r>
          </a:p>
          <a:p>
            <a:r>
              <a:rPr lang="sk-SK" baseline="0" dirty="0" smtClean="0"/>
              <a:t>ACS – špecializovaný na </a:t>
            </a:r>
            <a:r>
              <a:rPr lang="sk-SK" baseline="0" dirty="0" err="1" smtClean="0"/>
              <a:t>viditelné</a:t>
            </a:r>
            <a:r>
              <a:rPr lang="sk-SK" baseline="0" dirty="0" smtClean="0"/>
              <a:t> spektrum svetla, a na veľmi primitívne skúmanie temnej hmoty. Našiel jedny z najvzdialenejších objektov vo </a:t>
            </a:r>
            <a:r>
              <a:rPr lang="sk-SK" baseline="0" dirty="0" err="1" smtClean="0"/>
              <a:t>viditelnom</a:t>
            </a:r>
            <a:r>
              <a:rPr lang="sk-SK" baseline="0" dirty="0" smtClean="0"/>
              <a:t> vesmíre</a:t>
            </a:r>
          </a:p>
          <a:p>
            <a:r>
              <a:rPr lang="sk-SK" baseline="0" dirty="0" err="1" smtClean="0"/>
              <a:t>Space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Telescope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Imaging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Spectrograph</a:t>
            </a:r>
            <a:r>
              <a:rPr lang="sk-SK" baseline="0" dirty="0" smtClean="0"/>
              <a:t> -  špecializovaný na snímanie </a:t>
            </a:r>
            <a:r>
              <a:rPr lang="sk-SK" baseline="0" dirty="0" err="1" smtClean="0"/>
              <a:t>čierných</a:t>
            </a:r>
            <a:r>
              <a:rPr lang="sk-SK" baseline="0" dirty="0" smtClean="0"/>
              <a:t> dier</a:t>
            </a:r>
          </a:p>
          <a:p>
            <a:r>
              <a:rPr lang="sk-SK" baseline="0" dirty="0" smtClean="0"/>
              <a:t>NICMOS – tepelný senzor, citlivý na infračervené svetlo.</a:t>
            </a:r>
          </a:p>
          <a:p>
            <a:r>
              <a:rPr lang="sk-SK" baseline="0" dirty="0" smtClean="0"/>
              <a:t>FGS – systém gyroskopov, ktoré otáčajú kamery HST.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4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1946</a:t>
            </a:r>
            <a:r>
              <a:rPr lang="sk-SK" baseline="0" dirty="0" smtClean="0"/>
              <a:t>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Lyman Spitzer"/>
              </a:rPr>
              <a:t>Lyman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Lyman Spitzer"/>
              </a:rPr>
              <a:t> 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Lyman Spitzer"/>
              </a:rPr>
              <a:t>Spitzer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publikoval článok nazvaný </a:t>
            </a:r>
            <a:r>
              <a:rPr lang="sk-SK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Astronomické výhody hvezdárne mimo Zeme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- výhoda by bola, že vesmírny ďalekohľad by mohol pozorovať infračervené a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Ultrafialové žiarenie"/>
              </a:rPr>
              <a:t>ultrafialové žiarenie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ktoré inak silne pohlcuje atmosféra.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Leštenie primárneho zrkadla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Hubblea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začalo vo firme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Perkin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Elmer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máji 1979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Ďalekohľady mávajú obvykle zrkadlá vyleštené s presnosťou na asi desatinu vlnovej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dĺžky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Svetlo"/>
              </a:rPr>
              <a:t>viditeľného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Svetlo"/>
              </a:rPr>
              <a:t> svetla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Keďže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Hubblov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ďalekohľad mal slúžiť na pozorovanie v oblasti od ultrafialového žiarenia až do oblasti blízkeho infračerveného, muselo byť jeho zrkadlo vyleštené s desaťkrát lepším rozlíšením než zrkadlá na predchádzajúcich teleskopoch. Presnosť mala dosahovať 1/20 vlnovej dĺžky viditeľného svetla, čo je asi 30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nanometrov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 by nastali komplikácie, poveril tím konštruktérov firmu 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Kodak (stránka neexistuje)"/>
              </a:rPr>
              <a:t>Kodak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aby zostrojila záložné zrkadlo brúsené tradičnými brúsnymi technikami. Toto zrkadlo bolo vystavené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Smithsonovom inštitúte (stránka neexistuje)"/>
              </a:rPr>
              <a:t>Smithsonovom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Smithsonovom inštitúte (stránka neexistuje)"/>
              </a:rPr>
              <a:t> inštitúte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k-SK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[8]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Dnes toto zrkadlo používa teleskop s priemerom 2,4 metra v 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Magdalena Ridge Observatory (stránka neexistuje)"/>
              </a:rPr>
              <a:t>Magdalena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Magdalena Ridge Observatory (stránka neexistuje)"/>
              </a:rPr>
              <a:t> 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Magdalena Ridge Observatory (stránka neexistuje)"/>
              </a:rPr>
              <a:t>Ridge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Magdalena Ridge Observatory (stránka neexistuje)"/>
              </a:rPr>
              <a:t> 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Magdalena Ridge Observatory (stránka neexistuje)"/>
              </a:rPr>
              <a:t>Observatory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pôvodnej odhadovanej sumy 400 miliónov dolárov, stálo budovanie ďalekohľadu dosiaľ viac než 2,5 miliardy dolárov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 dosahu raketoplánov, ktorých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Astronaut"/>
              </a:rPr>
              <a:t>astronauti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majú za úlohu opravovanie nefunkčných prístrojov. Znamená to však, že Zem zakrýva množstvo vesmírnych objektov po takmer polovicu obežného času ďalekohľadu.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Pozorovania nemôžu prebiehať ani vtedy, keď teleskop prelieta ponad </a:t>
            </a:r>
            <a:r>
              <a:rPr lang="sk-SK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Juhoatlantická anomália (stránka neexistuje)"/>
              </a:rPr>
              <a:t>Juhoatlantickou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Juhoatlantická anomália (stránka neexistuje)"/>
              </a:rPr>
              <a:t> anomáliou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kvôli zvýšenej úrovni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Radiácia"/>
              </a:rPr>
              <a:t>radiácie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Pozorovanie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Merkúru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Hubbleovým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ďalekohľadom je vylúčené. 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Vibrácie -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až 5 minút neboli možné nijaké vedecké merania. Po týždni NASA zistila, že kmity spôsobujú solárne panely observatória, na ktoré vo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Vákuum"/>
              </a:rPr>
              <a:t>vákuu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výrazne pôsobí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Tlak"/>
              </a:rPr>
              <a:t>tlak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slnečného žiarenia. Po náhlom prechode do zemského tieňa tento tlak ustane a navyše rapídne poklesne teplota kolektorov, čím sa kvôli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Tepelná rozťažnosť"/>
              </a:rPr>
              <a:t>tepelnej rozťažnosti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začnú prehýbať</a:t>
            </a:r>
          </a:p>
          <a:p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dirty="0" smtClean="0"/>
              <a:t>Nedokonalosť</a:t>
            </a:r>
            <a:r>
              <a:rPr lang="sk-SK" baseline="0" dirty="0" smtClean="0"/>
              <a:t> zrkadla – príliš ploché na okrajoch, odchýlka 2,3 mikrometra.</a:t>
            </a:r>
          </a:p>
          <a:p>
            <a:r>
              <a:rPr lang="sk-SK" baseline="0" dirty="0" smtClean="0"/>
              <a:t>Obrázky jasných objektov neboli problémové, pretože stredná časť zrkadla bola v norme.</a:t>
            </a:r>
          </a:p>
          <a:p>
            <a:r>
              <a:rPr lang="sk-SK" baseline="0" dirty="0" smtClean="0"/>
              <a:t>Matné a slabé objekty, kde bolo potrebné využívať celú plochu zrkadla sa fatálne „odzrkadľovali“ na kvalite fotiek – boli nutné opravy.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Príliš nákladné,</a:t>
            </a:r>
            <a:r>
              <a:rPr lang="sk-SK" baseline="0" dirty="0" smtClean="0"/>
              <a:t> výmena a následne nasadenie nového skla znesenie na zem a následné nasadenie do vesmíru</a:t>
            </a:r>
          </a:p>
          <a:p>
            <a:endParaRPr lang="sk-SK" baseline="0" dirty="0" smtClean="0"/>
          </a:p>
          <a:p>
            <a:r>
              <a:rPr lang="sk-SK" baseline="0" dirty="0" smtClean="0"/>
              <a:t>Vedci prišli s nápadom vybrúsiť sklo s rovnakou chybou, avšak s opačným znamienkom dioptrie a tým pádom zaostriť sklo.</a:t>
            </a:r>
          </a:p>
          <a:p>
            <a:endParaRPr lang="sk-SK" baseline="0" dirty="0" smtClean="0"/>
          </a:p>
          <a:p>
            <a:r>
              <a:rPr lang="sk-SK" baseline="0" dirty="0" smtClean="0"/>
              <a:t>Museli byť odstránené </a:t>
            </a:r>
            <a:r>
              <a:rPr lang="sk-SK" baseline="0" dirty="0" err="1" smtClean="0"/>
              <a:t>zastaralé</a:t>
            </a:r>
            <a:r>
              <a:rPr lang="sk-SK" baseline="0" dirty="0" smtClean="0"/>
              <a:t> </a:t>
            </a:r>
            <a:r>
              <a:rPr lang="sk-SK" baseline="0" dirty="0" err="1" smtClean="0"/>
              <a:t>širokoúhle</a:t>
            </a:r>
            <a:r>
              <a:rPr lang="sk-SK" baseline="0" dirty="0" smtClean="0"/>
              <a:t> kamery za nové menšie, a vylepšené.</a:t>
            </a:r>
          </a:p>
          <a:p>
            <a:endParaRPr lang="sk-SK" baseline="0" dirty="0" smtClean="0"/>
          </a:p>
          <a:p>
            <a:r>
              <a:rPr lang="sk-SK" baseline="0" dirty="0" smtClean="0"/>
              <a:t>Následné výmeny gyroskopov, elektronických </a:t>
            </a:r>
            <a:r>
              <a:rPr lang="sk-SK" baseline="0" dirty="0" err="1" smtClean="0"/>
              <a:t>ontrliek</a:t>
            </a:r>
            <a:r>
              <a:rPr lang="sk-SK" baseline="0" dirty="0" smtClean="0"/>
              <a:t>, a </a:t>
            </a:r>
            <a:r>
              <a:rPr lang="sk-SK" baseline="0" dirty="0" err="1" smtClean="0"/>
              <a:t>magnetometrov</a:t>
            </a:r>
            <a:r>
              <a:rPr lang="sk-SK" baseline="0" dirty="0" smtClean="0"/>
              <a:t>, posun na obežnú dráhu vyššie SM1</a:t>
            </a:r>
          </a:p>
          <a:p>
            <a:endParaRPr lang="sk-SK" baseline="0" dirty="0" smtClean="0"/>
          </a:p>
          <a:p>
            <a:r>
              <a:rPr lang="sk-SK" baseline="0" dirty="0" smtClean="0"/>
              <a:t>SM2 – výmena chladičov, tepelnej izolácie</a:t>
            </a:r>
          </a:p>
          <a:p>
            <a:endParaRPr lang="sk-SK" baseline="0" dirty="0" smtClean="0"/>
          </a:p>
          <a:p>
            <a:r>
              <a:rPr lang="sk-SK" baseline="0" dirty="0" smtClean="0"/>
              <a:t>SM3A – náhrada gyroskopov, senzory jemnej navigácie </a:t>
            </a:r>
          </a:p>
          <a:p>
            <a:r>
              <a:rPr lang="sk-SK" baseline="0" dirty="0" smtClean="0"/>
              <a:t>SM3B – výmena solárnych panelov(zmenšenie problémov z prechádzaním medzi osvetlenou a neosvetlenou časťou zeme), chladiacej látky,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10</a:t>
            </a:fld>
            <a:endParaRPr lang="sk-S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Číselný</a:t>
            </a:r>
            <a:r>
              <a:rPr lang="sk-SK" baseline="0" dirty="0" smtClean="0"/>
              <a:t> odhad rozpínania vesmíru</a:t>
            </a:r>
          </a:p>
          <a:p>
            <a:r>
              <a:rPr lang="sk-SK" baseline="0" dirty="0" smtClean="0"/>
              <a:t>Zrýchlenie rozpínania namiesto odhadovaného spomaľovania</a:t>
            </a:r>
          </a:p>
          <a:p>
            <a:r>
              <a:rPr lang="sk-SK" baseline="0" dirty="0" smtClean="0"/>
              <a:t>Zrážka kométy Shoemaker-Levy9 s Jupiterom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CA3DC-9F74-46B6-9086-2C03710E1AF9}" type="slidenum">
              <a:rPr lang="sk-SK" smtClean="0"/>
              <a:pPr/>
              <a:t>11</a:t>
            </a:fld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20. 1. 2014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_ISPDTpJr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ubble_Space_Telescope?oldid=" TargetMode="External"/><Relationship Id="rId2" Type="http://schemas.openxmlformats.org/officeDocument/2006/relationships/hyperlink" Target="http://sk.wikipedia.org/wiki/Hubblov_vesm%C3%ADrny_%C4%8Falekoh%C4%BE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magazin.teraz.sk/technologie/top-10-objavov-hubblov-dalekohlad/916-clanok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hyperlink" Target="http://www.topky.sk/cl/11/1367731/Hubblov-vesmirny-teleskop-spozoroval-asteroid-so-siestimi-chvostami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ubblesite.org/the_telescope/" TargetMode="External"/><Relationship Id="rId4" Type="http://schemas.openxmlformats.org/officeDocument/2006/relationships/hyperlink" Target="http://hubblesite.org/hubble_discoveri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Hubble</a:t>
            </a:r>
            <a:r>
              <a:rPr lang="sk-SK" dirty="0" smtClean="0"/>
              <a:t> </a:t>
            </a:r>
            <a:r>
              <a:rPr lang="sk-SK" dirty="0" err="1" smtClean="0"/>
              <a:t>Space</a:t>
            </a:r>
            <a:r>
              <a:rPr lang="sk-SK" dirty="0" smtClean="0"/>
              <a:t> </a:t>
            </a:r>
            <a:r>
              <a:rPr lang="sk-SK" dirty="0" err="1" smtClean="0"/>
              <a:t>Telescope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Bizub</a:t>
            </a:r>
            <a:endParaRPr lang="sk-SK" dirty="0" smtClean="0"/>
          </a:p>
          <a:p>
            <a:r>
              <a:rPr lang="sk-SK" dirty="0" smtClean="0"/>
              <a:t>III.E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Opravy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Návrhy na opravu vybrúsením nového skla</a:t>
            </a:r>
          </a:p>
          <a:p>
            <a:r>
              <a:rPr lang="sk-SK" dirty="0" smtClean="0"/>
              <a:t>„okuliarová“ technika</a:t>
            </a:r>
          </a:p>
          <a:p>
            <a:r>
              <a:rPr lang="sk-SK" dirty="0" smtClean="0"/>
              <a:t>Odstránenie prístrojov</a:t>
            </a:r>
          </a:p>
          <a:p>
            <a:r>
              <a:rPr lang="sk-SK" dirty="0" smtClean="0"/>
              <a:t>Servisná misia 1 – 3B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Objavy </a:t>
            </a:r>
            <a:r>
              <a:rPr lang="sk-SK" dirty="0" err="1" smtClean="0"/>
              <a:t>Hubblovho</a:t>
            </a:r>
            <a:r>
              <a:rPr lang="sk-SK" dirty="0" smtClean="0"/>
              <a:t> Teleskopu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Hubblova</a:t>
            </a:r>
            <a:r>
              <a:rPr lang="sk-SK" dirty="0" smtClean="0"/>
              <a:t> konštanta (               )</a:t>
            </a:r>
          </a:p>
          <a:p>
            <a:r>
              <a:rPr lang="sk-SK" sz="1600" dirty="0" smtClean="0"/>
              <a:t>c je rýchlosť svetla v km/s,</a:t>
            </a:r>
            <a:br>
              <a:rPr lang="sk-SK" sz="1600" dirty="0" smtClean="0"/>
            </a:br>
            <a:r>
              <a:rPr lang="sk-SK" sz="1600" dirty="0" smtClean="0"/>
              <a:t>z je zmeraný posun spektrálnych čiar a</a:t>
            </a:r>
            <a:br>
              <a:rPr lang="sk-SK" sz="1600" dirty="0" smtClean="0"/>
            </a:br>
            <a:r>
              <a:rPr lang="sk-SK" sz="1600" dirty="0" smtClean="0"/>
              <a:t>H je </a:t>
            </a:r>
            <a:r>
              <a:rPr lang="sk-SK" sz="1600" dirty="0" err="1" smtClean="0"/>
              <a:t>Hubblova</a:t>
            </a:r>
            <a:r>
              <a:rPr lang="sk-SK" sz="1600" dirty="0" smtClean="0"/>
              <a:t> konštanta vyjadrujúca rozpínanie vesmíru.</a:t>
            </a:r>
          </a:p>
          <a:p>
            <a:r>
              <a:rPr lang="sk-SK" dirty="0" smtClean="0"/>
              <a:t>Preskúmané súhvezdie Panna</a:t>
            </a:r>
          </a:p>
          <a:p>
            <a:r>
              <a:rPr lang="sk-SK" dirty="0" smtClean="0"/>
              <a:t>Zdokonalený odhad veku vesmíru</a:t>
            </a:r>
          </a:p>
          <a:p>
            <a:r>
              <a:rPr lang="sk-SK" dirty="0" smtClean="0"/>
              <a:t>Dôkaz existencie čiernych dier pri centrách galaxií</a:t>
            </a:r>
          </a:p>
          <a:p>
            <a:r>
              <a:rPr lang="sk-SK" dirty="0" smtClean="0">
                <a:hlinkClick r:id="rId3"/>
              </a:rPr>
              <a:t>Najväčšie objavy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R = c.z/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752600"/>
            <a:ext cx="1447800" cy="326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Budúcnosť </a:t>
            </a:r>
            <a:r>
              <a:rPr lang="sk-SK" dirty="0" err="1" smtClean="0"/>
              <a:t>Hubblovho</a:t>
            </a:r>
            <a:r>
              <a:rPr lang="sk-SK" dirty="0" smtClean="0"/>
              <a:t> Teleskopu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 zlyhaní elektroniky a spektrometra v roku 2004 (Teleskop ostal nefunkčný) 2006 – elektronika hlavnej kamery</a:t>
            </a:r>
          </a:p>
          <a:p>
            <a:r>
              <a:rPr lang="sk-SK" dirty="0" smtClean="0"/>
              <a:t>2009 – úplná oprava teleskopu</a:t>
            </a:r>
          </a:p>
          <a:p>
            <a:r>
              <a:rPr lang="sk-SK" dirty="0" smtClean="0"/>
              <a:t>2013 -  mala byť vyslaná do vesmíru náhrada </a:t>
            </a:r>
            <a:r>
              <a:rPr lang="sk-SK" dirty="0" err="1" smtClean="0"/>
              <a:t>Hubblovho</a:t>
            </a:r>
            <a:r>
              <a:rPr lang="sk-SK" dirty="0" smtClean="0"/>
              <a:t> teleskopu (</a:t>
            </a:r>
            <a:r>
              <a:rPr lang="sk-SK" dirty="0" err="1" smtClean="0"/>
              <a:t>James</a:t>
            </a:r>
            <a:r>
              <a:rPr lang="sk-SK" dirty="0" smtClean="0"/>
              <a:t> </a:t>
            </a:r>
            <a:r>
              <a:rPr lang="sk-SK" dirty="0" err="1" smtClean="0"/>
              <a:t>Webb</a:t>
            </a:r>
            <a:r>
              <a:rPr lang="sk-SK" dirty="0" smtClean="0"/>
              <a:t> </a:t>
            </a:r>
            <a:r>
              <a:rPr lang="sk-SK" dirty="0" err="1" smtClean="0"/>
              <a:t>Telescope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9698" name="Picture 2" descr="http://static.hothdwallpaper.net/51a8cdb54f54c90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0" y="-609600"/>
            <a:ext cx="11054080" cy="7971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http://sk.wikipedia.org/wiki/Hubblov_vesm%C3%ADrny_%C4%8Falekoh%C4%BEad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http://en.wikipedia.org/wiki/Hubble_Space_Telescope?oldid=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http://webmagazin.teraz.sk/technologie/top-10-objavov-hubblov-dalekohlad/916-clanok.html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http://www.topky.sk/cl/11/1367731/Hubblov-vesmirny-teleskop-spozoroval-asteroid-so-siestimi-chvostami-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http://hubblesite.org/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http://hubblesite.org/hubble_discoveries/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http://hubblesite.org/the_telescope/</a:t>
            </a:r>
            <a:endParaRPr lang="sk-SK" dirty="0" smtClean="0"/>
          </a:p>
          <a:p>
            <a:r>
              <a:rPr lang="sk-SK" dirty="0" smtClean="0"/>
              <a:t>https://www.youtube.com/watch?v=z_ISPDTpJrk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Priemer zrkadla: 2,4m</a:t>
            </a:r>
          </a:p>
          <a:p>
            <a:r>
              <a:rPr lang="sk-SK" dirty="0" smtClean="0"/>
              <a:t>F = 57,6m</a:t>
            </a:r>
          </a:p>
          <a:p>
            <a:r>
              <a:rPr lang="sk-SK" dirty="0" smtClean="0"/>
              <a:t>Štart : 24.5.1990</a:t>
            </a:r>
            <a:endParaRPr lang="sk-SK" dirty="0"/>
          </a:p>
        </p:txBody>
      </p:sp>
      <p:pic>
        <p:nvPicPr>
          <p:cNvPr id="3074" name="Picture 2" descr="http://www.wesmir.weblahko.sk/fotogalerie/2/velke/328099_hubblov-teleskop-vesmir-druz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505200"/>
            <a:ext cx="457200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Princípy fungovania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Otáčka </a:t>
            </a:r>
            <a:r>
              <a:rPr lang="sk-SK" dirty="0" smtClean="0"/>
              <a:t>okolo zeme – 97 minút</a:t>
            </a:r>
            <a:endParaRPr lang="sk-SK" dirty="0"/>
          </a:p>
        </p:txBody>
      </p:sp>
      <p:pic>
        <p:nvPicPr>
          <p:cNvPr id="2050" name="Picture 2" descr="http://hubblesite.org/the_telescope/hubble_essentials/graphics/telescope_essentials_howworks2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66675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Prístroje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Wide</a:t>
            </a:r>
            <a:r>
              <a:rPr lang="sk-SK" dirty="0" smtClean="0"/>
              <a:t> </a:t>
            </a:r>
            <a:r>
              <a:rPr lang="sk-SK" dirty="0" err="1" smtClean="0"/>
              <a:t>Field</a:t>
            </a:r>
            <a:r>
              <a:rPr lang="sk-SK" dirty="0" smtClean="0"/>
              <a:t> </a:t>
            </a:r>
            <a:r>
              <a:rPr lang="sk-SK" dirty="0" err="1" smtClean="0"/>
              <a:t>Camera</a:t>
            </a:r>
            <a:r>
              <a:rPr lang="sk-SK" dirty="0" smtClean="0"/>
              <a:t> 3</a:t>
            </a:r>
          </a:p>
          <a:p>
            <a:r>
              <a:rPr lang="sk-SK" dirty="0" err="1" smtClean="0"/>
              <a:t>Cosmic</a:t>
            </a:r>
            <a:r>
              <a:rPr lang="sk-SK" dirty="0" smtClean="0"/>
              <a:t> </a:t>
            </a:r>
            <a:r>
              <a:rPr lang="sk-SK" dirty="0" err="1" smtClean="0"/>
              <a:t>Origins</a:t>
            </a:r>
            <a:r>
              <a:rPr lang="sk-SK" dirty="0" smtClean="0"/>
              <a:t> </a:t>
            </a:r>
            <a:r>
              <a:rPr lang="sk-SK" dirty="0" err="1" smtClean="0"/>
              <a:t>Spectrograph</a:t>
            </a:r>
            <a:endParaRPr lang="sk-SK" dirty="0" smtClean="0"/>
          </a:p>
          <a:p>
            <a:r>
              <a:rPr lang="sk-SK" dirty="0" err="1" smtClean="0"/>
              <a:t>Advanced</a:t>
            </a:r>
            <a:r>
              <a:rPr lang="sk-SK" dirty="0" smtClean="0"/>
              <a:t> </a:t>
            </a:r>
            <a:r>
              <a:rPr lang="sk-SK" dirty="0" err="1" smtClean="0"/>
              <a:t>Camera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Surveys</a:t>
            </a:r>
            <a:endParaRPr lang="sk-SK" dirty="0" smtClean="0"/>
          </a:p>
          <a:p>
            <a:r>
              <a:rPr lang="sk-SK" dirty="0" err="1" smtClean="0"/>
              <a:t>Space</a:t>
            </a:r>
            <a:r>
              <a:rPr lang="sk-SK" dirty="0" smtClean="0"/>
              <a:t> </a:t>
            </a:r>
            <a:r>
              <a:rPr lang="sk-SK" dirty="0" err="1" smtClean="0"/>
              <a:t>Telescope</a:t>
            </a:r>
            <a:r>
              <a:rPr lang="sk-SK" dirty="0" smtClean="0"/>
              <a:t> </a:t>
            </a:r>
            <a:r>
              <a:rPr lang="sk-SK" dirty="0" err="1" smtClean="0"/>
              <a:t>Imaging</a:t>
            </a:r>
            <a:r>
              <a:rPr lang="sk-SK" dirty="0" smtClean="0"/>
              <a:t> </a:t>
            </a:r>
            <a:r>
              <a:rPr lang="sk-SK" dirty="0" err="1" smtClean="0"/>
              <a:t>Spectrograph</a:t>
            </a:r>
            <a:endParaRPr lang="sk-SK" dirty="0" smtClean="0"/>
          </a:p>
          <a:p>
            <a:r>
              <a:rPr lang="sk-SK" dirty="0" err="1" smtClean="0"/>
              <a:t>Near</a:t>
            </a:r>
            <a:r>
              <a:rPr lang="sk-SK" dirty="0" smtClean="0"/>
              <a:t> </a:t>
            </a:r>
            <a:r>
              <a:rPr lang="sk-SK" dirty="0" err="1" smtClean="0"/>
              <a:t>Infrared</a:t>
            </a:r>
            <a:r>
              <a:rPr lang="sk-SK" dirty="0" smtClean="0"/>
              <a:t> </a:t>
            </a:r>
            <a:r>
              <a:rPr lang="sk-SK" dirty="0" err="1" smtClean="0"/>
              <a:t>Camera</a:t>
            </a:r>
            <a:r>
              <a:rPr lang="sk-SK" dirty="0" smtClean="0"/>
              <a:t> and </a:t>
            </a:r>
            <a:r>
              <a:rPr lang="sk-SK" dirty="0" err="1" smtClean="0"/>
              <a:t>Multi-Object</a:t>
            </a:r>
            <a:r>
              <a:rPr lang="sk-SK" dirty="0" smtClean="0"/>
              <a:t> </a:t>
            </a:r>
            <a:r>
              <a:rPr lang="sk-SK" dirty="0" err="1" smtClean="0"/>
              <a:t>Spectrometer</a:t>
            </a:r>
            <a:endParaRPr lang="sk-SK" dirty="0" smtClean="0"/>
          </a:p>
          <a:p>
            <a:r>
              <a:rPr lang="sk-SK" dirty="0" err="1" smtClean="0"/>
              <a:t>Fine</a:t>
            </a:r>
            <a:r>
              <a:rPr lang="sk-SK" dirty="0" smtClean="0"/>
              <a:t> </a:t>
            </a:r>
            <a:r>
              <a:rPr lang="sk-SK" dirty="0" err="1" smtClean="0"/>
              <a:t>Guidance</a:t>
            </a:r>
            <a:r>
              <a:rPr lang="sk-SK" dirty="0" smtClean="0"/>
              <a:t> </a:t>
            </a:r>
            <a:r>
              <a:rPr lang="sk-SK" dirty="0" err="1" smtClean="0"/>
              <a:t>Sensors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Plánovanie, predchodcovia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Prvé plány teleskopu mimo zeme 1946</a:t>
            </a:r>
          </a:p>
          <a:p>
            <a:r>
              <a:rPr lang="sk-SK" dirty="0" smtClean="0"/>
              <a:t>Málo peňazí, nedokonalosť techniky</a:t>
            </a:r>
          </a:p>
          <a:p>
            <a:r>
              <a:rPr lang="sk-SK" dirty="0" smtClean="0"/>
              <a:t>Začiatok konštrukcie 1979</a:t>
            </a:r>
          </a:p>
          <a:p>
            <a:r>
              <a:rPr lang="sk-SK" dirty="0" smtClean="0"/>
              <a:t>Dve zrkadlá – </a:t>
            </a:r>
            <a:r>
              <a:rPr lang="sk-SK" dirty="0" err="1" smtClean="0"/>
              <a:t>Perkin</a:t>
            </a:r>
            <a:r>
              <a:rPr lang="sk-SK" dirty="0" smtClean="0"/>
              <a:t> </a:t>
            </a:r>
            <a:r>
              <a:rPr lang="sk-SK" dirty="0" err="1" smtClean="0"/>
              <a:t>Elmer</a:t>
            </a:r>
            <a:r>
              <a:rPr lang="sk-SK" dirty="0" smtClean="0"/>
              <a:t> </a:t>
            </a:r>
            <a:r>
              <a:rPr lang="en-US" dirty="0" smtClean="0"/>
              <a:t>&amp; </a:t>
            </a:r>
            <a:r>
              <a:rPr lang="sk-SK" dirty="0" err="1" smtClean="0"/>
              <a:t>Kodak</a:t>
            </a:r>
            <a:endParaRPr lang="sk-SK" dirty="0"/>
          </a:p>
        </p:txBody>
      </p:sp>
      <p:pic>
        <p:nvPicPr>
          <p:cNvPr id="18434" name="Picture 2" descr="http://static.ddmcdn.com/gif/hubble-mirr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66106"/>
            <a:ext cx="4257675" cy="2801396"/>
          </a:xfrm>
          <a:prstGeom prst="rect">
            <a:avLst/>
          </a:prstGeom>
          <a:noFill/>
        </p:spPr>
      </p:pic>
      <p:pic>
        <p:nvPicPr>
          <p:cNvPr id="18436" name="Picture 4" descr="http://upload.wikimedia.org/wikipedia/commons/thumb/c/cf/Hubble_backup_mirror.jpg/1280px-Hubble_backup_mirr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038600"/>
            <a:ext cx="3505200" cy="2628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Štart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Plánovaný na rok 1986 – odložený po havárií raketoplánu </a:t>
            </a:r>
            <a:r>
              <a:rPr lang="sk-SK" dirty="0" err="1" smtClean="0"/>
              <a:t>Challenger</a:t>
            </a:r>
            <a:endParaRPr lang="sk-SK" dirty="0" smtClean="0"/>
          </a:p>
        </p:txBody>
      </p:sp>
      <p:pic>
        <p:nvPicPr>
          <p:cNvPr id="21506" name="Picture 2" descr="http://2.bp.blogspot.com/_ljPjeC0s80g/TULlPZc5P1I/AAAAAAAADJI/EKlOpKQNzMM/s1600/challenger_lift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895600"/>
            <a:ext cx="4648200" cy="3701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24.5.1990 – </a:t>
            </a:r>
            <a:r>
              <a:rPr lang="sk-SK" dirty="0" err="1" smtClean="0"/>
              <a:t>Discovery</a:t>
            </a:r>
            <a:r>
              <a:rPr lang="sk-SK" dirty="0" smtClean="0"/>
              <a:t> vyniesol HST do vesmíru</a:t>
            </a:r>
            <a:endParaRPr lang="sk-SK" dirty="0"/>
          </a:p>
        </p:txBody>
      </p:sp>
      <p:pic>
        <p:nvPicPr>
          <p:cNvPr id="23554" name="Picture 2" descr="http://hubblesite.org/the_telescope/hubble_essentials/graphics/telescope_essentials_workbegins3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286000"/>
            <a:ext cx="3476625" cy="4360805"/>
          </a:xfrm>
          <a:prstGeom prst="rect">
            <a:avLst/>
          </a:prstGeom>
          <a:noFill/>
        </p:spPr>
      </p:pic>
      <p:pic>
        <p:nvPicPr>
          <p:cNvPr id="23556" name="Picture 4" descr="http://www.collectspace.com/review/dragon_discoveryhubble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71800"/>
            <a:ext cx="5051266" cy="2790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Ďalekohľad obieha po nízkej obežnej dráhe</a:t>
            </a:r>
          </a:p>
          <a:p>
            <a:r>
              <a:rPr lang="sk-SK" dirty="0" smtClean="0"/>
              <a:t>Nesmie sa dostať do kontaktu s priamym slnečným svetlom</a:t>
            </a:r>
            <a:endParaRPr lang="sk-SK" dirty="0"/>
          </a:p>
        </p:txBody>
      </p:sp>
      <p:pic>
        <p:nvPicPr>
          <p:cNvPr id="20482" name="Picture 2" descr="http://upload.wikimedia.org/wikipedia/commons/thumb/4/48/Diagram_of_Hubble%27s_orbit.jpg/220px-Diagram_of_Hubble%27s_orb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00400"/>
            <a:ext cx="3543300" cy="315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Vibrácie pri prechode z neosvetlenej strany na osvetlenú a </a:t>
            </a:r>
            <a:r>
              <a:rPr lang="sk-SK" dirty="0" err="1" smtClean="0"/>
              <a:t>vice</a:t>
            </a:r>
            <a:r>
              <a:rPr lang="sk-SK" dirty="0" smtClean="0"/>
              <a:t> </a:t>
            </a:r>
            <a:r>
              <a:rPr lang="sk-SK" dirty="0" err="1" smtClean="0"/>
              <a:t>versa</a:t>
            </a:r>
            <a:r>
              <a:rPr lang="sk-SK" dirty="0" smtClean="0"/>
              <a:t> </a:t>
            </a:r>
          </a:p>
          <a:p>
            <a:r>
              <a:rPr lang="sk-SK" dirty="0" smtClean="0"/>
              <a:t>Chyba primárneho zrkadla, nedostatočná kvalita obrázkov. </a:t>
            </a:r>
          </a:p>
          <a:p>
            <a:endParaRPr lang="sk-SK" dirty="0"/>
          </a:p>
        </p:txBody>
      </p:sp>
      <p:pic>
        <p:nvPicPr>
          <p:cNvPr id="25602" name="Picture 2" descr="Súbor:Hubble PSF with flawed opt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81400"/>
            <a:ext cx="3048000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547</Words>
  <Application>Microsoft Office PowerPoint</Application>
  <PresentationFormat>Prezentácia na obrazovke (4:3)</PresentationFormat>
  <Paragraphs>110</Paragraphs>
  <Slides>15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Hubble Space Telescope</vt:lpstr>
      <vt:lpstr>Základy</vt:lpstr>
      <vt:lpstr>Princípy fungovania</vt:lpstr>
      <vt:lpstr>Prístroje</vt:lpstr>
      <vt:lpstr>Plánovanie, predchodcovia</vt:lpstr>
      <vt:lpstr>Štart</vt:lpstr>
      <vt:lpstr>Snímka 7</vt:lpstr>
      <vt:lpstr>Pozorovanie</vt:lpstr>
      <vt:lpstr>Problémy</vt:lpstr>
      <vt:lpstr>Opravy</vt:lpstr>
      <vt:lpstr>Objavy Hubblovho Teleskopu</vt:lpstr>
      <vt:lpstr>Budúcnosť Hubblovho Teleskopu</vt:lpstr>
      <vt:lpstr>Snímka 13</vt:lpstr>
      <vt:lpstr>Zdroje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Hubble Space Telescope</dc:title>
  <dc:creator>ARELuN</dc:creator>
  <cp:lastModifiedBy>Pocitac</cp:lastModifiedBy>
  <cp:revision>17</cp:revision>
  <dcterms:created xsi:type="dcterms:W3CDTF">2013-11-24T10:15:18Z</dcterms:created>
  <dcterms:modified xsi:type="dcterms:W3CDTF">2014-01-20T21:18:48Z</dcterms:modified>
</cp:coreProperties>
</file>