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4" r:id="rId4"/>
    <p:sldId id="258" r:id="rId5"/>
    <p:sldId id="260" r:id="rId6"/>
    <p:sldId id="259" r:id="rId7"/>
    <p:sldId id="261" r:id="rId8"/>
    <p:sldId id="262" r:id="rId9"/>
    <p:sldId id="263" r:id="rId1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738" autoAdjust="0"/>
  </p:normalViewPr>
  <p:slideViewPr>
    <p:cSldViewPr>
      <p:cViewPr varScale="1">
        <p:scale>
          <a:sx n="57" d="100"/>
          <a:sy n="57" d="100"/>
        </p:scale>
        <p:origin x="-252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0F7D49-31A4-4B21-89C3-19375591F293}" type="datetimeFigureOut">
              <a:rPr lang="sk-SK" smtClean="0"/>
              <a:pPr/>
              <a:t>15. 6. 2013</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F57E4D-2327-497F-A108-7EE16343F952}"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wikipedia.org/wiki/Slovensko"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k.wikipedia.org/wiki/Bansk%C3%A1_%C5%A0tiavnic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t>
            </a:r>
            <a:r>
              <a:rPr lang="sk-SK" sz="1200" b="0" i="0" kern="1200" dirty="0" err="1" smtClean="0">
                <a:solidFill>
                  <a:schemeClr val="tx1"/>
                </a:solidFill>
                <a:latin typeface="+mn-lt"/>
                <a:ea typeface="+mn-ea"/>
                <a:cs typeface="+mn-cs"/>
              </a:rPr>
              <a:t>Doppler</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Effect</a:t>
            </a:r>
            <a:r>
              <a:rPr lang="en-US" sz="1200" b="0" i="0" kern="1200" baseline="0" dirty="0" smtClean="0">
                <a:solidFill>
                  <a:schemeClr val="tx1"/>
                </a:solidFill>
                <a:latin typeface="+mn-lt"/>
                <a:ea typeface="+mn-ea"/>
                <a:cs typeface="+mn-cs"/>
              </a:rPr>
              <a:t>]</a:t>
            </a:r>
            <a:r>
              <a:rPr lang="sk-SK" sz="1200" b="0" i="0" kern="1200" baseline="0" dirty="0" smtClean="0">
                <a:solidFill>
                  <a:schemeClr val="tx1"/>
                </a:solidFill>
                <a:latin typeface="+mn-lt"/>
                <a:ea typeface="+mn-ea"/>
                <a:cs typeface="+mn-cs"/>
              </a:rPr>
              <a:t> </a:t>
            </a:r>
            <a:r>
              <a:rPr lang="sk-SK" sz="1200" b="0" i="0" kern="1200" baseline="0" dirty="0" smtClean="0">
                <a:solidFill>
                  <a:schemeClr val="tx1"/>
                </a:solidFill>
                <a:latin typeface="+mn-lt"/>
                <a:ea typeface="+mn-ea"/>
                <a:cs typeface="+mn-cs"/>
              </a:rPr>
              <a:t>je zmena frekvencie zvukovej vlny pre pozorovateľa </a:t>
            </a:r>
            <a:r>
              <a:rPr lang="sk-SK" sz="1200" b="0" i="0" kern="1200" baseline="0" dirty="0" err="1" smtClean="0">
                <a:solidFill>
                  <a:schemeClr val="tx1"/>
                </a:solidFill>
                <a:latin typeface="+mn-lt"/>
                <a:ea typeface="+mn-ea"/>
                <a:cs typeface="+mn-cs"/>
              </a:rPr>
              <a:t>relativne</a:t>
            </a:r>
            <a:r>
              <a:rPr lang="sk-SK" sz="1200" b="0" i="0" kern="1200" baseline="0" dirty="0" smtClean="0">
                <a:solidFill>
                  <a:schemeClr val="tx1"/>
                </a:solidFill>
                <a:latin typeface="+mn-lt"/>
                <a:ea typeface="+mn-ea"/>
                <a:cs typeface="+mn-cs"/>
              </a:rPr>
              <a:t> ku zdroju zvuku </a:t>
            </a:r>
            <a:r>
              <a:rPr lang="sk-SK" sz="1200" b="0" i="0" kern="1200" dirty="0" smtClean="0">
                <a:solidFill>
                  <a:schemeClr val="tx1"/>
                </a:solidFill>
                <a:latin typeface="+mn-lt"/>
                <a:ea typeface="+mn-ea"/>
                <a:cs typeface="+mn-cs"/>
              </a:rPr>
              <a:t>(</a:t>
            </a:r>
            <a:r>
              <a:rPr lang="sk-SK" sz="1200" b="0" i="0" kern="1200" dirty="0" smtClean="0">
                <a:solidFill>
                  <a:schemeClr val="tx1"/>
                </a:solidFill>
                <a:latin typeface="+mn-lt"/>
                <a:ea typeface="+mn-ea"/>
                <a:cs typeface="+mn-cs"/>
              </a:rPr>
              <a:t>siréna,</a:t>
            </a:r>
            <a:r>
              <a:rPr lang="sk-SK" sz="1200" b="0" i="0" kern="1200" baseline="0" dirty="0" smtClean="0">
                <a:solidFill>
                  <a:schemeClr val="tx1"/>
                </a:solidFill>
                <a:latin typeface="+mn-lt"/>
                <a:ea typeface="+mn-ea"/>
                <a:cs typeface="+mn-cs"/>
              </a:rPr>
              <a:t> auto ktoré vysokou rýchlosťou prechádza okolo pozorujúceho, motorky,...)</a:t>
            </a:r>
          </a:p>
          <a:p>
            <a:r>
              <a:rPr lang="sk-SK" sz="1200" b="0" i="0" kern="1200" baseline="0" dirty="0" smtClean="0">
                <a:solidFill>
                  <a:schemeClr val="tx1"/>
                </a:solidFill>
                <a:latin typeface="+mn-lt"/>
                <a:ea typeface="+mn-ea"/>
                <a:cs typeface="+mn-cs"/>
              </a:rPr>
              <a:t>Frekvencia je vyššia keď objekt prichádza, najvyššia keď je s predmetom zarovno a </a:t>
            </a:r>
            <a:r>
              <a:rPr lang="sk-SK" sz="1200" b="0" i="0" kern="1200" baseline="0" dirty="0" err="1" smtClean="0">
                <a:solidFill>
                  <a:schemeClr val="tx1"/>
                </a:solidFill>
                <a:latin typeface="+mn-lt"/>
                <a:ea typeface="+mn-ea"/>
                <a:cs typeface="+mn-cs"/>
              </a:rPr>
              <a:t>najnižššia</a:t>
            </a:r>
            <a:r>
              <a:rPr lang="sk-SK" sz="1200" b="0" i="0" kern="1200" baseline="0" dirty="0" smtClean="0">
                <a:solidFill>
                  <a:schemeClr val="tx1"/>
                </a:solidFill>
                <a:latin typeface="+mn-lt"/>
                <a:ea typeface="+mn-ea"/>
                <a:cs typeface="+mn-cs"/>
              </a:rPr>
              <a:t> keď sa vzďaľuje</a:t>
            </a:r>
          </a:p>
          <a:p>
            <a:r>
              <a:rPr lang="sk-SK" sz="1200" b="0" i="0" kern="1200" baseline="0" dirty="0" smtClean="0">
                <a:solidFill>
                  <a:schemeClr val="tx1"/>
                </a:solidFill>
                <a:latin typeface="+mn-lt"/>
                <a:ea typeface="+mn-ea"/>
                <a:cs typeface="+mn-cs"/>
              </a:rPr>
              <a:t>Obrázok -</a:t>
            </a:r>
            <a:r>
              <a:rPr lang="en-US" sz="1200" b="0" i="0" kern="1200" baseline="0" dirty="0" smtClean="0">
                <a:solidFill>
                  <a:schemeClr val="tx1"/>
                </a:solidFill>
                <a:latin typeface="+mn-lt"/>
                <a:ea typeface="+mn-ea"/>
                <a:cs typeface="+mn-cs"/>
              </a:rPr>
              <a:t>&gt;</a:t>
            </a:r>
            <a:r>
              <a:rPr lang="sk-SK" sz="1200" b="0" i="0" kern="1200" baseline="0" dirty="0" smtClean="0">
                <a:solidFill>
                  <a:schemeClr val="tx1"/>
                </a:solidFill>
                <a:latin typeface="+mn-lt"/>
                <a:ea typeface="+mn-ea"/>
                <a:cs typeface="+mn-cs"/>
              </a:rPr>
              <a:t> predmet vydáva zvuk, ktorý by bol statický ak by sa teleso nehýbalo. Avšak, keďže sa hýbe, tak spôsobuje to, že zvukové vlny pred ním majú vyššiu frekvenciu ako tie za ním.</a:t>
            </a:r>
            <a:endParaRPr lang="sk-SK" sz="1200" b="0" i="0" kern="1200" dirty="0" smtClean="0">
              <a:solidFill>
                <a:schemeClr val="tx1"/>
              </a:solidFill>
              <a:latin typeface="+mn-lt"/>
              <a:ea typeface="+mn-ea"/>
              <a:cs typeface="+mn-cs"/>
            </a:endParaRPr>
          </a:p>
          <a:p>
            <a:endParaRPr lang="sk-SK" dirty="0"/>
          </a:p>
        </p:txBody>
      </p:sp>
      <p:sp>
        <p:nvSpPr>
          <p:cNvPr id="4" name="Zástupný symbol čísla snímky 3"/>
          <p:cNvSpPr>
            <a:spLocks noGrp="1"/>
          </p:cNvSpPr>
          <p:nvPr>
            <p:ph type="sldNum" sz="quarter" idx="10"/>
          </p:nvPr>
        </p:nvSpPr>
        <p:spPr/>
        <p:txBody>
          <a:bodyPr/>
          <a:lstStyle/>
          <a:p>
            <a:fld id="{41F57E4D-2327-497F-A108-7EE16343F952}" type="slidenum">
              <a:rPr lang="sk-SK" smtClean="0"/>
              <a:pPr/>
              <a:t>2</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dirty="0" err="1" smtClean="0">
                <a:solidFill>
                  <a:schemeClr val="tx1"/>
                </a:solidFill>
                <a:latin typeface="+mn-lt"/>
                <a:ea typeface="+mn-ea"/>
                <a:cs typeface="+mn-cs"/>
              </a:rPr>
              <a:t>Na</a:t>
            </a:r>
            <a:r>
              <a:rPr lang="sk-SK" sz="1200" b="0" i="0" u="none" strike="noStrike" kern="1200" dirty="0" err="1" smtClean="0">
                <a:solidFill>
                  <a:schemeClr val="tx1"/>
                </a:solidFill>
                <a:latin typeface="+mn-lt"/>
                <a:ea typeface="+mn-ea"/>
                <a:cs typeface="+mn-cs"/>
                <a:hlinkClick r:id="rId3" tooltip="Slovensko"/>
              </a:rPr>
              <a:t>Slovensko</a:t>
            </a:r>
            <a:r>
              <a:rPr lang="sk-SK" sz="1200" b="0" i="0" kern="1200" dirty="0" smtClean="0">
                <a:solidFill>
                  <a:schemeClr val="tx1"/>
                </a:solidFill>
                <a:latin typeface="+mn-lt"/>
                <a:ea typeface="+mn-ea"/>
                <a:cs typeface="+mn-cs"/>
              </a:rPr>
              <a:t> prišiel v r. </a:t>
            </a:r>
            <a:r>
              <a:rPr lang="sk-SK" sz="1200" b="0" i="0" kern="1200" smtClean="0">
                <a:solidFill>
                  <a:schemeClr val="tx1"/>
                </a:solidFill>
                <a:latin typeface="+mn-lt"/>
                <a:ea typeface="+mn-ea"/>
                <a:cs typeface="+mn-cs"/>
              </a:rPr>
              <a:t>1847 ako profesor matematiky, fyziky a mechaniky na Banskej akadémii v </a:t>
            </a:r>
            <a:r>
              <a:rPr lang="sk-SK" sz="1200" b="0" i="0" u="none" strike="noStrike" kern="1200" smtClean="0">
                <a:solidFill>
                  <a:schemeClr val="tx1"/>
                </a:solidFill>
                <a:latin typeface="+mn-lt"/>
                <a:ea typeface="+mn-ea"/>
                <a:cs typeface="+mn-cs"/>
                <a:hlinkClick r:id="rId4" tooltip="Banská Štiavnica"/>
              </a:rPr>
              <a:t>Banskej Štiavnici</a:t>
            </a:r>
            <a:endParaRPr lang="sk-SK"/>
          </a:p>
        </p:txBody>
      </p:sp>
      <p:sp>
        <p:nvSpPr>
          <p:cNvPr id="4" name="Zástupný symbol čísla snímky 3"/>
          <p:cNvSpPr>
            <a:spLocks noGrp="1"/>
          </p:cNvSpPr>
          <p:nvPr>
            <p:ph type="sldNum" sz="quarter" idx="10"/>
          </p:nvPr>
        </p:nvSpPr>
        <p:spPr/>
        <p:txBody>
          <a:bodyPr/>
          <a:lstStyle/>
          <a:p>
            <a:fld id="{41F57E4D-2327-497F-A108-7EE16343F952}" type="slidenum">
              <a:rPr lang="sk-SK" smtClean="0"/>
              <a:pPr/>
              <a:t>3</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dirty="0" err="1" smtClean="0">
                <a:solidFill>
                  <a:schemeClr val="tx1"/>
                </a:solidFill>
                <a:latin typeface="+mn-lt"/>
                <a:ea typeface="+mn-ea"/>
                <a:cs typeface="+mn-cs"/>
              </a:rPr>
              <a:t>Dopplerov</a:t>
            </a:r>
            <a:r>
              <a:rPr lang="sk-SK" sz="1200" b="0" i="0" kern="1200" dirty="0" smtClean="0">
                <a:solidFill>
                  <a:schemeClr val="tx1"/>
                </a:solidFill>
                <a:latin typeface="+mn-lt"/>
                <a:ea typeface="+mn-ea"/>
                <a:cs typeface="+mn-cs"/>
              </a:rPr>
              <a:t> Efekt je využívaný</a:t>
            </a:r>
            <a:r>
              <a:rPr lang="sk-SK" sz="1200" b="0" i="0" kern="1200" baseline="0" dirty="0" smtClean="0">
                <a:solidFill>
                  <a:schemeClr val="tx1"/>
                </a:solidFill>
                <a:latin typeface="+mn-lt"/>
                <a:ea typeface="+mn-ea"/>
                <a:cs typeface="+mn-cs"/>
              </a:rPr>
              <a:t> v niektorých </a:t>
            </a:r>
            <a:r>
              <a:rPr lang="sk-SK" sz="1200" b="0" i="0" kern="1200" baseline="0" dirty="0" err="1" smtClean="0">
                <a:solidFill>
                  <a:schemeClr val="tx1"/>
                </a:solidFill>
                <a:latin typeface="+mn-lt"/>
                <a:ea typeface="+mn-ea"/>
                <a:cs typeface="+mn-cs"/>
              </a:rPr>
              <a:t>druhoh</a:t>
            </a:r>
            <a:r>
              <a:rPr lang="sk-SK" sz="1200" b="0" i="0" kern="1200" baseline="0" dirty="0" smtClean="0">
                <a:solidFill>
                  <a:schemeClr val="tx1"/>
                </a:solidFill>
                <a:latin typeface="+mn-lt"/>
                <a:ea typeface="+mn-ea"/>
                <a:cs typeface="+mn-cs"/>
              </a:rPr>
              <a:t> radaru, na meranie rýchlosti </a:t>
            </a:r>
            <a:r>
              <a:rPr lang="sk-SK" sz="1200" b="0" i="0" kern="1200" baseline="0" dirty="0" err="1" smtClean="0">
                <a:solidFill>
                  <a:schemeClr val="tx1"/>
                </a:solidFill>
                <a:latin typeface="+mn-lt"/>
                <a:ea typeface="+mn-ea"/>
                <a:cs typeface="+mn-cs"/>
              </a:rPr>
              <a:t>detekovaných</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objedkov</a:t>
            </a:r>
            <a:r>
              <a:rPr lang="sk-SK" sz="1200" b="0" i="0" kern="1200" baseline="0" dirty="0" smtClean="0">
                <a:solidFill>
                  <a:schemeClr val="tx1"/>
                </a:solidFill>
                <a:latin typeface="+mn-lt"/>
                <a:ea typeface="+mn-ea"/>
                <a:cs typeface="+mn-cs"/>
              </a:rPr>
              <a:t>. Lúč radaru sa „vystrelí“ na teleso ktoré sa pohybuje. Takto policajti merajú rýchlosť áut. Každá vlna sa musí dostať k autu predtým než sa odrazí. Každá vlna sa musí odraziť ďalej a ďalej a medzera medzi vlnami sa zväčšuje, čím sa zväčšuje vlnová dĺžka.</a:t>
            </a:r>
            <a:endParaRPr lang="sk-SK" sz="1200" b="0" i="0" kern="1200" dirty="0" smtClean="0">
              <a:solidFill>
                <a:schemeClr val="tx1"/>
              </a:solidFill>
              <a:latin typeface="+mn-lt"/>
              <a:ea typeface="+mn-ea"/>
              <a:cs typeface="+mn-cs"/>
            </a:endParaRPr>
          </a:p>
          <a:p>
            <a:endParaRPr lang="sk-SK" sz="1200" b="0" i="0" kern="1200" dirty="0" smtClean="0">
              <a:solidFill>
                <a:schemeClr val="tx1"/>
              </a:solidFill>
              <a:latin typeface="+mn-lt"/>
              <a:ea typeface="+mn-ea"/>
              <a:cs typeface="+mn-cs"/>
            </a:endParaRPr>
          </a:p>
          <a:p>
            <a:r>
              <a:rPr lang="sk-SK" sz="1200" b="0" i="0" kern="1200" dirty="0" err="1" smtClean="0">
                <a:solidFill>
                  <a:schemeClr val="tx1"/>
                </a:solidFill>
                <a:latin typeface="+mn-lt"/>
                <a:ea typeface="+mn-ea"/>
                <a:cs typeface="+mn-cs"/>
              </a:rPr>
              <a:t>Echokardiogram</a:t>
            </a:r>
            <a:r>
              <a:rPr lang="sk-SK" sz="1200" b="0" i="0" kern="1200" baseline="0" dirty="0" smtClean="0">
                <a:solidFill>
                  <a:schemeClr val="tx1"/>
                </a:solidFill>
                <a:latin typeface="+mn-lt"/>
                <a:ea typeface="+mn-ea"/>
                <a:cs typeface="+mn-cs"/>
              </a:rPr>
              <a:t> môže, pri istých podmienkach vyprodukovať presný popis smeru prúdenia krvi, jej rýchlosti a hocijaké náznaky infarktu. Na toto sa používa </a:t>
            </a:r>
            <a:r>
              <a:rPr lang="sk-SK" sz="1200" b="0" i="0" kern="1200" baseline="0" dirty="0" err="1" smtClean="0">
                <a:solidFill>
                  <a:schemeClr val="tx1"/>
                </a:solidFill>
                <a:latin typeface="+mn-lt"/>
                <a:ea typeface="+mn-ea"/>
                <a:cs typeface="+mn-cs"/>
              </a:rPr>
              <a:t>Dopplerov</a:t>
            </a:r>
            <a:r>
              <a:rPr lang="sk-SK" sz="1200" b="0" i="0" kern="1200" baseline="0" dirty="0" smtClean="0">
                <a:solidFill>
                  <a:schemeClr val="tx1"/>
                </a:solidFill>
                <a:latin typeface="+mn-lt"/>
                <a:ea typeface="+mn-ea"/>
                <a:cs typeface="+mn-cs"/>
              </a:rPr>
              <a:t> efekt. Jediná podmienka ktorá musí byť splnená je, tá, že ultrazvukový „lúč“ musí byť čo najrovnobežnejšie s cievou ako byť môže</a:t>
            </a:r>
            <a:endParaRPr lang="sk-SK" sz="1200" b="0" i="0" kern="1200" dirty="0" smtClean="0">
              <a:solidFill>
                <a:schemeClr val="tx1"/>
              </a:solidFill>
              <a:latin typeface="+mn-lt"/>
              <a:ea typeface="+mn-ea"/>
              <a:cs typeface="+mn-cs"/>
            </a:endParaRPr>
          </a:p>
          <a:p>
            <a:endParaRPr lang="sk-SK" dirty="0"/>
          </a:p>
        </p:txBody>
      </p:sp>
      <p:sp>
        <p:nvSpPr>
          <p:cNvPr id="4" name="Zástupný symbol čísla snímky 3"/>
          <p:cNvSpPr>
            <a:spLocks noGrp="1"/>
          </p:cNvSpPr>
          <p:nvPr>
            <p:ph type="sldNum" sz="quarter" idx="10"/>
          </p:nvPr>
        </p:nvSpPr>
        <p:spPr/>
        <p:txBody>
          <a:bodyPr/>
          <a:lstStyle/>
          <a:p>
            <a:fld id="{41F57E4D-2327-497F-A108-7EE16343F952}" type="slidenum">
              <a:rPr lang="sk-SK" smtClean="0"/>
              <a:pPr/>
              <a:t>4</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dirty="0" smtClean="0">
                <a:solidFill>
                  <a:schemeClr val="tx1"/>
                </a:solidFill>
                <a:latin typeface="+mn-lt"/>
                <a:ea typeface="+mn-ea"/>
                <a:cs typeface="+mn-cs"/>
              </a:rPr>
              <a:t>Sonografia</a:t>
            </a:r>
            <a:r>
              <a:rPr lang="sk-SK" sz="1200" b="0" i="0" kern="1200" baseline="0" dirty="0" smtClean="0">
                <a:solidFill>
                  <a:schemeClr val="tx1"/>
                </a:solidFill>
                <a:latin typeface="+mn-lt"/>
                <a:ea typeface="+mn-ea"/>
                <a:cs typeface="+mn-cs"/>
              </a:rPr>
              <a:t> využíva </a:t>
            </a:r>
            <a:r>
              <a:rPr lang="sk-SK" sz="1200" b="0" i="0" kern="1200" baseline="0" dirty="0" err="1" smtClean="0">
                <a:solidFill>
                  <a:schemeClr val="tx1"/>
                </a:solidFill>
                <a:latin typeface="+mn-lt"/>
                <a:ea typeface="+mn-ea"/>
                <a:cs typeface="+mn-cs"/>
              </a:rPr>
              <a:t>dopplerov</a:t>
            </a:r>
            <a:r>
              <a:rPr lang="sk-SK" sz="1200" b="0" i="0" kern="1200" baseline="0" dirty="0" smtClean="0">
                <a:solidFill>
                  <a:schemeClr val="tx1"/>
                </a:solidFill>
                <a:latin typeface="+mn-lt"/>
                <a:ea typeface="+mn-ea"/>
                <a:cs typeface="+mn-cs"/>
              </a:rPr>
              <a:t> efekt na meranie rýchlosti toku krvi</a:t>
            </a:r>
            <a:endParaRPr lang="sk-SK" sz="1200" b="0" i="0" kern="1200" dirty="0" smtClean="0">
              <a:solidFill>
                <a:schemeClr val="tx1"/>
              </a:solidFill>
              <a:latin typeface="+mn-lt"/>
              <a:ea typeface="+mn-ea"/>
              <a:cs typeface="+mn-cs"/>
            </a:endParaRPr>
          </a:p>
          <a:p>
            <a:r>
              <a:rPr lang="sk-SK" sz="1200" b="0" i="0" kern="1200" dirty="0" smtClean="0">
                <a:solidFill>
                  <a:schemeClr val="tx1"/>
                </a:solidFill>
                <a:latin typeface="+mn-lt"/>
                <a:ea typeface="+mn-ea"/>
                <a:cs typeface="+mn-cs"/>
              </a:rPr>
              <a:t/>
            </a:r>
            <a:br>
              <a:rPr lang="sk-SK" sz="1200" b="0" i="0" kern="1200" dirty="0" smtClean="0">
                <a:solidFill>
                  <a:schemeClr val="tx1"/>
                </a:solidFill>
                <a:latin typeface="+mn-lt"/>
                <a:ea typeface="+mn-ea"/>
                <a:cs typeface="+mn-cs"/>
              </a:rPr>
            </a:br>
            <a:r>
              <a:rPr lang="sk-SK" sz="1200" b="0" i="0" kern="1200" dirty="0" smtClean="0">
                <a:solidFill>
                  <a:schemeClr val="tx1"/>
                </a:solidFill>
                <a:latin typeface="+mn-lt"/>
                <a:ea typeface="+mn-ea"/>
                <a:cs typeface="+mn-cs"/>
              </a:rPr>
              <a:t>A </a:t>
            </a:r>
            <a:r>
              <a:rPr lang="sk-SK" sz="1200" b="0" i="0" kern="1200" dirty="0" smtClean="0">
                <a:solidFill>
                  <a:schemeClr val="tx1"/>
                </a:solidFill>
                <a:latin typeface="+mn-lt"/>
                <a:ea typeface="+mn-ea"/>
                <a:cs typeface="+mn-cs"/>
              </a:rPr>
              <a:t>nie len </a:t>
            </a:r>
            <a:r>
              <a:rPr lang="sk-SK" sz="1200" b="0" i="0" kern="1200" dirty="0" err="1" smtClean="0">
                <a:solidFill>
                  <a:schemeClr val="tx1"/>
                </a:solidFill>
                <a:latin typeface="+mn-lt"/>
                <a:ea typeface="+mn-ea"/>
                <a:cs typeface="+mn-cs"/>
              </a:rPr>
              <a:t>sonografov</a:t>
            </a:r>
            <a:r>
              <a:rPr lang="sk-SK" sz="1200" b="0" i="0" kern="1200" baseline="0" dirty="0" smtClean="0">
                <a:solidFill>
                  <a:schemeClr val="tx1"/>
                </a:solidFill>
                <a:latin typeface="+mn-lt"/>
                <a:ea typeface="+mn-ea"/>
                <a:cs typeface="+mn-cs"/>
              </a:rPr>
              <a:t> ale aj prístrojov ktoré </a:t>
            </a:r>
            <a:r>
              <a:rPr lang="sk-SK" sz="1200" b="0" i="0" kern="1200" baseline="0" dirty="0" err="1" smtClean="0">
                <a:solidFill>
                  <a:schemeClr val="tx1"/>
                </a:solidFill>
                <a:latin typeface="+mn-lt"/>
                <a:ea typeface="+mn-ea"/>
                <a:cs typeface="+mn-cs"/>
              </a:rPr>
              <a:t>maju</a:t>
            </a:r>
            <a:r>
              <a:rPr lang="sk-SK" sz="1200" b="0" i="0" kern="1200" baseline="0" dirty="0" smtClean="0">
                <a:solidFill>
                  <a:schemeClr val="tx1"/>
                </a:solidFill>
                <a:latin typeface="+mn-lt"/>
                <a:ea typeface="+mn-ea"/>
                <a:cs typeface="+mn-cs"/>
              </a:rPr>
              <a:t> určovať rýchlosť, či pozíciu niečoho</a:t>
            </a:r>
          </a:p>
          <a:p>
            <a:endParaRPr lang="sk-SK" sz="1200" b="0" i="0" kern="1200" baseline="0" dirty="0" smtClean="0">
              <a:solidFill>
                <a:schemeClr val="tx1"/>
              </a:solidFill>
              <a:latin typeface="+mn-lt"/>
              <a:ea typeface="+mn-ea"/>
              <a:cs typeface="+mn-cs"/>
            </a:endParaRPr>
          </a:p>
          <a:p>
            <a:r>
              <a:rPr lang="sk-SK" sz="1200" b="0" i="0" kern="1200" baseline="0" dirty="0" smtClean="0">
                <a:solidFill>
                  <a:schemeClr val="tx1"/>
                </a:solidFill>
                <a:latin typeface="+mn-lt"/>
                <a:ea typeface="+mn-ea"/>
                <a:cs typeface="+mn-cs"/>
              </a:rPr>
              <a:t>Nevýhodou je </a:t>
            </a:r>
            <a:r>
              <a:rPr lang="sk-SK" sz="1200" b="0" i="0" kern="1200" baseline="0" dirty="0" err="1" smtClean="0">
                <a:solidFill>
                  <a:schemeClr val="tx1"/>
                </a:solidFill>
                <a:latin typeface="+mn-lt"/>
                <a:ea typeface="+mn-ea"/>
                <a:cs typeface="+mn-cs"/>
              </a:rPr>
              <a:t>Aliasing</a:t>
            </a:r>
            <a:r>
              <a:rPr lang="sk-SK" sz="1200" b="0" i="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&gt;</a:t>
            </a:r>
            <a:r>
              <a:rPr lang="sk-SK" sz="1200" b="0" i="0" kern="1200" baseline="0" dirty="0" smtClean="0">
                <a:solidFill>
                  <a:schemeClr val="tx1"/>
                </a:solidFill>
                <a:latin typeface="+mn-lt"/>
                <a:ea typeface="+mn-ea"/>
                <a:cs typeface="+mn-cs"/>
              </a:rPr>
              <a:t> efekt kedy sa jednotlivé vlny </a:t>
            </a:r>
            <a:r>
              <a:rPr lang="sk-SK" sz="1200" b="0" i="0" kern="1200" baseline="0" dirty="0" err="1" smtClean="0">
                <a:solidFill>
                  <a:schemeClr val="tx1"/>
                </a:solidFill>
                <a:latin typeface="+mn-lt"/>
                <a:ea typeface="+mn-ea"/>
                <a:cs typeface="+mn-cs"/>
              </a:rPr>
              <a:t>vlny</a:t>
            </a:r>
            <a:r>
              <a:rPr lang="sk-SK" sz="1200" b="0" i="0" kern="1200" baseline="0" dirty="0" smtClean="0">
                <a:solidFill>
                  <a:schemeClr val="tx1"/>
                </a:solidFill>
                <a:latin typeface="+mn-lt"/>
                <a:ea typeface="+mn-ea"/>
                <a:cs typeface="+mn-cs"/>
              </a:rPr>
              <a:t> medzi sebou nedajú rozlíšiť.</a:t>
            </a:r>
          </a:p>
          <a:p>
            <a:r>
              <a:rPr lang="sk-SK" sz="1200" b="0" i="0" kern="1200" baseline="0" dirty="0" err="1" smtClean="0">
                <a:solidFill>
                  <a:schemeClr val="tx1"/>
                </a:solidFill>
                <a:latin typeface="+mn-lt"/>
                <a:ea typeface="+mn-ea"/>
                <a:cs typeface="+mn-cs"/>
              </a:rPr>
              <a:t>Aliasing</a:t>
            </a:r>
            <a:r>
              <a:rPr lang="sk-SK" sz="1200" b="0" i="0" kern="1200" baseline="0" dirty="0" smtClean="0">
                <a:solidFill>
                  <a:schemeClr val="tx1"/>
                </a:solidFill>
                <a:latin typeface="+mn-lt"/>
                <a:ea typeface="+mn-ea"/>
                <a:cs typeface="+mn-cs"/>
              </a:rPr>
              <a:t> môže vznikať ak anténa vysiela ultrazvuk, ktorý vytvára obraz, najčastejšie používaný v geológií na skúmanie litosferických dosiek., Tento obraz musí byť vykreslený minimálne 2x pre každú vlnovú dĺžku ktorá je využitá aby tak presnejšie určil obraz, a odstránil možný faktor </a:t>
            </a:r>
            <a:r>
              <a:rPr lang="sk-SK" sz="1200" b="0" i="0" kern="1200" baseline="0" dirty="0" err="1" smtClean="0">
                <a:solidFill>
                  <a:schemeClr val="tx1"/>
                </a:solidFill>
                <a:latin typeface="+mn-lt"/>
                <a:ea typeface="+mn-ea"/>
                <a:cs typeface="+mn-cs"/>
              </a:rPr>
              <a:t>aliasingu</a:t>
            </a:r>
            <a:r>
              <a:rPr lang="sk-SK" sz="1200" b="0" i="0" kern="1200" baseline="0" dirty="0" smtClean="0">
                <a:solidFill>
                  <a:schemeClr val="tx1"/>
                </a:solidFill>
                <a:latin typeface="+mn-lt"/>
                <a:ea typeface="+mn-ea"/>
                <a:cs typeface="+mn-cs"/>
              </a:rPr>
              <a:t> vĺn. (</a:t>
            </a:r>
            <a:r>
              <a:rPr lang="sk-SK" sz="1200" b="0" i="0" kern="1200" baseline="0" dirty="0" err="1" smtClean="0">
                <a:solidFill>
                  <a:schemeClr val="tx1"/>
                </a:solidFill>
                <a:latin typeface="+mn-lt"/>
                <a:ea typeface="+mn-ea"/>
                <a:cs typeface="+mn-cs"/>
              </a:rPr>
              <a:t>alias</a:t>
            </a:r>
            <a:r>
              <a:rPr lang="sk-SK" sz="1200" b="0" i="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&gt;</a:t>
            </a:r>
            <a:r>
              <a:rPr lang="sk-SK" sz="1200" b="0" i="0" kern="1200" baseline="0" dirty="0" smtClean="0">
                <a:solidFill>
                  <a:schemeClr val="tx1"/>
                </a:solidFill>
                <a:latin typeface="+mn-lt"/>
                <a:ea typeface="+mn-ea"/>
                <a:cs typeface="+mn-cs"/>
              </a:rPr>
              <a:t> podobnosť, z toho vychádza jeho názov, </a:t>
            </a:r>
            <a:r>
              <a:rPr lang="sk-SK" sz="1200" b="0" i="0" kern="1200" baseline="0" dirty="0" err="1" smtClean="0">
                <a:solidFill>
                  <a:schemeClr val="tx1"/>
                </a:solidFill>
                <a:latin typeface="+mn-lt"/>
                <a:ea typeface="+mn-ea"/>
                <a:cs typeface="+mn-cs"/>
              </a:rPr>
              <a:t>aliasing</a:t>
            </a:r>
            <a:r>
              <a:rPr lang="sk-SK" sz="1200" b="0" i="0" kern="1200" baseline="0" dirty="0" smtClean="0">
                <a:solidFill>
                  <a:schemeClr val="tx1"/>
                </a:solidFill>
                <a:latin typeface="+mn-lt"/>
                <a:ea typeface="+mn-ea"/>
                <a:cs typeface="+mn-cs"/>
              </a:rPr>
              <a:t>)</a:t>
            </a:r>
          </a:p>
        </p:txBody>
      </p:sp>
      <p:sp>
        <p:nvSpPr>
          <p:cNvPr id="4" name="Zástupný symbol čísla snímky 3"/>
          <p:cNvSpPr>
            <a:spLocks noGrp="1"/>
          </p:cNvSpPr>
          <p:nvPr>
            <p:ph type="sldNum" sz="quarter" idx="10"/>
          </p:nvPr>
        </p:nvSpPr>
        <p:spPr/>
        <p:txBody>
          <a:bodyPr/>
          <a:lstStyle/>
          <a:p>
            <a:fld id="{41F57E4D-2327-497F-A108-7EE16343F952}" type="slidenum">
              <a:rPr lang="sk-SK" smtClean="0"/>
              <a:pPr/>
              <a:t>5</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dirty="0" smtClean="0">
                <a:solidFill>
                  <a:schemeClr val="tx1"/>
                </a:solidFill>
                <a:latin typeface="+mn-lt"/>
                <a:ea typeface="+mn-ea"/>
                <a:cs typeface="+mn-cs"/>
              </a:rPr>
              <a:t>V medicíne, konkrétne pri ultrasonografickom vyšetrení sa ultrazvuk, vychádzajúci zo sondy, odráža v tkanivách a vracia sa späť do sondy. Tá citlivo </a:t>
            </a:r>
            <a:r>
              <a:rPr lang="sk-SK" sz="1200" b="0" i="0" kern="1200" dirty="0" err="1" smtClean="0">
                <a:solidFill>
                  <a:schemeClr val="tx1"/>
                </a:solidFill>
                <a:latin typeface="+mn-lt"/>
                <a:ea typeface="+mn-ea"/>
                <a:cs typeface="+mn-cs"/>
              </a:rPr>
              <a:t>detekuje</a:t>
            </a:r>
            <a:r>
              <a:rPr lang="sk-SK" sz="1200" b="0" i="0" kern="1200" dirty="0" smtClean="0">
                <a:solidFill>
                  <a:schemeClr val="tx1"/>
                </a:solidFill>
                <a:latin typeface="+mn-lt"/>
                <a:ea typeface="+mn-ea"/>
                <a:cs typeface="+mn-cs"/>
              </a:rPr>
              <a:t> jeho silu a frekvenciu. V prípade, že sa tkanivo pohybuje </a:t>
            </a:r>
            <a:r>
              <a:rPr lang="sk-SK" sz="1200" b="0" i="0" kern="1200" dirty="0" err="1" smtClean="0">
                <a:solidFill>
                  <a:schemeClr val="tx1"/>
                </a:solidFill>
                <a:latin typeface="+mn-lt"/>
                <a:ea typeface="+mn-ea"/>
                <a:cs typeface="+mn-cs"/>
              </a:rPr>
              <a:t>vzhladom</a:t>
            </a:r>
            <a:r>
              <a:rPr lang="sk-SK" sz="1200" b="0" i="0" kern="1200" dirty="0" smtClean="0">
                <a:solidFill>
                  <a:schemeClr val="tx1"/>
                </a:solidFill>
                <a:latin typeface="+mn-lt"/>
                <a:ea typeface="+mn-ea"/>
                <a:cs typeface="+mn-cs"/>
              </a:rPr>
              <a:t> k sonde, ako je tomu u krviniek v cievach /pomerne husto v krvi zastúpených/, možno využiť </a:t>
            </a:r>
            <a:r>
              <a:rPr lang="sk-SK" sz="1200" b="0" i="0" kern="1200" dirty="0" err="1" smtClean="0">
                <a:solidFill>
                  <a:schemeClr val="tx1"/>
                </a:solidFill>
                <a:latin typeface="+mn-lt"/>
                <a:ea typeface="+mn-ea"/>
                <a:cs typeface="+mn-cs"/>
              </a:rPr>
              <a:t>Dopplerov</a:t>
            </a:r>
            <a:r>
              <a:rPr lang="sk-SK" sz="1200" b="0" i="0" kern="1200" dirty="0" smtClean="0">
                <a:solidFill>
                  <a:schemeClr val="tx1"/>
                </a:solidFill>
                <a:latin typeface="+mn-lt"/>
                <a:ea typeface="+mn-ea"/>
                <a:cs typeface="+mn-cs"/>
              </a:rPr>
              <a:t> jav na detekciu prúdenia krvi v rôznych cievach, artériách aj vénach /prvé vedú okysličenú krv od srdca, druhé zbierajú krv z periférie k srdcu/.</a:t>
            </a:r>
          </a:p>
          <a:p>
            <a:endParaRPr lang="sk-SK" sz="1200" b="0" i="0" kern="1200" dirty="0" smtClean="0">
              <a:solidFill>
                <a:schemeClr val="tx1"/>
              </a:solidFill>
              <a:latin typeface="+mn-lt"/>
              <a:ea typeface="+mn-ea"/>
              <a:cs typeface="+mn-cs"/>
            </a:endParaRPr>
          </a:p>
          <a:p>
            <a:r>
              <a:rPr lang="sk-SK" sz="1200" b="0" i="0" kern="1200" dirty="0" smtClean="0">
                <a:solidFill>
                  <a:schemeClr val="tx1"/>
                </a:solidFill>
                <a:latin typeface="+mn-lt"/>
                <a:ea typeface="+mn-ea"/>
                <a:cs typeface="+mn-cs"/>
              </a:rPr>
              <a:t>vény  sú ťažšie detekovateľné ako tepny. Niekedy je potrebné upraviť nastavenie prístroja pre detekciu nižších rýchlostí </a:t>
            </a:r>
          </a:p>
          <a:p>
            <a:endParaRPr lang="sk-SK" sz="1200" b="0" i="0" kern="1200" dirty="0" smtClean="0">
              <a:solidFill>
                <a:schemeClr val="tx1"/>
              </a:solidFill>
              <a:latin typeface="+mn-lt"/>
              <a:ea typeface="+mn-ea"/>
              <a:cs typeface="+mn-cs"/>
            </a:endParaRPr>
          </a:p>
          <a:p>
            <a:endParaRPr lang="sk-SK" sz="1200" b="0" i="0" kern="1200" dirty="0" smtClean="0">
              <a:solidFill>
                <a:schemeClr val="tx1"/>
              </a:solidFill>
              <a:latin typeface="+mn-lt"/>
              <a:ea typeface="+mn-ea"/>
              <a:cs typeface="+mn-cs"/>
            </a:endParaRPr>
          </a:p>
          <a:p>
            <a:r>
              <a:rPr lang="sk-SK" sz="1200" b="0" i="0" kern="1200" dirty="0" smtClean="0">
                <a:solidFill>
                  <a:schemeClr val="tx1"/>
                </a:solidFill>
                <a:latin typeface="+mn-lt"/>
                <a:ea typeface="+mn-ea"/>
                <a:cs typeface="+mn-cs"/>
              </a:rPr>
              <a:t>Čo všetko sa dá takto zistiť? : </a:t>
            </a:r>
            <a:r>
              <a:rPr lang="sk-SK" sz="1200" b="0" i="0" kern="1200" dirty="0" err="1" smtClean="0">
                <a:solidFill>
                  <a:schemeClr val="tx1"/>
                </a:solidFill>
                <a:latin typeface="+mn-lt"/>
                <a:ea typeface="+mn-ea"/>
                <a:cs typeface="+mn-cs"/>
              </a:rPr>
              <a:t>Parkinson</a:t>
            </a:r>
            <a:r>
              <a:rPr lang="sk-SK" sz="1200" b="0" i="0" kern="1200" dirty="0" smtClean="0">
                <a:solidFill>
                  <a:schemeClr val="tx1"/>
                </a:solidFill>
                <a:latin typeface="+mn-lt"/>
                <a:ea typeface="+mn-ea"/>
                <a:cs typeface="+mn-cs"/>
              </a:rPr>
              <a:t>,</a:t>
            </a:r>
            <a:r>
              <a:rPr lang="sk-SK" sz="1200" b="0" i="0" kern="1200" baseline="0" dirty="0" smtClean="0">
                <a:solidFill>
                  <a:schemeClr val="tx1"/>
                </a:solidFill>
                <a:latin typeface="+mn-lt"/>
                <a:ea typeface="+mn-ea"/>
                <a:cs typeface="+mn-cs"/>
              </a:rPr>
              <a:t> možný tumor mozgu, príčiny silných opakovaných migrén, mŕtvice, </a:t>
            </a:r>
            <a:endParaRPr lang="sk-SK" sz="1200" b="0" i="0" kern="1200" dirty="0" smtClean="0">
              <a:solidFill>
                <a:schemeClr val="tx1"/>
              </a:solidFill>
              <a:latin typeface="+mn-lt"/>
              <a:ea typeface="+mn-ea"/>
              <a:cs typeface="+mn-cs"/>
            </a:endParaRPr>
          </a:p>
        </p:txBody>
      </p:sp>
      <p:sp>
        <p:nvSpPr>
          <p:cNvPr id="4" name="Zástupný symbol čísla snímky 3"/>
          <p:cNvSpPr>
            <a:spLocks noGrp="1"/>
          </p:cNvSpPr>
          <p:nvPr>
            <p:ph type="sldNum" sz="quarter" idx="10"/>
          </p:nvPr>
        </p:nvSpPr>
        <p:spPr/>
        <p:txBody>
          <a:bodyPr/>
          <a:lstStyle/>
          <a:p>
            <a:fld id="{41F57E4D-2327-497F-A108-7EE16343F952}" type="slidenum">
              <a:rPr lang="sk-SK" smtClean="0"/>
              <a:pPr/>
              <a:t>6</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dirty="0" smtClean="0">
                <a:solidFill>
                  <a:schemeClr val="tx1"/>
                </a:solidFill>
                <a:latin typeface="+mn-lt"/>
                <a:ea typeface="+mn-ea"/>
                <a:cs typeface="+mn-cs"/>
              </a:rPr>
              <a:t>Dve technológie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sonaru</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využívakú</a:t>
            </a:r>
            <a:r>
              <a:rPr lang="sk-SK" sz="1200" b="0" i="0" kern="1200" baseline="0" dirty="0" smtClean="0">
                <a:solidFill>
                  <a:schemeClr val="tx1"/>
                </a:solidFill>
                <a:latin typeface="+mn-lt"/>
                <a:ea typeface="+mn-ea"/>
                <a:cs typeface="+mn-cs"/>
              </a:rPr>
              <a:t> meno </a:t>
            </a:r>
            <a:r>
              <a:rPr lang="sk-SK" sz="1200" b="0" i="0" kern="1200" baseline="0" dirty="0" err="1" smtClean="0">
                <a:solidFill>
                  <a:schemeClr val="tx1"/>
                </a:solidFill>
                <a:latin typeface="+mn-lt"/>
                <a:ea typeface="+mn-ea"/>
                <a:cs typeface="+mn-cs"/>
              </a:rPr>
              <a:t>sonar</a:t>
            </a:r>
            <a:r>
              <a:rPr lang="sk-SK" sz="1200" b="0" i="0" kern="1200" baseline="0" dirty="0" smtClean="0">
                <a:solidFill>
                  <a:schemeClr val="tx1"/>
                </a:solidFill>
                <a:latin typeface="+mn-lt"/>
                <a:ea typeface="+mn-ea"/>
                <a:cs typeface="+mn-cs"/>
              </a:rPr>
              <a:t>. Pasívny </a:t>
            </a:r>
            <a:r>
              <a:rPr lang="sk-SK" sz="1200" b="0" i="0" kern="1200" baseline="0" dirty="0" err="1" smtClean="0">
                <a:solidFill>
                  <a:schemeClr val="tx1"/>
                </a:solidFill>
                <a:latin typeface="+mn-lt"/>
                <a:ea typeface="+mn-ea"/>
                <a:cs typeface="+mn-cs"/>
              </a:rPr>
              <a:t>sonar</a:t>
            </a:r>
            <a:r>
              <a:rPr lang="sk-SK" sz="1200" b="0" i="0" kern="1200" baseline="0" dirty="0" smtClean="0">
                <a:solidFill>
                  <a:schemeClr val="tx1"/>
                </a:solidFill>
                <a:latin typeface="+mn-lt"/>
                <a:ea typeface="+mn-ea"/>
                <a:cs typeface="+mn-cs"/>
              </a:rPr>
              <a:t>, ktorý je načúvanie zvuku ktorý je vytváraný plavidlami, a aktívny </a:t>
            </a:r>
            <a:r>
              <a:rPr lang="sk-SK" sz="1200" b="0" i="0" kern="1200" baseline="0" dirty="0" err="1" smtClean="0">
                <a:solidFill>
                  <a:schemeClr val="tx1"/>
                </a:solidFill>
                <a:latin typeface="+mn-lt"/>
                <a:ea typeface="+mn-ea"/>
                <a:cs typeface="+mn-cs"/>
              </a:rPr>
              <a:t>sonar</a:t>
            </a:r>
            <a:r>
              <a:rPr lang="sk-SK" sz="1200" b="0" i="0" kern="1200" baseline="0" dirty="0" smtClean="0">
                <a:solidFill>
                  <a:schemeClr val="tx1"/>
                </a:solidFill>
                <a:latin typeface="+mn-lt"/>
                <a:ea typeface="+mn-ea"/>
                <a:cs typeface="+mn-cs"/>
              </a:rPr>
              <a:t>, ktorý pulzuje zvuk a načúva jeho ozvene.</a:t>
            </a:r>
            <a:endParaRPr lang="sk-SK" sz="1200" b="0" i="0" kern="1200" dirty="0" smtClean="0">
              <a:solidFill>
                <a:schemeClr val="tx1"/>
              </a:solidFill>
              <a:latin typeface="+mn-lt"/>
              <a:ea typeface="+mn-ea"/>
              <a:cs typeface="+mn-cs"/>
            </a:endParaRPr>
          </a:p>
          <a:p>
            <a:endParaRPr lang="sk-SK" sz="1200" b="0" i="0" kern="1200" dirty="0" smtClean="0">
              <a:solidFill>
                <a:schemeClr val="tx1"/>
              </a:solidFill>
              <a:latin typeface="+mn-lt"/>
              <a:ea typeface="+mn-ea"/>
              <a:cs typeface="+mn-cs"/>
            </a:endParaRPr>
          </a:p>
          <a:p>
            <a:r>
              <a:rPr lang="sk-SK" sz="1200" b="0" i="0" kern="1200" dirty="0" smtClean="0">
                <a:solidFill>
                  <a:schemeClr val="tx1"/>
                </a:solidFill>
                <a:latin typeface="+mn-lt"/>
                <a:ea typeface="+mn-ea"/>
                <a:cs typeface="+mn-cs"/>
              </a:rPr>
              <a:t>Akustické</a:t>
            </a:r>
            <a:r>
              <a:rPr lang="sk-SK" sz="1200" b="0" i="0" kern="1200" baseline="0" dirty="0" smtClean="0">
                <a:solidFill>
                  <a:schemeClr val="tx1"/>
                </a:solidFill>
                <a:latin typeface="+mn-lt"/>
                <a:ea typeface="+mn-ea"/>
                <a:cs typeface="+mn-cs"/>
              </a:rPr>
              <a:t> frekvencie sú využívané v </a:t>
            </a:r>
            <a:r>
              <a:rPr lang="sk-SK" sz="1200" b="0" i="0" kern="1200" baseline="0" dirty="0" err="1" smtClean="0">
                <a:solidFill>
                  <a:schemeClr val="tx1"/>
                </a:solidFill>
                <a:latin typeface="+mn-lt"/>
                <a:ea typeface="+mn-ea"/>
                <a:cs typeface="+mn-cs"/>
              </a:rPr>
              <a:t>sonare</a:t>
            </a:r>
            <a:r>
              <a:rPr lang="sk-SK" sz="1200" b="0" i="0" kern="1200" baseline="0" dirty="0" smtClean="0">
                <a:solidFill>
                  <a:schemeClr val="tx1"/>
                </a:solidFill>
                <a:latin typeface="+mn-lt"/>
                <a:ea typeface="+mn-ea"/>
                <a:cs typeface="+mn-cs"/>
              </a:rPr>
              <a:t> od </a:t>
            </a:r>
            <a:r>
              <a:rPr lang="sk-SK" sz="1200" b="0" i="0" kern="1200" baseline="0" dirty="0" err="1" smtClean="0">
                <a:solidFill>
                  <a:schemeClr val="tx1"/>
                </a:solidFill>
                <a:latin typeface="+mn-lt"/>
                <a:ea typeface="+mn-ea"/>
                <a:cs typeface="+mn-cs"/>
              </a:rPr>
              <a:t>infrasonických</a:t>
            </a:r>
            <a:r>
              <a:rPr lang="sk-SK" sz="1200" b="0" i="0" kern="1200" baseline="0" dirty="0" smtClean="0">
                <a:solidFill>
                  <a:schemeClr val="tx1"/>
                </a:solidFill>
                <a:latin typeface="+mn-lt"/>
                <a:ea typeface="+mn-ea"/>
                <a:cs typeface="+mn-cs"/>
              </a:rPr>
              <a:t>(nízkych) až po </a:t>
            </a:r>
            <a:r>
              <a:rPr lang="sk-SK" sz="1200" b="0" i="0" kern="1200" baseline="0" dirty="0" err="1" smtClean="0">
                <a:solidFill>
                  <a:schemeClr val="tx1"/>
                </a:solidFill>
                <a:latin typeface="+mn-lt"/>
                <a:ea typeface="+mn-ea"/>
                <a:cs typeface="+mn-cs"/>
              </a:rPr>
              <a:t>ultrasonické</a:t>
            </a:r>
            <a:r>
              <a:rPr lang="sk-SK" sz="1200" b="0" i="0" kern="1200" baseline="0" dirty="0" smtClean="0">
                <a:solidFill>
                  <a:schemeClr val="tx1"/>
                </a:solidFill>
                <a:latin typeface="+mn-lt"/>
                <a:ea typeface="+mn-ea"/>
                <a:cs typeface="+mn-cs"/>
              </a:rPr>
              <a:t>(vysoké). Veda, ktorá za zaoberá zvukom vo vode sa nazýva </a:t>
            </a:r>
            <a:r>
              <a:rPr lang="sk-SK" sz="1200" b="0" i="0" kern="1200" baseline="0" dirty="0" err="1" smtClean="0">
                <a:solidFill>
                  <a:schemeClr val="tx1"/>
                </a:solidFill>
                <a:latin typeface="+mn-lt"/>
                <a:ea typeface="+mn-ea"/>
                <a:cs typeface="+mn-cs"/>
              </a:rPr>
              <a:t>hydroakustika</a:t>
            </a:r>
            <a:endParaRPr lang="sk-SK" sz="1200" b="0" i="0" kern="1200" dirty="0" smtClean="0">
              <a:solidFill>
                <a:schemeClr val="tx1"/>
              </a:solidFill>
              <a:latin typeface="+mn-lt"/>
              <a:ea typeface="+mn-ea"/>
              <a:cs typeface="+mn-cs"/>
            </a:endParaRPr>
          </a:p>
          <a:p>
            <a:endParaRPr lang="sk-SK" sz="1200" b="0" i="0" kern="1200" dirty="0" smtClean="0">
              <a:solidFill>
                <a:schemeClr val="tx1"/>
              </a:solidFill>
              <a:latin typeface="+mn-lt"/>
              <a:ea typeface="+mn-ea"/>
              <a:cs typeface="+mn-cs"/>
            </a:endParaRPr>
          </a:p>
          <a:p>
            <a:r>
              <a:rPr lang="sk-SK" sz="1200" b="0" i="0" kern="1200" dirty="0" smtClean="0">
                <a:solidFill>
                  <a:schemeClr val="tx1"/>
                </a:solidFill>
                <a:latin typeface="+mn-lt"/>
                <a:ea typeface="+mn-ea"/>
                <a:cs typeface="+mn-cs"/>
              </a:rPr>
              <a:t>Ak</a:t>
            </a:r>
            <a:r>
              <a:rPr lang="sk-SK" sz="1200" b="0" i="0" kern="1200" baseline="0" dirty="0" smtClean="0">
                <a:solidFill>
                  <a:schemeClr val="tx1"/>
                </a:solidFill>
                <a:latin typeface="+mn-lt"/>
                <a:ea typeface="+mn-ea"/>
                <a:cs typeface="+mn-cs"/>
              </a:rPr>
              <a:t> je použitá jedna frekvencia pri vysielaní zvuku, </a:t>
            </a:r>
            <a:r>
              <a:rPr lang="sk-SK" sz="1200" b="0" i="0" kern="1200" baseline="0" dirty="0" err="1" smtClean="0">
                <a:solidFill>
                  <a:schemeClr val="tx1"/>
                </a:solidFill>
                <a:latin typeface="+mn-lt"/>
                <a:ea typeface="+mn-ea"/>
                <a:cs typeface="+mn-cs"/>
              </a:rPr>
              <a:t>Dopplerov</a:t>
            </a:r>
            <a:r>
              <a:rPr lang="sk-SK" sz="1200" b="0" i="0" kern="1200" baseline="0" dirty="0" smtClean="0">
                <a:solidFill>
                  <a:schemeClr val="tx1"/>
                </a:solidFill>
                <a:latin typeface="+mn-lt"/>
                <a:ea typeface="+mn-ea"/>
                <a:cs typeface="+mn-cs"/>
              </a:rPr>
              <a:t> efekt sa používa na zisťovanie rýchlosti pohybu </a:t>
            </a:r>
            <a:r>
              <a:rPr lang="sk-SK" sz="1200" b="0" i="0" kern="1200" baseline="0" dirty="0" err="1" smtClean="0">
                <a:solidFill>
                  <a:schemeClr val="tx1"/>
                </a:solidFill>
                <a:latin typeface="+mn-lt"/>
                <a:ea typeface="+mn-ea"/>
                <a:cs typeface="+mn-cs"/>
              </a:rPr>
              <a:t>snímaneho</a:t>
            </a:r>
            <a:r>
              <a:rPr lang="sk-SK" sz="1200" b="0" i="0" kern="1200" baseline="0" dirty="0" smtClean="0">
                <a:solidFill>
                  <a:schemeClr val="tx1"/>
                </a:solidFill>
                <a:latin typeface="+mn-lt"/>
                <a:ea typeface="+mn-ea"/>
                <a:cs typeface="+mn-cs"/>
              </a:rPr>
              <a:t> objektu.</a:t>
            </a:r>
            <a:endParaRPr lang="sk-SK" sz="1200" b="0" i="0" kern="1200" dirty="0" smtClean="0">
              <a:solidFill>
                <a:schemeClr val="tx1"/>
              </a:solidFill>
              <a:latin typeface="+mn-lt"/>
              <a:ea typeface="+mn-ea"/>
              <a:cs typeface="+mn-cs"/>
            </a:endParaRPr>
          </a:p>
        </p:txBody>
      </p:sp>
      <p:sp>
        <p:nvSpPr>
          <p:cNvPr id="4" name="Zástupný symbol čísla snímky 3"/>
          <p:cNvSpPr>
            <a:spLocks noGrp="1"/>
          </p:cNvSpPr>
          <p:nvPr>
            <p:ph type="sldNum" sz="quarter" idx="10"/>
          </p:nvPr>
        </p:nvSpPr>
        <p:spPr/>
        <p:txBody>
          <a:bodyPr/>
          <a:lstStyle/>
          <a:p>
            <a:fld id="{41F57E4D-2327-497F-A108-7EE16343F952}" type="slidenum">
              <a:rPr lang="sk-SK" smtClean="0"/>
              <a:pPr/>
              <a:t>7</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15. 6. 2013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15. 6. 2013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15. 6. 2013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15. 6. 2013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6A812B65-9A1B-42FF-8DDA-365A2B0950AF}" type="datetimeFigureOut">
              <a:rPr lang="sk-SK" smtClean="0"/>
              <a:pPr/>
              <a:t>15. 6. 2013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6A812B65-9A1B-42FF-8DDA-365A2B0950AF}" type="datetimeFigureOut">
              <a:rPr lang="sk-SK" smtClean="0"/>
              <a:pPr/>
              <a:t>15. 6. 2013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6A812B65-9A1B-42FF-8DDA-365A2B0950AF}" type="datetimeFigureOut">
              <a:rPr lang="sk-SK" smtClean="0"/>
              <a:pPr/>
              <a:t>15. 6. 2013</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6A812B65-9A1B-42FF-8DDA-365A2B0950AF}" type="datetimeFigureOut">
              <a:rPr lang="sk-SK" smtClean="0"/>
              <a:pPr/>
              <a:t>15. 6. 2013</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6A812B65-9A1B-42FF-8DDA-365A2B0950AF}" type="datetimeFigureOut">
              <a:rPr lang="sk-SK" smtClean="0"/>
              <a:pPr/>
              <a:t>15. 6. 2013</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pPr/>
              <a:t>15. 6. 2013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pPr/>
              <a:t>15. 6. 2013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12B65-9A1B-42FF-8DDA-365A2B0950AF}" type="datetimeFigureOut">
              <a:rPr lang="sk-SK" smtClean="0"/>
              <a:pPr/>
              <a:t>15. 6. 2013</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63108-0728-4F2C-A3A7-356034624A9C}"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Sonar" TargetMode="External"/><Relationship Id="rId7" Type="http://schemas.openxmlformats.org/officeDocument/2006/relationships/hyperlink" Target="http://www.ssum.sk/o-nas/odporucania/transkranialny-doppler/" TargetMode="External"/><Relationship Id="rId2" Type="http://schemas.openxmlformats.org/officeDocument/2006/relationships/hyperlink" Target="http://en.wikipedia.org/wiki/Doppler_effect" TargetMode="External"/><Relationship Id="rId1" Type="http://schemas.openxmlformats.org/officeDocument/2006/relationships/slideLayout" Target="../slideLayouts/slideLayout2.xml"/><Relationship Id="rId6" Type="http://schemas.openxmlformats.org/officeDocument/2006/relationships/hyperlink" Target="http://valasek.blog.sme.sk/c/40634/Doppler-v-ultrasonografii.html" TargetMode="External"/><Relationship Id="rId5" Type="http://schemas.openxmlformats.org/officeDocument/2006/relationships/hyperlink" Target="http://en.wikipedia.org/wiki/Echocardiogram" TargetMode="External"/><Relationship Id="rId4" Type="http://schemas.openxmlformats.org/officeDocument/2006/relationships/hyperlink" Target="http://en.wikipedia.org/wiki/Doppler_rada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err="1" smtClean="0"/>
              <a:t>Dopplerov</a:t>
            </a:r>
            <a:r>
              <a:rPr lang="sk-SK" dirty="0" smtClean="0"/>
              <a:t> jav</a:t>
            </a:r>
            <a:endParaRPr lang="sk-SK" dirty="0"/>
          </a:p>
        </p:txBody>
      </p:sp>
      <p:sp>
        <p:nvSpPr>
          <p:cNvPr id="3" name="Podnadpis 2"/>
          <p:cNvSpPr>
            <a:spLocks noGrp="1"/>
          </p:cNvSpPr>
          <p:nvPr>
            <p:ph type="subTitle" idx="1"/>
          </p:nvPr>
        </p:nvSpPr>
        <p:spPr/>
        <p:txBody>
          <a:bodyPr/>
          <a:lstStyle/>
          <a:p>
            <a:r>
              <a:rPr lang="sk-SK" dirty="0" smtClean="0"/>
              <a:t>Jakub </a:t>
            </a:r>
            <a:r>
              <a:rPr lang="sk-SK" dirty="0" err="1" smtClean="0"/>
              <a:t>Bizub</a:t>
            </a:r>
            <a:endParaRPr lang="sk-SK" dirty="0" smtClean="0"/>
          </a:p>
          <a:p>
            <a:r>
              <a:rPr lang="sk-SK" dirty="0" smtClean="0"/>
              <a:t>II.E</a:t>
            </a:r>
          </a:p>
          <a:p>
            <a:r>
              <a:rPr lang="sk-SK" dirty="0" smtClean="0"/>
              <a:t>GJAR</a:t>
            </a:r>
            <a:endParaRPr lang="sk-S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Dopplerov</a:t>
            </a:r>
            <a:r>
              <a:rPr lang="sk-SK" dirty="0" smtClean="0"/>
              <a:t> efekt všeobecne</a:t>
            </a:r>
            <a:endParaRPr lang="sk-SK" dirty="0"/>
          </a:p>
        </p:txBody>
      </p:sp>
      <p:sp>
        <p:nvSpPr>
          <p:cNvPr id="3" name="Zástupný symbol obsahu 2"/>
          <p:cNvSpPr>
            <a:spLocks noGrp="1"/>
          </p:cNvSpPr>
          <p:nvPr>
            <p:ph idx="1"/>
          </p:nvPr>
        </p:nvSpPr>
        <p:spPr/>
        <p:txBody>
          <a:bodyPr/>
          <a:lstStyle/>
          <a:p>
            <a:r>
              <a:rPr lang="sk-SK" dirty="0" err="1" smtClean="0"/>
              <a:t>Christian</a:t>
            </a:r>
            <a:r>
              <a:rPr lang="sk-SK" dirty="0" smtClean="0"/>
              <a:t> </a:t>
            </a:r>
            <a:r>
              <a:rPr lang="sk-SK" dirty="0" err="1" smtClean="0"/>
              <a:t>Doppler</a:t>
            </a:r>
            <a:r>
              <a:rPr lang="sk-SK" dirty="0" smtClean="0"/>
              <a:t> – 1842 – Praha</a:t>
            </a:r>
          </a:p>
          <a:p>
            <a:r>
              <a:rPr lang="sk-SK" dirty="0" smtClean="0"/>
              <a:t> Zmena frekvencie relatívna k pozorovateľovi.</a:t>
            </a:r>
          </a:p>
          <a:p>
            <a:pPr>
              <a:buNone/>
            </a:pPr>
            <a:endParaRPr lang="sk-SK" dirty="0" smtClean="0"/>
          </a:p>
        </p:txBody>
      </p:sp>
      <p:pic>
        <p:nvPicPr>
          <p:cNvPr id="1028" name="Picture 4" descr="http://upload.wikimedia.org/wikipedia/commons/thumb/c/c9/Dopplereffectsourcemovingrightatmach0.7.gif/220px-Dopplereffectsourcemovingrightatmach0.7.gif"/>
          <p:cNvPicPr>
            <a:picLocks noChangeAspect="1" noChangeArrowheads="1" noCrop="1"/>
          </p:cNvPicPr>
          <p:nvPr/>
        </p:nvPicPr>
        <p:blipFill>
          <a:blip r:embed="rId3" cstate="print"/>
          <a:srcRect/>
          <a:stretch>
            <a:fillRect/>
          </a:stretch>
        </p:blipFill>
        <p:spPr bwMode="auto">
          <a:xfrm>
            <a:off x="5787025" y="3352800"/>
            <a:ext cx="3014075" cy="3000376"/>
          </a:xfrm>
          <a:prstGeom prst="rect">
            <a:avLst/>
          </a:prstGeom>
          <a:noFill/>
        </p:spPr>
      </p:pic>
      <p:pic>
        <p:nvPicPr>
          <p:cNvPr id="1030" name="Picture 6" descr="File:Dopplerfrequenz.gif"/>
          <p:cNvPicPr>
            <a:picLocks noChangeAspect="1" noChangeArrowheads="1" noCrop="1"/>
          </p:cNvPicPr>
          <p:nvPr/>
        </p:nvPicPr>
        <p:blipFill>
          <a:blip r:embed="rId4" cstate="print"/>
          <a:srcRect/>
          <a:stretch>
            <a:fillRect/>
          </a:stretch>
        </p:blipFill>
        <p:spPr bwMode="auto">
          <a:xfrm>
            <a:off x="762000" y="5410200"/>
            <a:ext cx="3810000" cy="952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Christian</a:t>
            </a:r>
            <a:r>
              <a:rPr lang="sk-SK" dirty="0" smtClean="0"/>
              <a:t> </a:t>
            </a:r>
            <a:r>
              <a:rPr lang="sk-SK" dirty="0" err="1" smtClean="0"/>
              <a:t>Johann</a:t>
            </a:r>
            <a:r>
              <a:rPr lang="sk-SK" dirty="0" smtClean="0"/>
              <a:t> </a:t>
            </a:r>
            <a:r>
              <a:rPr lang="sk-SK" dirty="0" err="1" smtClean="0"/>
              <a:t>Doppler</a:t>
            </a:r>
            <a:endParaRPr lang="sk-SK" dirty="0"/>
          </a:p>
        </p:txBody>
      </p:sp>
      <p:sp>
        <p:nvSpPr>
          <p:cNvPr id="3" name="Zástupný symbol obsahu 2"/>
          <p:cNvSpPr>
            <a:spLocks noGrp="1"/>
          </p:cNvSpPr>
          <p:nvPr>
            <p:ph idx="1"/>
          </p:nvPr>
        </p:nvSpPr>
        <p:spPr/>
        <p:txBody>
          <a:bodyPr/>
          <a:lstStyle/>
          <a:p>
            <a:r>
              <a:rPr lang="sk-SK" dirty="0" smtClean="0"/>
              <a:t>Rakúsky fyzik</a:t>
            </a:r>
          </a:p>
          <a:p>
            <a:r>
              <a:rPr lang="sk-SK" dirty="0" smtClean="0"/>
              <a:t>Študoval matematiku</a:t>
            </a:r>
          </a:p>
          <a:p>
            <a:r>
              <a:rPr lang="sk-SK" dirty="0" smtClean="0"/>
              <a:t>Bol aj na Slovensku</a:t>
            </a:r>
          </a:p>
          <a:p>
            <a:endParaRPr lang="sk-SK" dirty="0" smtClean="0"/>
          </a:p>
          <a:p>
            <a:endParaRPr lang="sk-SK" dirty="0"/>
          </a:p>
        </p:txBody>
      </p:sp>
      <p:pic>
        <p:nvPicPr>
          <p:cNvPr id="2050" name="Picture 2" descr="Súbor:Cdoppler.jpg"/>
          <p:cNvPicPr>
            <a:picLocks noChangeAspect="1" noChangeArrowheads="1"/>
          </p:cNvPicPr>
          <p:nvPr/>
        </p:nvPicPr>
        <p:blipFill>
          <a:blip r:embed="rId3" cstate="print"/>
          <a:srcRect/>
          <a:stretch>
            <a:fillRect/>
          </a:stretch>
        </p:blipFill>
        <p:spPr bwMode="auto">
          <a:xfrm>
            <a:off x="5562600" y="2590800"/>
            <a:ext cx="3124200" cy="3932391"/>
          </a:xfrm>
          <a:prstGeom prst="rect">
            <a:avLst/>
          </a:prstGeom>
          <a:noFill/>
        </p:spPr>
      </p:pic>
      <p:pic>
        <p:nvPicPr>
          <p:cNvPr id="2052" name="Picture 4" descr="File:Christian Doppler.jpg"/>
          <p:cNvPicPr>
            <a:picLocks noChangeAspect="1" noChangeArrowheads="1"/>
          </p:cNvPicPr>
          <p:nvPr/>
        </p:nvPicPr>
        <p:blipFill>
          <a:blip r:embed="rId4" cstate="print"/>
          <a:srcRect/>
          <a:stretch>
            <a:fillRect/>
          </a:stretch>
        </p:blipFill>
        <p:spPr bwMode="auto">
          <a:xfrm>
            <a:off x="2590800" y="3276600"/>
            <a:ext cx="2613952" cy="3352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Využitia </a:t>
            </a:r>
            <a:r>
              <a:rPr lang="sk-SK" dirty="0" err="1" smtClean="0"/>
              <a:t>Dopplerovho</a:t>
            </a:r>
            <a:r>
              <a:rPr lang="sk-SK" dirty="0" smtClean="0"/>
              <a:t> efektu</a:t>
            </a:r>
            <a:endParaRPr lang="sk-SK" dirty="0"/>
          </a:p>
        </p:txBody>
      </p:sp>
      <p:sp>
        <p:nvSpPr>
          <p:cNvPr id="3" name="Zástupný symbol obsahu 2"/>
          <p:cNvSpPr>
            <a:spLocks noGrp="1"/>
          </p:cNvSpPr>
          <p:nvPr>
            <p:ph idx="1"/>
          </p:nvPr>
        </p:nvSpPr>
        <p:spPr/>
        <p:txBody>
          <a:bodyPr/>
          <a:lstStyle/>
          <a:p>
            <a:r>
              <a:rPr lang="sk-SK" dirty="0" smtClean="0"/>
              <a:t>Radar</a:t>
            </a:r>
          </a:p>
          <a:p>
            <a:r>
              <a:rPr lang="sk-SK" dirty="0" err="1" smtClean="0"/>
              <a:t>Echokardiogram</a:t>
            </a:r>
            <a:endParaRPr lang="sk-SK" dirty="0" smtClean="0"/>
          </a:p>
          <a:p>
            <a:r>
              <a:rPr lang="sk-SK" dirty="0" err="1" smtClean="0"/>
              <a:t>Sonar</a:t>
            </a:r>
            <a:endParaRPr lang="sk-SK" dirty="0" smtClean="0"/>
          </a:p>
          <a:p>
            <a:pPr>
              <a:buNone/>
            </a:pPr>
            <a:endParaRPr lang="sk-SK" dirty="0" smtClean="0"/>
          </a:p>
          <a:p>
            <a:endParaRPr lang="sk-SK" dirty="0"/>
          </a:p>
        </p:txBody>
      </p:sp>
      <p:pic>
        <p:nvPicPr>
          <p:cNvPr id="18434" name="Picture 2" descr="http://upload.wikimedia.org/wikipedia/commons/thumb/7/79/Ventricular_Septal_Defect.jpg/230px-Ventricular_Septal_Defect.jpg"/>
          <p:cNvPicPr>
            <a:picLocks noChangeAspect="1" noChangeArrowheads="1"/>
          </p:cNvPicPr>
          <p:nvPr/>
        </p:nvPicPr>
        <p:blipFill>
          <a:blip r:embed="rId3" cstate="print"/>
          <a:srcRect/>
          <a:stretch>
            <a:fillRect/>
          </a:stretch>
        </p:blipFill>
        <p:spPr bwMode="auto">
          <a:xfrm>
            <a:off x="4953000" y="3813644"/>
            <a:ext cx="3971499" cy="2710982"/>
          </a:xfrm>
          <a:prstGeom prst="rect">
            <a:avLst/>
          </a:prstGeom>
          <a:noFill/>
        </p:spPr>
      </p:pic>
      <p:pic>
        <p:nvPicPr>
          <p:cNvPr id="18438" name="Picture 6" descr="http://upload.wikimedia.org/wikipedia/en/3/3f/Aa_INSS_01.jpg"/>
          <p:cNvPicPr>
            <a:picLocks noChangeAspect="1" noChangeArrowheads="1"/>
          </p:cNvPicPr>
          <p:nvPr/>
        </p:nvPicPr>
        <p:blipFill>
          <a:blip r:embed="rId4" cstate="print"/>
          <a:srcRect/>
          <a:stretch>
            <a:fillRect/>
          </a:stretch>
        </p:blipFill>
        <p:spPr bwMode="auto">
          <a:xfrm>
            <a:off x="1143000" y="4191000"/>
            <a:ext cx="3152775" cy="226095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Dopplerov</a:t>
            </a:r>
            <a:r>
              <a:rPr lang="sk-SK" dirty="0" smtClean="0"/>
              <a:t> </a:t>
            </a:r>
            <a:r>
              <a:rPr lang="sk-SK" dirty="0" err="1" smtClean="0"/>
              <a:t>sonograf</a:t>
            </a:r>
            <a:endParaRPr lang="sk-SK" dirty="0"/>
          </a:p>
        </p:txBody>
      </p:sp>
      <p:sp>
        <p:nvSpPr>
          <p:cNvPr id="3" name="Zástupný symbol obsahu 2"/>
          <p:cNvSpPr>
            <a:spLocks noGrp="1"/>
          </p:cNvSpPr>
          <p:nvPr>
            <p:ph idx="1"/>
          </p:nvPr>
        </p:nvSpPr>
        <p:spPr/>
        <p:txBody>
          <a:bodyPr/>
          <a:lstStyle/>
          <a:p>
            <a:r>
              <a:rPr lang="sk-SK" dirty="0" smtClean="0"/>
              <a:t>Využíva sa hlavne na určovanie smeru a rýchlosti toku kvapalín (najčastejšie </a:t>
            </a:r>
            <a:r>
              <a:rPr lang="sk-SK" dirty="0" err="1" smtClean="0"/>
              <a:t>krvy</a:t>
            </a:r>
            <a:r>
              <a:rPr lang="sk-SK" dirty="0" smtClean="0"/>
              <a:t>)</a:t>
            </a:r>
          </a:p>
          <a:p>
            <a:r>
              <a:rPr lang="sk-SK" dirty="0" err="1" smtClean="0"/>
              <a:t>Dopplerov</a:t>
            </a:r>
            <a:r>
              <a:rPr lang="sk-SK" dirty="0" smtClean="0"/>
              <a:t> efekt využíva mnoho moderných </a:t>
            </a:r>
            <a:r>
              <a:rPr lang="sk-SK" dirty="0" err="1" smtClean="0"/>
              <a:t>sonografov</a:t>
            </a:r>
            <a:endParaRPr lang="sk-SK" dirty="0" smtClean="0"/>
          </a:p>
          <a:p>
            <a:r>
              <a:rPr lang="sk-SK" dirty="0" smtClean="0"/>
              <a:t>Nevýhodou je </a:t>
            </a:r>
            <a:r>
              <a:rPr lang="sk-SK" dirty="0" err="1" smtClean="0"/>
              <a:t>aliasing</a:t>
            </a:r>
            <a:endParaRPr lang="sk-SK" dirty="0" smtClean="0"/>
          </a:p>
          <a:p>
            <a:endParaRPr lang="sk-SK" dirty="0"/>
          </a:p>
        </p:txBody>
      </p:sp>
      <p:pic>
        <p:nvPicPr>
          <p:cNvPr id="20482" name="Picture 2" descr="File:SpectralDopplerA.jpg"/>
          <p:cNvPicPr>
            <a:picLocks noChangeAspect="1" noChangeArrowheads="1"/>
          </p:cNvPicPr>
          <p:nvPr/>
        </p:nvPicPr>
        <p:blipFill>
          <a:blip r:embed="rId3" cstate="print"/>
          <a:srcRect/>
          <a:stretch>
            <a:fillRect/>
          </a:stretch>
        </p:blipFill>
        <p:spPr bwMode="auto">
          <a:xfrm>
            <a:off x="4701458" y="3733800"/>
            <a:ext cx="4137742" cy="28860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Echokardiografia</a:t>
            </a:r>
            <a:endParaRPr lang="sk-SK" dirty="0"/>
          </a:p>
        </p:txBody>
      </p:sp>
      <p:sp>
        <p:nvSpPr>
          <p:cNvPr id="3" name="Zástupný symbol obsahu 2"/>
          <p:cNvSpPr>
            <a:spLocks noGrp="1"/>
          </p:cNvSpPr>
          <p:nvPr>
            <p:ph idx="1"/>
          </p:nvPr>
        </p:nvSpPr>
        <p:spPr/>
        <p:txBody>
          <a:bodyPr/>
          <a:lstStyle/>
          <a:p>
            <a:r>
              <a:rPr lang="sk-SK" dirty="0" err="1" smtClean="0"/>
              <a:t>Echokardiograf</a:t>
            </a:r>
            <a:r>
              <a:rPr lang="sk-SK" dirty="0" smtClean="0"/>
              <a:t> využíva 2D, 3D obraz a </a:t>
            </a:r>
            <a:r>
              <a:rPr lang="sk-SK" dirty="0" err="1" smtClean="0"/>
              <a:t>Dopplerov</a:t>
            </a:r>
            <a:r>
              <a:rPr lang="sk-SK" dirty="0" smtClean="0"/>
              <a:t> ultrazvuk na vytvorenie obrazu srdca</a:t>
            </a:r>
          </a:p>
          <a:p>
            <a:r>
              <a:rPr lang="sk-SK" dirty="0" smtClean="0"/>
              <a:t>Dá sa ním zistiť vo veľmi skorých štádiách choroba srdca</a:t>
            </a:r>
            <a:endParaRPr lang="sk-SK" dirty="0"/>
          </a:p>
        </p:txBody>
      </p:sp>
      <p:pic>
        <p:nvPicPr>
          <p:cNvPr id="21506" name="Picture 2" descr="File:PLAX Mmode.jpg"/>
          <p:cNvPicPr>
            <a:picLocks noChangeAspect="1" noChangeArrowheads="1"/>
          </p:cNvPicPr>
          <p:nvPr/>
        </p:nvPicPr>
        <p:blipFill>
          <a:blip r:embed="rId3" cstate="print"/>
          <a:srcRect/>
          <a:stretch>
            <a:fillRect/>
          </a:stretch>
        </p:blipFill>
        <p:spPr bwMode="auto">
          <a:xfrm>
            <a:off x="4114800" y="3810000"/>
            <a:ext cx="4114800" cy="280789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Sonar</a:t>
            </a:r>
            <a:endParaRPr lang="sk-SK" dirty="0"/>
          </a:p>
        </p:txBody>
      </p:sp>
      <p:sp>
        <p:nvSpPr>
          <p:cNvPr id="3" name="Zástupný symbol obsahu 2"/>
          <p:cNvSpPr>
            <a:spLocks noGrp="1"/>
          </p:cNvSpPr>
          <p:nvPr>
            <p:ph idx="1"/>
          </p:nvPr>
        </p:nvSpPr>
        <p:spPr/>
        <p:txBody>
          <a:bodyPr/>
          <a:lstStyle/>
          <a:p>
            <a:r>
              <a:rPr lang="sk-SK" dirty="0" smtClean="0"/>
              <a:t>Technológia zisťovania polohy objektu pod vodou</a:t>
            </a:r>
          </a:p>
          <a:p>
            <a:r>
              <a:rPr lang="sk-SK" dirty="0" smtClean="0"/>
              <a:t>Aktívny/pasívny</a:t>
            </a:r>
          </a:p>
          <a:p>
            <a:endParaRPr lang="sk-SK" dirty="0"/>
          </a:p>
        </p:txBody>
      </p:sp>
      <p:pic>
        <p:nvPicPr>
          <p:cNvPr id="23554" name="Picture 2" descr="File:Sonar Principle EN.svg"/>
          <p:cNvPicPr>
            <a:picLocks noChangeAspect="1" noChangeArrowheads="1"/>
          </p:cNvPicPr>
          <p:nvPr/>
        </p:nvPicPr>
        <p:blipFill>
          <a:blip r:embed="rId3" cstate="print"/>
          <a:srcRect/>
          <a:stretch>
            <a:fillRect/>
          </a:stretch>
        </p:blipFill>
        <p:spPr bwMode="auto">
          <a:xfrm>
            <a:off x="3373426" y="3657600"/>
            <a:ext cx="5008574" cy="26860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Zdroje</a:t>
            </a:r>
            <a:endParaRPr lang="sk-SK" dirty="0"/>
          </a:p>
        </p:txBody>
      </p:sp>
      <p:sp>
        <p:nvSpPr>
          <p:cNvPr id="3" name="Zástupný symbol obsahu 2"/>
          <p:cNvSpPr>
            <a:spLocks noGrp="1"/>
          </p:cNvSpPr>
          <p:nvPr>
            <p:ph idx="1"/>
          </p:nvPr>
        </p:nvSpPr>
        <p:spPr/>
        <p:txBody>
          <a:bodyPr/>
          <a:lstStyle/>
          <a:p>
            <a:r>
              <a:rPr lang="sk-SK" dirty="0" smtClean="0">
                <a:hlinkClick r:id="rId2"/>
              </a:rPr>
              <a:t>http://en.wikipedia.org/wiki/Doppler_effect</a:t>
            </a:r>
            <a:endParaRPr lang="sk-SK" dirty="0" smtClean="0">
              <a:hlinkClick r:id="rId3"/>
            </a:endParaRPr>
          </a:p>
          <a:p>
            <a:r>
              <a:rPr lang="sk-SK" dirty="0" smtClean="0">
                <a:hlinkClick r:id="rId3"/>
              </a:rPr>
              <a:t>http://en.wikipedia.org/wiki/Sonar</a:t>
            </a:r>
            <a:endParaRPr lang="sk-SK" dirty="0" smtClean="0"/>
          </a:p>
          <a:p>
            <a:r>
              <a:rPr lang="sk-SK" dirty="0" smtClean="0">
                <a:hlinkClick r:id="rId4"/>
              </a:rPr>
              <a:t>http://en.wikipedia.org/wiki/Doppler_radar</a:t>
            </a:r>
            <a:endParaRPr lang="sk-SK" dirty="0" smtClean="0"/>
          </a:p>
          <a:p>
            <a:r>
              <a:rPr lang="sk-SK" dirty="0" smtClean="0">
                <a:hlinkClick r:id="rId5"/>
              </a:rPr>
              <a:t>http://en.wikipedia.org/wiki/Echocardiogram</a:t>
            </a:r>
            <a:endParaRPr lang="sk-SK" dirty="0" smtClean="0"/>
          </a:p>
          <a:p>
            <a:r>
              <a:rPr lang="sk-SK" dirty="0" smtClean="0">
                <a:hlinkClick r:id="rId6"/>
              </a:rPr>
              <a:t>http://</a:t>
            </a:r>
            <a:r>
              <a:rPr lang="sk-SK" dirty="0" smtClean="0">
                <a:hlinkClick r:id="rId6"/>
              </a:rPr>
              <a:t>valasek.blog.sme.sk/c/40634/Doppler-v-ultrasonografii.html</a:t>
            </a:r>
            <a:endParaRPr lang="sk-SK" dirty="0" smtClean="0"/>
          </a:p>
          <a:p>
            <a:r>
              <a:rPr lang="sk-SK" dirty="0" smtClean="0">
                <a:hlinkClick r:id="rId7"/>
              </a:rPr>
              <a:t>http://www.ssum.sk/o-nas/odporucania/transkranialny-doppler/</a:t>
            </a:r>
            <a:endParaRPr lang="sk-S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0"/>
            <a:ext cx="8229600" cy="1143000"/>
          </a:xfrm>
        </p:spPr>
        <p:txBody>
          <a:bodyPr/>
          <a:lstStyle/>
          <a:p>
            <a:r>
              <a:rPr lang="sk-SK" dirty="0" smtClean="0"/>
              <a:t>Ďakujem za pozornosť</a:t>
            </a:r>
            <a:endParaRPr lang="sk-SK" dirty="0"/>
          </a:p>
        </p:txBody>
      </p:sp>
      <p:sp>
        <p:nvSpPr>
          <p:cNvPr id="3" name="Zástupný symbol obsahu 2"/>
          <p:cNvSpPr>
            <a:spLocks noGrp="1"/>
          </p:cNvSpPr>
          <p:nvPr>
            <p:ph idx="1"/>
          </p:nvPr>
        </p:nvSpPr>
        <p:spPr/>
        <p:txBody>
          <a:bodyPr/>
          <a:lstStyle/>
          <a:p>
            <a:endParaRPr lang="sk-SK" dirty="0"/>
          </a:p>
        </p:txBody>
      </p:sp>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432</Words>
  <Application>Microsoft Office PowerPoint</Application>
  <PresentationFormat>Prezentácia na obrazovke (4:3)</PresentationFormat>
  <Paragraphs>62</Paragraphs>
  <Slides>9</Slides>
  <Notes>6</Notes>
  <HiddenSlides>0</HiddenSlides>
  <MMClips>0</MMClips>
  <ScaleCrop>false</ScaleCrop>
  <HeadingPairs>
    <vt:vector size="4" baseType="variant">
      <vt:variant>
        <vt:lpstr>Motív</vt:lpstr>
      </vt:variant>
      <vt:variant>
        <vt:i4>1</vt:i4>
      </vt:variant>
      <vt:variant>
        <vt:lpstr>Nadpisy snímok</vt:lpstr>
      </vt:variant>
      <vt:variant>
        <vt:i4>9</vt:i4>
      </vt:variant>
    </vt:vector>
  </HeadingPairs>
  <TitlesOfParts>
    <vt:vector size="10" baseType="lpstr">
      <vt:lpstr>Motív Office</vt:lpstr>
      <vt:lpstr>Dopplerov jav</vt:lpstr>
      <vt:lpstr>Dopplerov efekt všeobecne</vt:lpstr>
      <vt:lpstr>Christian Johann Doppler</vt:lpstr>
      <vt:lpstr>Využitia Dopplerovho efektu</vt:lpstr>
      <vt:lpstr>Dopplerov sonograf</vt:lpstr>
      <vt:lpstr>Echokardiografia</vt:lpstr>
      <vt:lpstr>Sonar</vt:lpstr>
      <vt:lpstr>Zdroje</vt:lpstr>
      <vt:lpstr>Ďakujem za pozornosť</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Dopplerov jav</dc:title>
  <dc:creator>ARELuN</dc:creator>
  <cp:lastModifiedBy>Pocitac</cp:lastModifiedBy>
  <cp:revision>10</cp:revision>
  <dcterms:created xsi:type="dcterms:W3CDTF">2013-06-02T11:21:09Z</dcterms:created>
  <dcterms:modified xsi:type="dcterms:W3CDTF">2013-06-15T19:14:59Z</dcterms:modified>
</cp:coreProperties>
</file>