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606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936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86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05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304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751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922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85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014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79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426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661F2-A4E6-4003-B9BA-D74E17FADEDA}" type="datetimeFigureOut">
              <a:rPr lang="sk-SK" smtClean="0"/>
              <a:t>22.1.2015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581F6-11EE-4728-A859-2AFF895279B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316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hujKlTRoKg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zGApk8Qm9XE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g4.rajce.idnes.cz/d0401/3/3384/3384852_d9a45f2fd06157835c003ddcde112cc6/images/pralesnicka_strasna.jpg" TargetMode="External"/><Relationship Id="rId3" Type="http://schemas.openxmlformats.org/officeDocument/2006/relationships/hyperlink" Target="http://cs.wikipedia.org/wiki/Pralesni%C4%8Dka_stra%C5%A1n%C3%A1" TargetMode="External"/><Relationship Id="rId7" Type="http://schemas.openxmlformats.org/officeDocument/2006/relationships/hyperlink" Target="https://www.youtube.com/watch?v=zGApk8Qm9XE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youtube.com/watch?v=vWydv2dTAbE" TargetMode="External"/><Relationship Id="rId5" Type="http://schemas.openxmlformats.org/officeDocument/2006/relationships/hyperlink" Target="http://www.gjar-po.sk/~strakay1b/Phyllobates%20terribilis.pptx" TargetMode="External"/><Relationship Id="rId10" Type="http://schemas.openxmlformats.org/officeDocument/2006/relationships/hyperlink" Target="http://www.pralesnicky.estranky.cz/img/picture/9/auratus.jpg" TargetMode="External"/><Relationship Id="rId4" Type="http://schemas.openxmlformats.org/officeDocument/2006/relationships/hyperlink" Target="http://cs.wikipedia.org/wiki/Pralesni%C4%8Dka_stra%C5%A1n%C3%A1#mediaviewer/File:Golden_Poison_dart_frog_Phyllobates_terribilis.jpg" TargetMode="External"/><Relationship Id="rId9" Type="http://schemas.openxmlformats.org/officeDocument/2006/relationships/hyperlink" Target="http://www.photoserver.eu/image/velke/372/37290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8160" y="-56198"/>
            <a:ext cx="9144000" cy="1041083"/>
          </a:xfrm>
        </p:spPr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</a:rPr>
              <a:t>Pralesnička</a:t>
            </a:r>
            <a:r>
              <a:rPr lang="sk-SK" dirty="0" smtClean="0">
                <a:solidFill>
                  <a:schemeClr val="bg1"/>
                </a:solidFill>
              </a:rPr>
              <a:t> strašná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640" y="858838"/>
            <a:ext cx="11663680" cy="5907722"/>
          </a:xfrm>
        </p:spPr>
        <p:txBody>
          <a:bodyPr>
            <a:normAutofit lnSpcReduction="10000"/>
          </a:bodyPr>
          <a:lstStyle/>
          <a:p>
            <a:r>
              <a:rPr lang="sk-SK" dirty="0" err="1">
                <a:solidFill>
                  <a:schemeClr val="bg1"/>
                </a:solidFill>
              </a:rPr>
              <a:t>Phyllobates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err="1" smtClean="0">
                <a:solidFill>
                  <a:schemeClr val="bg1"/>
                </a:solidFill>
              </a:rPr>
              <a:t>terribilis</a:t>
            </a:r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  <a:p>
            <a:pPr algn="l"/>
            <a:r>
              <a:rPr lang="sk-SK" sz="3200" b="1" dirty="0" smtClean="0">
                <a:solidFill>
                  <a:schemeClr val="bg1"/>
                </a:solidFill>
              </a:rPr>
              <a:t>Boris </a:t>
            </a:r>
            <a:r>
              <a:rPr lang="sk-SK" sz="3200" b="1" dirty="0" err="1" smtClean="0">
                <a:solidFill>
                  <a:schemeClr val="bg1"/>
                </a:solidFill>
              </a:rPr>
              <a:t>Marton</a:t>
            </a:r>
            <a:endParaRPr lang="sk-SK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99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b="1" dirty="0" smtClean="0">
                <a:solidFill>
                  <a:schemeClr val="bg1"/>
                </a:solidFill>
              </a:rPr>
              <a:t>Klasifikácia</a:t>
            </a:r>
            <a:endParaRPr lang="sk-SK" sz="6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4640"/>
            <a:ext cx="10515600" cy="5110480"/>
          </a:xfrm>
          <a:blipFill dpi="0" rotWithShape="1">
            <a:blip r:embed="rId3">
              <a:alphaModFix amt="0"/>
            </a:blip>
            <a:srcRect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</a:rPr>
              <a:t>Ríša – živočíchy</a:t>
            </a:r>
          </a:p>
          <a:p>
            <a:r>
              <a:rPr lang="sk-SK" sz="2400" b="1" dirty="0" smtClean="0">
                <a:solidFill>
                  <a:schemeClr val="bg1"/>
                </a:solidFill>
              </a:rPr>
              <a:t>Kmeň – </a:t>
            </a:r>
            <a:r>
              <a:rPr lang="sk-SK" sz="2400" b="1" dirty="0" err="1" smtClean="0">
                <a:solidFill>
                  <a:schemeClr val="bg1"/>
                </a:solidFill>
              </a:rPr>
              <a:t>strunovce</a:t>
            </a:r>
            <a:r>
              <a:rPr lang="sk-SK" sz="2400" b="1" dirty="0" smtClean="0">
                <a:solidFill>
                  <a:schemeClr val="bg1"/>
                </a:solidFill>
              </a:rPr>
              <a:t> (</a:t>
            </a:r>
            <a:r>
              <a:rPr lang="sk-SK" sz="2400" b="1" dirty="0" err="1" smtClean="0">
                <a:solidFill>
                  <a:schemeClr val="bg1"/>
                </a:solidFill>
              </a:rPr>
              <a:t>chordata</a:t>
            </a:r>
            <a:r>
              <a:rPr lang="sk-SK" sz="24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sk-SK" sz="2400" b="1" dirty="0" smtClean="0">
                <a:solidFill>
                  <a:schemeClr val="bg1"/>
                </a:solidFill>
              </a:rPr>
              <a:t>Podkmeň – stavovce (</a:t>
            </a:r>
            <a:r>
              <a:rPr lang="sk-SK" sz="2400" b="1" dirty="0" err="1" smtClean="0">
                <a:solidFill>
                  <a:schemeClr val="bg1"/>
                </a:solidFill>
              </a:rPr>
              <a:t>vertebrata</a:t>
            </a:r>
            <a:r>
              <a:rPr lang="sk-SK" sz="2400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sk-SK" sz="2400" b="1" dirty="0" smtClean="0">
                <a:solidFill>
                  <a:schemeClr val="bg1"/>
                </a:solidFill>
              </a:rPr>
              <a:t>Trieda – obojživelníky</a:t>
            </a:r>
          </a:p>
          <a:p>
            <a:r>
              <a:rPr lang="sk-SK" sz="2400" b="1" dirty="0" smtClean="0">
                <a:solidFill>
                  <a:schemeClr val="bg1"/>
                </a:solidFill>
              </a:rPr>
              <a:t>Podtrieda – žaby</a:t>
            </a:r>
          </a:p>
          <a:p>
            <a:r>
              <a:rPr lang="sk-SK" sz="2400" b="1" dirty="0" smtClean="0">
                <a:solidFill>
                  <a:schemeClr val="bg1"/>
                </a:solidFill>
              </a:rPr>
              <a:t>Čeľaď – </a:t>
            </a:r>
            <a:r>
              <a:rPr lang="sk-SK" sz="2400" b="1" dirty="0" err="1" smtClean="0">
                <a:solidFill>
                  <a:schemeClr val="bg1"/>
                </a:solidFill>
              </a:rPr>
              <a:t>pralesničkovité</a:t>
            </a:r>
            <a:endParaRPr lang="sk-SK" sz="2400" b="1" dirty="0" smtClean="0">
              <a:solidFill>
                <a:schemeClr val="bg1"/>
              </a:solidFill>
            </a:endParaRPr>
          </a:p>
          <a:p>
            <a:r>
              <a:rPr lang="sk-SK" sz="2400" b="1" dirty="0" smtClean="0">
                <a:solidFill>
                  <a:schemeClr val="bg1"/>
                </a:solidFill>
              </a:rPr>
              <a:t>Rod – </a:t>
            </a:r>
            <a:r>
              <a:rPr lang="sk-SK" sz="2400" b="1" dirty="0" err="1" smtClean="0">
                <a:solidFill>
                  <a:schemeClr val="bg1"/>
                </a:solidFill>
              </a:rPr>
              <a:t>Pralesnička</a:t>
            </a:r>
            <a:endParaRPr lang="sk-SK" sz="2400" b="1" dirty="0" smtClean="0">
              <a:solidFill>
                <a:schemeClr val="bg1"/>
              </a:solidFill>
            </a:endParaRPr>
          </a:p>
          <a:p>
            <a:r>
              <a:rPr lang="sk-SK" sz="2400" b="1" dirty="0" smtClean="0">
                <a:solidFill>
                  <a:schemeClr val="bg1"/>
                </a:solidFill>
              </a:rPr>
              <a:t>Druh - Strašná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726216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152400"/>
            <a:ext cx="10515600" cy="1016001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Jed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087120"/>
            <a:ext cx="10515600" cy="5628639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koža </a:t>
            </a:r>
            <a:r>
              <a:rPr lang="sk-SK" dirty="0">
                <a:solidFill>
                  <a:schemeClr val="bg1"/>
                </a:solidFill>
              </a:rPr>
              <a:t>je nasýtená alkaloidným jedom (</a:t>
            </a:r>
            <a:r>
              <a:rPr lang="sk-SK" dirty="0" err="1">
                <a:solidFill>
                  <a:schemeClr val="bg1"/>
                </a:solidFill>
              </a:rPr>
              <a:t>batrachotoxíny</a:t>
            </a:r>
            <a:r>
              <a:rPr lang="sk-SK" dirty="0">
                <a:solidFill>
                  <a:schemeClr val="bg1"/>
                </a:solidFill>
              </a:rPr>
              <a:t>)</a:t>
            </a: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</a:t>
            </a:r>
            <a:r>
              <a:rPr lang="sk-SK" dirty="0" err="1" smtClean="0">
                <a:solidFill>
                  <a:schemeClr val="bg1"/>
                </a:solidFill>
              </a:rPr>
              <a:t>batrachotoxín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→ je silne účinný </a:t>
            </a:r>
            <a:r>
              <a:rPr lang="sk-SK" dirty="0" err="1" smtClean="0">
                <a:solidFill>
                  <a:schemeClr val="bg1"/>
                </a:solidFill>
              </a:rPr>
              <a:t>steroidný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alkaloid</a:t>
            </a: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jed </a:t>
            </a:r>
            <a:r>
              <a:rPr lang="sk-SK" dirty="0">
                <a:solidFill>
                  <a:schemeClr val="bg1"/>
                </a:solidFill>
              </a:rPr>
              <a:t>je vylučovaný v sekrétoch</a:t>
            </a: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má </a:t>
            </a:r>
            <a:r>
              <a:rPr lang="sk-SK" dirty="0">
                <a:solidFill>
                  <a:schemeClr val="bg1"/>
                </a:solidFill>
              </a:rPr>
              <a:t>okolo 1 mg jedu = k zabitiu 10 000 myší = 10-20 ľudí </a:t>
            </a:r>
            <a:endParaRPr lang="sk-SK" dirty="0" smtClean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uchováva </a:t>
            </a:r>
            <a:r>
              <a:rPr lang="sk-SK" dirty="0">
                <a:solidFill>
                  <a:schemeClr val="bg1"/>
                </a:solidFill>
              </a:rPr>
              <a:t>jed v kožných </a:t>
            </a:r>
            <a:r>
              <a:rPr lang="sk-SK" dirty="0" smtClean="0">
                <a:solidFill>
                  <a:schemeClr val="bg1"/>
                </a:solidFill>
              </a:rPr>
              <a:t>žľazách aj celé roky</a:t>
            </a: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</a:t>
            </a:r>
            <a:r>
              <a:rPr lang="sk-SK" dirty="0" err="1" smtClean="0">
                <a:solidFill>
                  <a:schemeClr val="bg1"/>
                </a:solidFill>
              </a:rPr>
              <a:t>Pralesnička</a:t>
            </a:r>
            <a:r>
              <a:rPr lang="sk-SK" dirty="0" smtClean="0">
                <a:solidFill>
                  <a:schemeClr val="bg1"/>
                </a:solidFill>
              </a:rPr>
              <a:t> </a:t>
            </a:r>
            <a:r>
              <a:rPr lang="sk-SK" dirty="0">
                <a:solidFill>
                  <a:schemeClr val="bg1"/>
                </a:solidFill>
              </a:rPr>
              <a:t>strašná je zo všetkých najjedovatejšia </a:t>
            </a:r>
            <a:endParaRPr lang="sk-SK" dirty="0" smtClean="0">
              <a:solidFill>
                <a:schemeClr val="bg1"/>
              </a:solidFill>
            </a:endParaRPr>
          </a:p>
          <a:p>
            <a:pPr>
              <a:buClr>
                <a:schemeClr val="accent2"/>
              </a:buClr>
            </a:pPr>
            <a:r>
              <a:rPr lang="sk-SK" dirty="0" smtClean="0">
                <a:solidFill>
                  <a:schemeClr val="bg1"/>
                </a:solidFill>
              </a:rPr>
              <a:t>- môže </a:t>
            </a:r>
            <a:r>
              <a:rPr lang="sk-SK" dirty="0">
                <a:solidFill>
                  <a:schemeClr val="bg1"/>
                </a:solidFill>
              </a:rPr>
              <a:t>viesť k zlyhaniu srdca alebo ku </a:t>
            </a:r>
            <a:r>
              <a:rPr lang="sk-SK" dirty="0" err="1">
                <a:solidFill>
                  <a:schemeClr val="bg1"/>
                </a:solidFill>
              </a:rPr>
              <a:t>fibrilácii</a:t>
            </a:r>
            <a:r>
              <a:rPr lang="sk-SK" dirty="0">
                <a:solidFill>
                  <a:schemeClr val="bg1"/>
                </a:solidFill>
              </a:rPr>
              <a:t> </a:t>
            </a:r>
          </a:p>
          <a:p>
            <a:endParaRPr lang="sk-SK" dirty="0"/>
          </a:p>
        </p:txBody>
      </p:sp>
      <p:pic>
        <p:nvPicPr>
          <p:cNvPr id="4" name="Obrázok 5" descr="pumiliotoxin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29008" y="4206241"/>
            <a:ext cx="4337870" cy="2435296"/>
          </a:xfrm>
          <a:prstGeom prst="rect">
            <a:avLst/>
          </a:prstGeom>
        </p:spPr>
      </p:pic>
      <p:pic>
        <p:nvPicPr>
          <p:cNvPr id="5" name="Obrázok 3" descr="batrachotox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7840" y="4206240"/>
            <a:ext cx="3756574" cy="243529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5177221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07659"/>
            <a:ext cx="10515600" cy="972502"/>
          </a:xfrm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</a:rPr>
              <a:t>Video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280161"/>
            <a:ext cx="10515600" cy="4809489"/>
          </a:xfrm>
        </p:spPr>
        <p:txBody>
          <a:bodyPr/>
          <a:lstStyle/>
          <a:p>
            <a:r>
              <a:rPr lang="sk-SK" dirty="0" smtClean="0">
                <a:solidFill>
                  <a:schemeClr val="bg1"/>
                </a:solidFill>
                <a:hlinkClick r:id="rId3"/>
              </a:rPr>
              <a:t>Ukážka 1</a:t>
            </a:r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  <a:hlinkClick r:id="rId4"/>
              </a:rPr>
              <a:t>Ukážka 2</a:t>
            </a:r>
            <a:endParaRPr lang="sk-SK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70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360" y="2174240"/>
            <a:ext cx="9245600" cy="1213803"/>
          </a:xfrm>
        </p:spPr>
        <p:txBody>
          <a:bodyPr/>
          <a:lstStyle/>
          <a:p>
            <a:r>
              <a:rPr lang="sk-SK" dirty="0" smtClean="0"/>
              <a:t>Ďakujem za pozornosť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92665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722377"/>
            <a:ext cx="10515600" cy="5367274"/>
          </a:xfrm>
        </p:spPr>
        <p:txBody>
          <a:bodyPr/>
          <a:lstStyle/>
          <a:p>
            <a:r>
              <a:rPr lang="sk-SK" sz="6000" b="1" dirty="0" smtClean="0">
                <a:solidFill>
                  <a:schemeClr val="bg1"/>
                </a:solidFill>
              </a:rPr>
              <a:t>Zdroje:</a:t>
            </a:r>
          </a:p>
          <a:p>
            <a:r>
              <a:rPr lang="sk-SK" dirty="0" smtClean="0">
                <a:hlinkClick r:id="rId3"/>
              </a:rPr>
              <a:t>http://cs.wikipedia.org/wiki/Pralesni%C4%8Dka_stra%C5%A1n%C3%A1</a:t>
            </a:r>
            <a:endParaRPr lang="sk-SK" dirty="0" smtClean="0"/>
          </a:p>
          <a:p>
            <a:r>
              <a:rPr lang="sk-SK" dirty="0" smtClean="0">
                <a:hlinkClick r:id="rId4"/>
              </a:rPr>
              <a:t>http://</a:t>
            </a:r>
            <a:r>
              <a:rPr lang="sk-SK" dirty="0" smtClean="0">
                <a:hlinkClick r:id="rId4"/>
              </a:rPr>
              <a:t>cs.wikipedia.org/wiki/Pralesni%C4%8Dka_stra%C5%A1n%C3%A1#mediaviewer/File:Golden_Poison_dart_frog_Phyllobates_terribilis.jpg</a:t>
            </a:r>
            <a:endParaRPr lang="sk-SK" dirty="0" smtClean="0"/>
          </a:p>
          <a:p>
            <a:r>
              <a:rPr lang="sk-SK" dirty="0">
                <a:hlinkClick r:id="rId5"/>
              </a:rPr>
              <a:t>www.gjar-po.sk/~</a:t>
            </a:r>
            <a:r>
              <a:rPr lang="sk-SK" dirty="0" smtClean="0">
                <a:hlinkClick r:id="rId5"/>
              </a:rPr>
              <a:t>strakay1b/Phyllobates%20terribilis.pptx</a:t>
            </a:r>
            <a:endParaRPr lang="sk-SK" dirty="0" smtClean="0"/>
          </a:p>
          <a:p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www.youtube.com/watch?v=vWydv2dTAbE</a:t>
            </a:r>
            <a:endParaRPr lang="sk-SK" dirty="0" smtClean="0"/>
          </a:p>
          <a:p>
            <a:r>
              <a:rPr lang="sk-SK" dirty="0">
                <a:hlinkClick r:id="rId7"/>
              </a:rPr>
              <a:t>https://</a:t>
            </a:r>
            <a:r>
              <a:rPr lang="sk-SK" dirty="0" smtClean="0">
                <a:hlinkClick r:id="rId7"/>
              </a:rPr>
              <a:t>www.youtube.com/watch?v=zGApk8Qm9XE</a:t>
            </a:r>
            <a:endParaRPr lang="sk-SK" dirty="0" smtClean="0"/>
          </a:p>
          <a:p>
            <a:r>
              <a:rPr lang="sk-SK" dirty="0">
                <a:hlinkClick r:id="rId8"/>
              </a:rPr>
              <a:t>http://</a:t>
            </a:r>
            <a:r>
              <a:rPr lang="sk-SK" dirty="0" smtClean="0">
                <a:hlinkClick r:id="rId8"/>
              </a:rPr>
              <a:t>img4.rajce.idnes.cz/d0401/3/3384/3384852_d9a45f2fd06157835c003ddcde112cc6/images/pralesnicka_strasna.jpg</a:t>
            </a:r>
            <a:endParaRPr lang="sk-SK" dirty="0" smtClean="0"/>
          </a:p>
          <a:p>
            <a:r>
              <a:rPr lang="sk-SK" dirty="0">
                <a:hlinkClick r:id="rId9"/>
              </a:rPr>
              <a:t>http://</a:t>
            </a:r>
            <a:r>
              <a:rPr lang="sk-SK" dirty="0" smtClean="0">
                <a:hlinkClick r:id="rId9"/>
              </a:rPr>
              <a:t>www.photoserver.eu/image/velke/372/372902.jpg</a:t>
            </a:r>
            <a:endParaRPr lang="sk-SK" dirty="0" smtClean="0"/>
          </a:p>
          <a:p>
            <a:r>
              <a:rPr lang="sk-SK" dirty="0">
                <a:hlinkClick r:id="rId10"/>
              </a:rPr>
              <a:t>http://</a:t>
            </a:r>
            <a:r>
              <a:rPr lang="sk-SK" dirty="0" smtClean="0">
                <a:hlinkClick r:id="rId10"/>
              </a:rPr>
              <a:t>www.pralesnicky.estranky.cz/img/picture/9/auratus.jpg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64757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135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Pralesnička strašná</vt:lpstr>
      <vt:lpstr>Klasifikácia</vt:lpstr>
      <vt:lpstr>Jed</vt:lpstr>
      <vt:lpstr>Video</vt:lpstr>
      <vt:lpstr>Ďakujem za pozornosť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Pralesnička strašná</dc:title>
  <dc:creator>Boris Marton</dc:creator>
  <cp:lastModifiedBy>Boris Marton</cp:lastModifiedBy>
  <cp:revision>7</cp:revision>
  <dcterms:created xsi:type="dcterms:W3CDTF">2015-01-21T16:12:23Z</dcterms:created>
  <dcterms:modified xsi:type="dcterms:W3CDTF">2015-01-22T16:35:50Z</dcterms:modified>
</cp:coreProperties>
</file>