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257" r:id="rId2"/>
    <p:sldId id="287" r:id="rId3"/>
    <p:sldId id="288" r:id="rId4"/>
    <p:sldId id="292" r:id="rId5"/>
    <p:sldId id="258" r:id="rId6"/>
    <p:sldId id="259" r:id="rId7"/>
    <p:sldId id="260" r:id="rId8"/>
    <p:sldId id="261" r:id="rId9"/>
    <p:sldId id="262" r:id="rId10"/>
    <p:sldId id="266" r:id="rId11"/>
    <p:sldId id="268" r:id="rId12"/>
    <p:sldId id="270" r:id="rId13"/>
    <p:sldId id="273" r:id="rId14"/>
    <p:sldId id="278" r:id="rId15"/>
    <p:sldId id="280" r:id="rId16"/>
    <p:sldId id="285" r:id="rId17"/>
    <p:sldId id="289" r:id="rId18"/>
    <p:sldId id="286" r:id="rId19"/>
    <p:sldId id="290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6441" autoAdjust="0"/>
  </p:normalViewPr>
  <p:slideViewPr>
    <p:cSldViewPr>
      <p:cViewPr varScale="1">
        <p:scale>
          <a:sx n="102" d="100"/>
          <a:sy n="102" d="100"/>
        </p:scale>
        <p:origin x="-18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6EF99-538C-4F7C-89CB-0936E86AA55F}" type="datetimeFigureOut">
              <a:rPr lang="sk-SK" smtClean="0"/>
              <a:t>17. 3. 2013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9C114-9825-4197-8464-48EE79B14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17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02F-4AF0-4CDA-933B-28112D8F48B7}" type="datetimeFigureOut">
              <a:rPr lang="en-GB" smtClean="0"/>
              <a:t>17/03/2013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E0FD-B6FD-4247-8729-E2B426922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0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02F-4AF0-4CDA-933B-28112D8F48B7}" type="datetimeFigureOut">
              <a:rPr lang="en-GB" smtClean="0"/>
              <a:t>17/03/2013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E0FD-B6FD-4247-8729-E2B426922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16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02F-4AF0-4CDA-933B-28112D8F48B7}" type="datetimeFigureOut">
              <a:rPr lang="en-GB" smtClean="0"/>
              <a:t>17/03/2013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E0FD-B6FD-4247-8729-E2B426922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8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02F-4AF0-4CDA-933B-28112D8F48B7}" type="datetimeFigureOut">
              <a:rPr lang="en-GB" smtClean="0"/>
              <a:t>17/03/2013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E0FD-B6FD-4247-8729-E2B426922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02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02F-4AF0-4CDA-933B-28112D8F48B7}" type="datetimeFigureOut">
              <a:rPr lang="en-GB" smtClean="0"/>
              <a:t>17/03/2013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E0FD-B6FD-4247-8729-E2B426922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4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02F-4AF0-4CDA-933B-28112D8F48B7}" type="datetimeFigureOut">
              <a:rPr lang="en-GB" smtClean="0"/>
              <a:t>17/03/2013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E0FD-B6FD-4247-8729-E2B426922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02F-4AF0-4CDA-933B-28112D8F48B7}" type="datetimeFigureOut">
              <a:rPr lang="en-GB" smtClean="0"/>
              <a:t>17/03/2013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E0FD-B6FD-4247-8729-E2B426922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4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02F-4AF0-4CDA-933B-28112D8F48B7}" type="datetimeFigureOut">
              <a:rPr lang="en-GB" smtClean="0"/>
              <a:t>17/03/2013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E0FD-B6FD-4247-8729-E2B426922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93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02F-4AF0-4CDA-933B-28112D8F48B7}" type="datetimeFigureOut">
              <a:rPr lang="en-GB" smtClean="0"/>
              <a:t>17/03/2013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E0FD-B6FD-4247-8729-E2B426922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6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02F-4AF0-4CDA-933B-28112D8F48B7}" type="datetimeFigureOut">
              <a:rPr lang="en-GB" smtClean="0"/>
              <a:t>17/03/2013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E0FD-B6FD-4247-8729-E2B426922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6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FB02F-4AF0-4CDA-933B-28112D8F48B7}" type="datetimeFigureOut">
              <a:rPr lang="en-GB" smtClean="0"/>
              <a:t>17/03/2013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E0FD-B6FD-4247-8729-E2B426922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25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FB02F-4AF0-4CDA-933B-28112D8F48B7}" type="datetimeFigureOut">
              <a:rPr lang="en-GB" smtClean="0"/>
              <a:t>17/03/2013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CE0FD-B6FD-4247-8729-E2B426922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3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091168" cy="52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4869160"/>
            <a:ext cx="5688632" cy="2650306"/>
          </a:xfrm>
        </p:spPr>
        <p:txBody>
          <a:bodyPr>
            <a:normAutofit/>
          </a:bodyPr>
          <a:lstStyle/>
          <a:p>
            <a:r>
              <a:rPr lang="sk-SK" sz="8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Cukrovka</a:t>
            </a:r>
            <a:r>
              <a:rPr lang="en-GB" sz="2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GB" sz="2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</a:br>
            <a:endParaRPr lang="en-GB" sz="28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Autofit/>
          </a:bodyPr>
          <a:lstStyle/>
          <a:p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Laboratórne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znaky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sk-SK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sk-SK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</a:br>
            <a:r>
              <a:rPr lang="en-GB" sz="32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(</a:t>
            </a:r>
            <a:r>
              <a:rPr lang="en-GB" sz="32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hodnoty</a:t>
            </a:r>
            <a:r>
              <a:rPr lang="en-GB" sz="32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)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</a:br>
            <a:endParaRPr lang="en-GB" sz="48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49080"/>
            <a:ext cx="4139952" cy="231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rozhodujúcim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kritériom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je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zvýšená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hladina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glukózy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v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krvi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(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hyperglykémia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)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opakovane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nalačno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nad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7,8 </a:t>
            </a:r>
            <a:r>
              <a:rPr lang="en-GB" sz="24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mmol</a:t>
            </a:r>
            <a:r>
              <a:rPr lang="en-GB" sz="2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/l </a:t>
            </a:r>
            <a:endParaRPr lang="sk-SK" sz="2400" b="1" dirty="0" smtClean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prítomnosť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glukózy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v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moči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(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glykozúria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)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sk-SK" sz="2400" b="1" dirty="0" err="1" smtClean="0">
                <a:latin typeface="Century Gothic" pitchFamily="34" charset="0"/>
                <a:cs typeface="Arial" pitchFamily="34" charset="0"/>
              </a:rPr>
              <a:t>z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výšené</a:t>
            </a:r>
            <a:r>
              <a:rPr lang="sk-SK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alebo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znížené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hladiny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pPr marL="0" indent="0">
              <a:buClr>
                <a:srgbClr xmlns:mc="http://schemas.openxmlformats.org/markup-compatibility/2006" xmlns:a14="http://schemas.microsoft.com/office/drawing/2010/main" val="C00000" mc:Ignorable=""/>
              </a:buClr>
              <a:buNone/>
            </a:pPr>
            <a:r>
              <a:rPr lang="sk-SK" sz="2400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sk-SK" sz="2400" b="1" dirty="0" smtClean="0">
                <a:latin typeface="Century Gothic" pitchFamily="34" charset="0"/>
                <a:cs typeface="Arial" pitchFamily="34" charset="0"/>
              </a:rPr>
              <a:t>  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inzulínu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sk-SK" sz="2400" b="1" dirty="0" smtClean="0">
                <a:latin typeface="Century Gothic" pitchFamily="34" charset="0"/>
                <a:cs typeface="Arial" pitchFamily="34" charset="0"/>
              </a:rPr>
              <a:t>v krvi</a:t>
            </a:r>
            <a:endParaRPr lang="en-GB" sz="2400" b="1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93164" l="5000" r="100000">
                        <a14:foregroundMark x1="86094" y1="21875" x2="86094" y2="21875"/>
                        <a14:foregroundMark x1="76250" y1="25977" x2="76250" y2="25977"/>
                        <a14:foregroundMark x1="58438" y1="18164" x2="58438" y2="18164"/>
                        <a14:foregroundMark x1="67969" y1="23438" x2="67969" y2="23438"/>
                        <a14:foregroundMark x1="24531" y1="49219" x2="24531" y2="49219"/>
                        <a14:foregroundMark x1="50938" y1="28516" x2="50938" y2="28516"/>
                        <a14:foregroundMark x1="7500" y1="68359" x2="7500" y2="68359"/>
                        <a14:foregroundMark x1="32813" y1="79688" x2="32813" y2="7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53271"/>
            <a:ext cx="2255912" cy="180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0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1143000"/>
          </a:xfrm>
        </p:spPr>
        <p:txBody>
          <a:bodyPr>
            <a:noAutofit/>
          </a:bodyPr>
          <a:lstStyle/>
          <a:p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Komplikácie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</a:br>
            <a:endParaRPr lang="en-GB" sz="48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181" y="2276872"/>
            <a:ext cx="4590835" cy="459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Neliečená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alebo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nesprávne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liečená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cukrovka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môže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spôsobiť</a:t>
            </a:r>
            <a:endParaRPr lang="sk-SK" sz="3600" b="1" dirty="0" smtClean="0">
              <a:latin typeface="Century Gothic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závažné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komplikácie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, </a:t>
            </a:r>
            <a:endParaRPr lang="sk-SK" sz="3600" b="1" dirty="0" smtClean="0">
              <a:latin typeface="Century Gothic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ktoré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majú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za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sk-SK" sz="3600" b="1" dirty="0" smtClean="0">
              <a:latin typeface="Century Gothic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následok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vážne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sk-SK" sz="3600" b="1" dirty="0" smtClean="0">
              <a:latin typeface="Century Gothic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zdravotné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sk-SK" sz="3600" b="1" dirty="0" smtClean="0">
              <a:latin typeface="Century Gothic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problémy</a:t>
            </a:r>
            <a:r>
              <a:rPr lang="sk-SK" sz="3600" b="1" dirty="0" smtClean="0">
                <a:latin typeface="Century Gothic" pitchFamily="34" charset="0"/>
                <a:cs typeface="Arial" pitchFamily="34" charset="0"/>
              </a:rPr>
              <a:t> !</a:t>
            </a:r>
            <a:endParaRPr lang="en-GB" sz="3600" b="1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845568" cy="184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42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5"/>
          <a:stretch/>
        </p:blipFill>
        <p:spPr bwMode="auto">
          <a:xfrm>
            <a:off x="5291667" y="4725144"/>
            <a:ext cx="3852333" cy="20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sz="2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b.</a:t>
            </a:r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Chronické</a:t>
            </a:r>
            <a:r>
              <a:rPr lang="en-GB" sz="2800" b="1" dirty="0" smtClean="0">
                <a:latin typeface="Century Gothic" pitchFamily="34" charset="0"/>
                <a:cs typeface="Arial" pitchFamily="34" charset="0"/>
              </a:rPr>
              <a:t/>
            </a:r>
            <a:br>
              <a:rPr lang="en-GB" sz="2800" b="1" dirty="0" smtClean="0">
                <a:latin typeface="Century Gothic" pitchFamily="34" charset="0"/>
                <a:cs typeface="Arial" pitchFamily="34" charset="0"/>
              </a:rPr>
            </a:br>
            <a:endParaRPr lang="en-GB" sz="2800" b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068960"/>
            <a:ext cx="8229600" cy="4525963"/>
          </a:xfrm>
        </p:spPr>
        <p:txBody>
          <a:bodyPr/>
          <a:lstStyle/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Vysoký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krvný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tlak</a:t>
            </a:r>
            <a:endParaRPr lang="en-GB" sz="24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Kardiovaskulárne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choroby</a:t>
            </a:r>
            <a:r>
              <a:rPr lang="sk-SK" sz="24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en-GB" sz="24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Ochorenie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obličiek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–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diabetická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nefropatia</a:t>
            </a:r>
            <a:endParaRPr lang="en-GB" sz="24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Poškodenie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zraku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–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diabetická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retinopatia</a:t>
            </a:r>
            <a:endParaRPr lang="en-GB" sz="24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Diabetická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noha</a:t>
            </a:r>
            <a:endParaRPr lang="en-GB" sz="24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Ochorenia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zubov</a:t>
            </a:r>
            <a:endParaRPr lang="en-GB" sz="2400" b="1" dirty="0" smtClean="0">
              <a:latin typeface="Century Gothic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GB" sz="2400" b="1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46856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</a:rPr>
              <a:t>a.</a:t>
            </a:r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</a:rPr>
              <a:t>Akútne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</a:rPr>
              <a:t> </a:t>
            </a:r>
            <a:r>
              <a:rPr lang="en-GB" sz="32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</a:rPr>
              <a:t>(</a:t>
            </a:r>
            <a:r>
              <a:rPr lang="en-GB" sz="32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</a:rPr>
              <a:t>náhle</a:t>
            </a:r>
            <a:r>
              <a:rPr lang="en-GB" sz="32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</a:rPr>
              <a:t> </a:t>
            </a:r>
            <a:r>
              <a:rPr lang="en-GB" sz="32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</a:rPr>
              <a:t>vznikajúce</a:t>
            </a:r>
            <a:r>
              <a:rPr lang="en-GB" sz="32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</a:rPr>
              <a:t>)</a:t>
            </a:r>
            <a:br>
              <a:rPr lang="en-GB" sz="32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</a:rPr>
            </a:br>
            <a:endParaRPr lang="en-GB" sz="3200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908720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xmlns:mc="http://schemas.openxmlformats.org/markup-compatibility/2006" xmlns:a14="http://schemas.microsoft.com/office/drawing/2010/main" val="C00000" mc:Ignorable=""/>
              </a:buClr>
              <a:buFont typeface="Arial" pitchFamily="34" charset="0"/>
              <a:buChar char="•"/>
            </a:pPr>
            <a:r>
              <a:rPr lang="sk-SK" sz="2400" b="1" dirty="0" err="1">
                <a:latin typeface="Century Gothic" pitchFamily="34" charset="0"/>
              </a:rPr>
              <a:t>H</a:t>
            </a:r>
            <a:r>
              <a:rPr lang="en-GB" sz="2400" b="1" dirty="0" err="1" smtClean="0">
                <a:latin typeface="Century Gothic" pitchFamily="34" charset="0"/>
              </a:rPr>
              <a:t>ypoglykemická</a:t>
            </a:r>
            <a:r>
              <a:rPr lang="en-GB" sz="2400" b="1" dirty="0" smtClean="0">
                <a:latin typeface="Century Gothic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</a:rPr>
              <a:t>kóma</a:t>
            </a:r>
            <a:r>
              <a:rPr lang="en-GB" sz="2400" b="1" dirty="0" smtClean="0">
                <a:latin typeface="Century Gothic" pitchFamily="34" charset="0"/>
              </a:rPr>
              <a:t> </a:t>
            </a:r>
            <a:endParaRPr lang="sk-SK" sz="2400" b="1" dirty="0" smtClean="0">
              <a:latin typeface="Century Gothic" pitchFamily="34" charset="0"/>
            </a:endParaRPr>
          </a:p>
          <a:p>
            <a:pPr marL="571500" indent="-571500">
              <a:buClr>
                <a:srgbClr xmlns:mc="http://schemas.openxmlformats.org/markup-compatibility/2006" xmlns:a14="http://schemas.microsoft.com/office/drawing/2010/main" val="C00000" mc:Ignorable=""/>
              </a:buClr>
              <a:buFont typeface="Arial" pitchFamily="34" charset="0"/>
              <a:buChar char="•"/>
            </a:pPr>
            <a:r>
              <a:rPr lang="sk-SK" sz="2400" b="1" dirty="0">
                <a:latin typeface="Century Gothic" pitchFamily="34" charset="0"/>
              </a:rPr>
              <a:t>D</a:t>
            </a:r>
            <a:r>
              <a:rPr lang="en-GB" sz="2400" b="1" dirty="0" err="1" smtClean="0">
                <a:latin typeface="Century Gothic" pitchFamily="34" charset="0"/>
              </a:rPr>
              <a:t>iabetick</a:t>
            </a:r>
            <a:r>
              <a:rPr lang="sk-SK" sz="2400" b="1" dirty="0" smtClean="0">
                <a:latin typeface="Century Gothic" pitchFamily="34" charset="0"/>
              </a:rPr>
              <a:t>á</a:t>
            </a:r>
            <a:r>
              <a:rPr lang="en-GB" sz="2400" b="1" dirty="0" smtClean="0">
                <a:latin typeface="Century Gothic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</a:rPr>
              <a:t>kóma</a:t>
            </a:r>
            <a:endParaRPr lang="en-GB" sz="2400" b="1" dirty="0">
              <a:latin typeface="Century Gothic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5"/>
          <a:stretch/>
        </p:blipFill>
        <p:spPr bwMode="auto">
          <a:xfrm>
            <a:off x="5004048" y="791782"/>
            <a:ext cx="3484451" cy="328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63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Liečba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cukrovky</a:t>
            </a:r>
            <a:r>
              <a:rPr lang="en-GB" sz="2800" b="1" dirty="0" smtClean="0">
                <a:latin typeface="Century Gothic" pitchFamily="34" charset="0"/>
                <a:cs typeface="Arial" pitchFamily="34" charset="0"/>
              </a:rPr>
              <a:t/>
            </a:r>
            <a:br>
              <a:rPr lang="en-GB" sz="2800" b="1" dirty="0" smtClean="0">
                <a:latin typeface="Century Gothic" pitchFamily="34" charset="0"/>
                <a:cs typeface="Arial" pitchFamily="34" charset="0"/>
              </a:rPr>
            </a:br>
            <a:endParaRPr lang="en-GB" sz="2800" b="1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t="24240" b="11885"/>
          <a:stretch/>
        </p:blipFill>
        <p:spPr bwMode="auto">
          <a:xfrm flipH="1">
            <a:off x="3779912" y="4437112"/>
            <a:ext cx="5211688" cy="235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Cieľom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liečby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cukrovky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je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dlhodobé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udržanie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normálnej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hladiny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cukru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v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krvi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,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komplexná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liečba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sprievodných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stavov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,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prevencia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akútnych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a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chronických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komplikácií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a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celkové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zlepšenie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kvality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života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pacientov</a:t>
            </a:r>
            <a:r>
              <a:rPr lang="sk-SK" sz="1800" b="1" dirty="0" smtClean="0">
                <a:latin typeface="Century Gothic" pitchFamily="34" charset="0"/>
                <a:cs typeface="Arial" pitchFamily="34" charset="0"/>
              </a:rPr>
              <a:t>. Využíva sa:</a:t>
            </a:r>
          </a:p>
          <a:p>
            <a:pPr marL="0" indent="0" algn="ctr">
              <a:buNone/>
            </a:pPr>
            <a:endParaRPr lang="sk-SK" sz="1800" b="1" dirty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diabetická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diéta</a:t>
            </a:r>
            <a:endParaRPr lang="sk-SK" sz="1800" b="1" dirty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správn</a:t>
            </a:r>
            <a:r>
              <a:rPr lang="sk-SK" sz="1800" b="1" dirty="0" smtClean="0">
                <a:latin typeface="Century Gothic" pitchFamily="34" charset="0"/>
                <a:cs typeface="Arial" pitchFamily="34" charset="0"/>
              </a:rPr>
              <a:t>e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spaľovan</a:t>
            </a:r>
            <a:r>
              <a:rPr lang="sk-SK" sz="1800" b="1" dirty="0" smtClean="0">
                <a:latin typeface="Century Gothic" pitchFamily="34" charset="0"/>
                <a:cs typeface="Arial" pitchFamily="34" charset="0"/>
              </a:rPr>
              <a:t>ie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krvného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cukru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(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primeraná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a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pravidelná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fyzická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námaha</a:t>
            </a:r>
            <a:r>
              <a:rPr lang="sk-SK" sz="1800" b="1" dirty="0" smtClean="0">
                <a:latin typeface="Century Gothic" pitchFamily="34" charset="0"/>
                <a:cs typeface="Arial" pitchFamily="34" charset="0"/>
              </a:rPr>
              <a:t>)</a:t>
            </a:r>
            <a:endParaRPr lang="en-GB" sz="18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tabletky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(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perorálne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antidiabetiká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– PAD</a:t>
            </a:r>
            <a:r>
              <a:rPr lang="sk-SK" sz="1800" b="1" dirty="0" smtClean="0">
                <a:latin typeface="Century Gothic" pitchFamily="34" charset="0"/>
                <a:cs typeface="Arial" pitchFamily="34" charset="0"/>
              </a:rPr>
              <a:t> )</a:t>
            </a: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hormón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inzulín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vo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forme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podkožných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sk-SK" sz="1800" b="1" dirty="0" smtClean="0">
              <a:latin typeface="Century Gothic" pitchFamily="34" charset="0"/>
              <a:cs typeface="Arial" pitchFamily="34" charset="0"/>
            </a:endParaRPr>
          </a:p>
          <a:p>
            <a:pPr marL="0" indent="0">
              <a:buClr>
                <a:srgbClr xmlns:mc="http://schemas.openxmlformats.org/markup-compatibility/2006" xmlns:a14="http://schemas.microsoft.com/office/drawing/2010/main" val="C00000" mc:Ignorable=""/>
              </a:buClr>
              <a:buNone/>
            </a:pPr>
            <a:r>
              <a:rPr lang="sk-SK" sz="1800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sk-SK" sz="1800" b="1" dirty="0" smtClean="0">
                <a:latin typeface="Century Gothic" pitchFamily="34" charset="0"/>
                <a:cs typeface="Arial" pitchFamily="34" charset="0"/>
              </a:rPr>
              <a:t>   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alebo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vnútrožilových</a:t>
            </a:r>
            <a:r>
              <a:rPr lang="en-GB" sz="1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1800" b="1" dirty="0" err="1" smtClean="0">
                <a:latin typeface="Century Gothic" pitchFamily="34" charset="0"/>
                <a:cs typeface="Arial" pitchFamily="34" charset="0"/>
              </a:rPr>
              <a:t>injekcií</a:t>
            </a:r>
            <a:endParaRPr lang="en-GB" sz="1800" b="1" dirty="0" smtClean="0">
              <a:latin typeface="Century Gothic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GB" sz="1800" b="1" dirty="0"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85184"/>
            <a:ext cx="4102497" cy="165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Len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tuční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ľudia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môžu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dostať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k-SK" sz="2400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sk-SK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cukrovku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</a:p>
          <a:p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Cukrovku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dostane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len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ten,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kto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je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veľa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sladkostí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</a:p>
          <a:p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Tučnota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spôsobuje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cukrovku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Liečba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cukrovky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inzulínom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znamená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konečné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štádium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choroby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a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títo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ľudia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už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nemajú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šancu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žiť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Inzulín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je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návyková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látka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-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droga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endParaRPr lang="en-GB" sz="2400" b="1" dirty="0" smtClean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603448"/>
            <a:ext cx="501917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900608" y="548680"/>
            <a:ext cx="8229600" cy="1143000"/>
          </a:xfrm>
        </p:spPr>
        <p:txBody>
          <a:bodyPr>
            <a:noAutofit/>
          </a:bodyPr>
          <a:lstStyle/>
          <a:p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Mýty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o </a:t>
            </a:r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cukrovke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</a:br>
            <a:endParaRPr lang="en-GB" sz="48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2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9"/>
          <a:stretch/>
        </p:blipFill>
        <p:spPr bwMode="auto">
          <a:xfrm>
            <a:off x="5224264" y="116632"/>
            <a:ext cx="3919736" cy="292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4525963"/>
          </a:xfrm>
        </p:spPr>
        <p:txBody>
          <a:bodyPr/>
          <a:lstStyle/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Cukrovka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je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nákazlivá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choroba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Deti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môžu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z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cukrovky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vyrásť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Cukrovka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postihuje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len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starých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ľudí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Marihuana,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tymian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a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petržlen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môžu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pPr marL="0" indent="0">
              <a:buClr>
                <a:srgbClr xmlns:mc="http://schemas.openxmlformats.org/markup-compatibility/2006" xmlns:a14="http://schemas.microsoft.com/office/drawing/2010/main" val="C00000" mc:Ignorable=""/>
              </a:buClr>
              <a:buNone/>
            </a:pPr>
            <a:r>
              <a:rPr lang="sk-SK" sz="2400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sk-SK" sz="2400" b="1" dirty="0" smtClean="0">
                <a:latin typeface="Century Gothic" pitchFamily="34" charset="0"/>
                <a:cs typeface="Arial" pitchFamily="34" charset="0"/>
              </a:rPr>
              <a:t>  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pomôcť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pri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znižovaní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glykémie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Všetci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diabetici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potrebujú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injekcie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inzulínu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</a:p>
          <a:p>
            <a:endParaRPr lang="en-GB" sz="2400" b="1" dirty="0" smtClean="0">
              <a:latin typeface="Century Gothic" pitchFamily="34" charset="0"/>
              <a:cs typeface="Arial" pitchFamily="34" charset="0"/>
            </a:endParaRPr>
          </a:p>
          <a:p>
            <a:endParaRPr lang="en-GB" sz="2400" b="1" dirty="0" smtClean="0">
              <a:latin typeface="Century Gothic" pitchFamily="34" charset="0"/>
              <a:cs typeface="Arial" pitchFamily="34" charset="0"/>
            </a:endParaRPr>
          </a:p>
          <a:p>
            <a:endParaRPr lang="en-GB" sz="2400" b="1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06871"/>
            <a:ext cx="6912768" cy="279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82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Cukrovka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sk-SK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- </a:t>
            </a:r>
            <a:r>
              <a:rPr lang="sk-SK" sz="4800" b="1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g</a:t>
            </a:r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lobálny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problém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</a:br>
            <a:endParaRPr lang="en-GB" sz="48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0126"/>
            <a:ext cx="4583832" cy="343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Za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posledných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20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rokov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stúpol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počet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diabetikov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takmer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trojnásobne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sk-SK" sz="32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Dnes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ním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celosvetovo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trpí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viac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ako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sk-SK" sz="3200" b="1" dirty="0" smtClean="0">
              <a:latin typeface="Century Gothic" pitchFamily="34" charset="0"/>
              <a:cs typeface="Arial" pitchFamily="34" charset="0"/>
            </a:endParaRPr>
          </a:p>
          <a:p>
            <a:pPr marL="0" indent="0">
              <a:buClr>
                <a:srgbClr xmlns:mc="http://schemas.openxmlformats.org/markup-compatibility/2006" xmlns:a14="http://schemas.microsoft.com/office/drawing/2010/main" val="C00000" mc:Ignorable=""/>
              </a:buClr>
              <a:buNone/>
            </a:pPr>
            <a:r>
              <a:rPr lang="sk-SK" sz="3200" b="1" dirty="0" smtClean="0">
                <a:latin typeface="Century Gothic" pitchFamily="34" charset="0"/>
                <a:cs typeface="Arial" pitchFamily="34" charset="0"/>
              </a:rPr>
              <a:t>   </a:t>
            </a:r>
            <a:r>
              <a:rPr lang="en-GB" sz="40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300 </a:t>
            </a:r>
            <a:r>
              <a:rPr lang="en-GB" sz="40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miliónov</a:t>
            </a:r>
            <a:r>
              <a:rPr lang="en-GB" sz="40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ľudí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en-GB" sz="3200" b="1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1" b="100000" l="9880" r="100000">
                        <a14:foregroundMark x1="53555" y1="4545" x2="53555" y2="4545"/>
                        <a14:backgroundMark x1="90766" y1="58953" x2="93906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3027" y="4087249"/>
            <a:ext cx="4133228" cy="277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V </a:t>
            </a:r>
            <a:r>
              <a:rPr lang="en-GB" sz="36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súčasnosti</a:t>
            </a:r>
            <a:r>
              <a:rPr lang="en-GB" sz="36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je u </a:t>
            </a:r>
            <a:r>
              <a:rPr lang="en-GB" sz="36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nás</a:t>
            </a:r>
            <a:r>
              <a:rPr lang="en-GB" sz="36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takmer</a:t>
            </a:r>
            <a:r>
              <a:rPr lang="en-GB" sz="36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300 </a:t>
            </a:r>
            <a:r>
              <a:rPr lang="en-GB" sz="36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tisíc</a:t>
            </a:r>
            <a:r>
              <a:rPr lang="en-GB" sz="36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evidovaných</a:t>
            </a:r>
            <a:r>
              <a:rPr lang="en-GB" sz="36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diabetikov</a:t>
            </a:r>
            <a:r>
              <a:rPr lang="sk-SK" sz="3600" b="1" dirty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sk-SK" sz="36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!!!</a:t>
            </a:r>
            <a:endParaRPr lang="en-GB" sz="36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13135"/>
            <a:ext cx="6624736" cy="376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9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Svetový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deň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diabetu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800" b="1" dirty="0" smtClean="0">
                <a:latin typeface="Century Gothic" pitchFamily="34" charset="0"/>
                <a:cs typeface="Arial" pitchFamily="34" charset="0"/>
              </a:rPr>
              <a:t/>
            </a:r>
            <a:br>
              <a:rPr lang="en-GB" sz="2800" b="1" dirty="0" smtClean="0">
                <a:latin typeface="Century Gothic" pitchFamily="34" charset="0"/>
                <a:cs typeface="Arial" pitchFamily="34" charset="0"/>
              </a:rPr>
            </a:br>
            <a:endParaRPr lang="en-GB" sz="2800" b="1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55296"/>
            <a:ext cx="3449563" cy="223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 smtClean="0">
                <a:latin typeface="Century Gothic" pitchFamily="34" charset="0"/>
                <a:cs typeface="Arial" pitchFamily="34" charset="0"/>
              </a:rPr>
              <a:t>V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roku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1991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vyhlásila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Medzinárodná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federácia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diabetu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(IFD)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spolu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so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Svetovou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zdravotníckou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organizáciou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(WHO) </a:t>
            </a:r>
            <a:r>
              <a:rPr lang="en-GB" sz="32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14. </a:t>
            </a:r>
            <a:r>
              <a:rPr lang="en-GB" sz="32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november</a:t>
            </a:r>
            <a:r>
              <a:rPr lang="en-GB" sz="32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za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Svetový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deň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diabetu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a v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súčasnosti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si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ho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ľudia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pripomínajú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vo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viac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ako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130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krajiná</a:t>
            </a:r>
            <a:r>
              <a:rPr lang="sk-SK" sz="3200" b="1" dirty="0" smtClean="0">
                <a:latin typeface="Century Gothic" pitchFamily="34" charset="0"/>
                <a:cs typeface="Arial" pitchFamily="34" charset="0"/>
              </a:rPr>
              <a:t>c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h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sveta</a:t>
            </a:r>
            <a:r>
              <a:rPr lang="sk-SK" sz="3200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sk-SK" sz="3200" b="1" dirty="0" smtClean="0">
                <a:latin typeface="Century Gothic" pitchFamily="34" charset="0"/>
                <a:cs typeface="Arial" pitchFamily="34" charset="0"/>
              </a:rPr>
              <a:t>.</a:t>
            </a:r>
            <a:endParaRPr lang="en-GB" sz="3200" b="1" dirty="0"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87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0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Ďakujem za Vašu pozornosť !</a:t>
            </a:r>
            <a:endParaRPr lang="en-GB" sz="40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4797152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36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Patrik Čuchta</a:t>
            </a:r>
          </a:p>
          <a:p>
            <a:pPr algn="r"/>
            <a:r>
              <a:rPr lang="sk-SK" sz="36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III.A</a:t>
            </a:r>
          </a:p>
          <a:p>
            <a:pPr algn="r"/>
            <a:r>
              <a:rPr lang="sk-SK" sz="36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</a:rPr>
              <a:t>GJAR</a:t>
            </a:r>
            <a:endParaRPr lang="sk-SK" sz="36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4989579" cy="374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4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116632"/>
            <a:ext cx="8291264" cy="2218258"/>
          </a:xfrm>
        </p:spPr>
        <p:txBody>
          <a:bodyPr>
            <a:normAutofit/>
          </a:bodyPr>
          <a:lstStyle/>
          <a:p>
            <a:r>
              <a:rPr lang="sk-SK" sz="5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Cukrovka </a:t>
            </a:r>
            <a:br>
              <a:rPr lang="sk-SK" sz="5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</a:br>
            <a:r>
              <a:rPr lang="sk-SK" sz="32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             (Diabetes mellitus )</a:t>
            </a:r>
            <a:endParaRPr lang="en-GB" sz="3200" b="1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515" y="4910743"/>
            <a:ext cx="2880485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3200" b="1" dirty="0" smtClean="0">
              <a:latin typeface="Century Gothic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k-SK" sz="3200" b="1" dirty="0" smtClean="0">
                <a:latin typeface="Century Gothic" pitchFamily="34" charset="0"/>
                <a:cs typeface="Arial" pitchFamily="34" charset="0"/>
              </a:rPr>
              <a:t>Je chronická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sk-SK" sz="3200" b="1" dirty="0" smtClean="0">
                <a:latin typeface="Century Gothic" pitchFamily="34" charset="0"/>
                <a:cs typeface="Arial" pitchFamily="34" charset="0"/>
              </a:rPr>
              <a:t>porucha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sk-SK" sz="3200" b="1" dirty="0" smtClean="0">
                <a:latin typeface="Century Gothic" pitchFamily="34" charset="0"/>
                <a:cs typeface="Arial" pitchFamily="34" charset="0"/>
              </a:rPr>
              <a:t>látkovej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premeny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,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ktorá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je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charakteristická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zvýšenou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hladinou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cukru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v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krvi</a:t>
            </a:r>
            <a:r>
              <a:rPr lang="sk-SK" sz="3200" b="1" dirty="0" smtClean="0">
                <a:latin typeface="Century Gothic" pitchFamily="34" charset="0"/>
                <a:cs typeface="Arial" pitchFamily="34" charset="0"/>
              </a:rPr>
              <a:t>, čo je spôsobené nedostatkom alebo nesprávnym využívaním inzulínu v tele .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>
                <a:latin typeface="Century Gothic" pitchFamily="34" charset="0"/>
                <a:cs typeface="Arial" pitchFamily="34" charset="0"/>
              </a:rPr>
              <a:t/>
            </a:r>
            <a:br>
              <a:rPr lang="en-GB" sz="3200" b="1" dirty="0">
                <a:latin typeface="Century Gothic" pitchFamily="34" charset="0"/>
                <a:cs typeface="Arial" pitchFamily="34" charset="0"/>
              </a:rPr>
            </a:br>
            <a:r>
              <a:rPr lang="en-GB" sz="2000" b="1" dirty="0">
                <a:latin typeface="Century Gothic" pitchFamily="34" charset="0"/>
                <a:cs typeface="Arial" pitchFamily="34" charset="0"/>
              </a:rPr>
              <a:t/>
            </a:r>
            <a:br>
              <a:rPr lang="en-GB" sz="2000" b="1" dirty="0">
                <a:latin typeface="Century Gothic" pitchFamily="34" charset="0"/>
                <a:cs typeface="Arial" pitchFamily="34" charset="0"/>
              </a:rPr>
            </a:br>
            <a:endParaRPr lang="en-GB" sz="2000" b="1" dirty="0">
              <a:latin typeface="Century Gothic" pitchFamily="34" charset="0"/>
              <a:cs typeface="Arial" pitchFamily="34" charset="0"/>
            </a:endParaRPr>
          </a:p>
          <a:p>
            <a:endParaRPr lang="en-GB" sz="2000" b="1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780406" cy="244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20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0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Zdroje:</a:t>
            </a:r>
            <a:endParaRPr lang="en-GB" sz="60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3048000"/>
            <a:ext cx="744319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http://www.zdravie.sk/sekcia/663/co-je-cukrovka/</a:t>
            </a:r>
            <a:r>
              <a:rPr lang="sk-SK" sz="2400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sk-SK" sz="2400" b="1" dirty="0" smtClean="0">
                <a:latin typeface="Century Gothic" pitchFamily="34" charset="0"/>
                <a:cs typeface="Arial" pitchFamily="34" charset="0"/>
              </a:rPr>
              <a:t>autor: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MUDr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. Adriana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Ilavská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,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diabetológ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http://primar.sme.sk/c/4116960/cukrovka-diabetes-mellitus.html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http://sk.wikipedia.org/wiki/Inzul%C3%ADn</a:t>
            </a:r>
            <a:endParaRPr lang="en-GB" sz="2400" b="1" dirty="0"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90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Inzulín</a:t>
            </a:r>
            <a:endParaRPr lang="en-GB" sz="48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Inzulín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je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peptidový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hormón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produkovaný</a:t>
            </a:r>
            <a:r>
              <a:rPr lang="sk-SK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/>
              <a:t>B-</a:t>
            </a:r>
            <a:r>
              <a:rPr lang="en-GB" sz="3600" b="1" dirty="0" err="1"/>
              <a:t>bunkami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Langerhansový</a:t>
            </a:r>
            <a:r>
              <a:rPr lang="sk-SK" sz="3200" b="1" dirty="0" smtClean="0">
                <a:latin typeface="Century Gothic" pitchFamily="34" charset="0"/>
                <a:cs typeface="Arial" pitchFamily="34" charset="0"/>
              </a:rPr>
              <a:t>ch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ostrovček</a:t>
            </a:r>
            <a:r>
              <a:rPr lang="sk-SK" sz="3200" b="1" dirty="0" smtClean="0">
                <a:latin typeface="Century Gothic" pitchFamily="34" charset="0"/>
                <a:cs typeface="Arial" pitchFamily="34" charset="0"/>
              </a:rPr>
              <a:t>ov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podžalúdkove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žľazy</a:t>
            </a:r>
            <a:r>
              <a:rPr lang="sk-SK" sz="3200" b="1" dirty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-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pankreasu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.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Umožňuje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,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aby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sa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glukóza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z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potravy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dostala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do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vnútra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bunky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a tam bola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premenená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na</a:t>
            </a:r>
            <a:r>
              <a:rPr lang="en-GB" sz="32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200" b="1" dirty="0" err="1" smtClean="0">
                <a:latin typeface="Century Gothic" pitchFamily="34" charset="0"/>
                <a:cs typeface="Arial" pitchFamily="34" charset="0"/>
              </a:rPr>
              <a:t>energiu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.</a:t>
            </a:r>
            <a:endParaRPr lang="en-GB" sz="2400" b="1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95" b="90584" l="3455" r="100000">
                        <a14:foregroundMark x1="10727" y1="76623" x2="10727" y2="76623"/>
                        <a14:foregroundMark x1="18000" y1="77922" x2="18000" y2="77922"/>
                        <a14:foregroundMark x1="7455" y1="78247" x2="14909" y2="76299"/>
                        <a14:foregroundMark x1="6364" y1="75325" x2="6000" y2="81169"/>
                        <a14:foregroundMark x1="74909" y1="81494" x2="89091" y2="79221"/>
                        <a14:foregroundMark x1="14545" y1="77597" x2="23091" y2="77922"/>
                        <a14:foregroundMark x1="20545" y1="84416" x2="20909" y2="90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52387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987" l="9823" r="89882">
                        <a14:foregroundMark x1="29470" y1="9613" x2="26817" y2="20427"/>
                        <a14:foregroundMark x1="33792" y1="14553" x2="47053" y2="52470"/>
                        <a14:foregroundMark x1="58350" y1="33511" x2="15815" y2="44860"/>
                        <a14:foregroundMark x1="17092" y1="48465" x2="23772" y2="52470"/>
                        <a14:foregroundMark x1="46071" y1="10948" x2="59332" y2="23097"/>
                        <a14:foregroundMark x1="64342" y1="67023" x2="63360" y2="57944"/>
                        <a14:foregroundMark x1="38114" y1="66489" x2="41061" y2="67023"/>
                        <a14:foregroundMark x1="17485" y1="63418" x2="20138" y2="69292"/>
                        <a14:foregroundMark x1="33792" y1="76903" x2="52750" y2="84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54460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8" b="100000" l="10000" r="100000">
                        <a14:backgroundMark x1="30333" y1="66042" x2="54333" y2="85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78" y="4294238"/>
            <a:ext cx="3840842" cy="25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57192"/>
            <a:ext cx="3240038" cy="133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err="1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</a:rPr>
              <a:t>Glukagón</a:t>
            </a:r>
            <a:endParaRPr lang="sk-SK" sz="48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err="1">
                <a:latin typeface="Century Gothic" pitchFamily="34" charset="0"/>
              </a:rPr>
              <a:t>Glukagón</a:t>
            </a:r>
            <a:r>
              <a:rPr lang="en-GB" b="1" dirty="0" smtClean="0">
                <a:latin typeface="Century Gothic" pitchFamily="34" charset="0"/>
              </a:rPr>
              <a:t> </a:t>
            </a:r>
            <a:r>
              <a:rPr lang="en-GB" b="1" dirty="0">
                <a:latin typeface="Century Gothic" pitchFamily="34" charset="0"/>
              </a:rPr>
              <a:t>je </a:t>
            </a:r>
            <a:r>
              <a:rPr lang="en-GB" b="1" dirty="0" err="1">
                <a:latin typeface="Century Gothic" pitchFamily="34" charset="0"/>
              </a:rPr>
              <a:t>polypeptidický</a:t>
            </a:r>
            <a:r>
              <a:rPr lang="en-GB" b="1" dirty="0">
                <a:latin typeface="Century Gothic" pitchFamily="34" charset="0"/>
              </a:rPr>
              <a:t> </a:t>
            </a:r>
            <a:r>
              <a:rPr lang="en-GB" b="1" dirty="0" err="1" smtClean="0">
                <a:latin typeface="Century Gothic" pitchFamily="34" charset="0"/>
              </a:rPr>
              <a:t>hormón</a:t>
            </a:r>
            <a:r>
              <a:rPr lang="sk-SK" b="1" dirty="0" smtClean="0">
                <a:latin typeface="Century Gothic" pitchFamily="34" charset="0"/>
              </a:rPr>
              <a:t> </a:t>
            </a:r>
            <a:r>
              <a:rPr lang="en-GB" b="1" dirty="0" err="1" smtClean="0">
                <a:latin typeface="Century Gothic" pitchFamily="34" charset="0"/>
              </a:rPr>
              <a:t>produkovaný</a:t>
            </a:r>
            <a:r>
              <a:rPr lang="en-GB" b="1" dirty="0" smtClean="0">
                <a:latin typeface="Century Gothic" pitchFamily="34" charset="0"/>
              </a:rPr>
              <a:t> </a:t>
            </a:r>
            <a:r>
              <a:rPr lang="en-GB" b="1" dirty="0">
                <a:latin typeface="Century Gothic" pitchFamily="34" charset="0"/>
              </a:rPr>
              <a:t>A-</a:t>
            </a:r>
            <a:r>
              <a:rPr lang="en-GB" b="1" dirty="0" err="1">
                <a:latin typeface="Century Gothic" pitchFamily="34" charset="0"/>
              </a:rPr>
              <a:t>bunkami</a:t>
            </a:r>
            <a:r>
              <a:rPr lang="en-GB" b="1" dirty="0">
                <a:latin typeface="Century Gothic" pitchFamily="34" charset="0"/>
              </a:rPr>
              <a:t> </a:t>
            </a:r>
            <a:r>
              <a:rPr lang="en-GB" b="1" dirty="0" err="1">
                <a:latin typeface="Century Gothic" pitchFamily="34" charset="0"/>
              </a:rPr>
              <a:t>pankreasu</a:t>
            </a:r>
            <a:r>
              <a:rPr lang="en-GB" b="1" dirty="0">
                <a:latin typeface="Century Gothic" pitchFamily="34" charset="0"/>
              </a:rPr>
              <a:t>, </a:t>
            </a:r>
            <a:r>
              <a:rPr lang="en-GB" b="1" dirty="0" err="1">
                <a:latin typeface="Century Gothic" pitchFamily="34" charset="0"/>
              </a:rPr>
              <a:t>ktorý</a:t>
            </a:r>
            <a:r>
              <a:rPr lang="en-GB" b="1" dirty="0">
                <a:latin typeface="Century Gothic" pitchFamily="34" charset="0"/>
              </a:rPr>
              <a:t> </a:t>
            </a:r>
            <a:r>
              <a:rPr lang="en-GB" b="1" dirty="0" err="1">
                <a:latin typeface="Century Gothic" pitchFamily="34" charset="0"/>
              </a:rPr>
              <a:t>pôsobí</a:t>
            </a:r>
            <a:r>
              <a:rPr lang="en-GB" b="1" dirty="0">
                <a:latin typeface="Century Gothic" pitchFamily="34" charset="0"/>
              </a:rPr>
              <a:t> </a:t>
            </a:r>
            <a:r>
              <a:rPr lang="en-GB" b="1" dirty="0" err="1">
                <a:latin typeface="Century Gothic" pitchFamily="34" charset="0"/>
              </a:rPr>
              <a:t>proti</a:t>
            </a:r>
            <a:r>
              <a:rPr lang="en-GB" b="1" dirty="0">
                <a:latin typeface="Century Gothic" pitchFamily="34" charset="0"/>
              </a:rPr>
              <a:t> </a:t>
            </a:r>
            <a:r>
              <a:rPr lang="en-GB" b="1" dirty="0" err="1">
                <a:latin typeface="Century Gothic" pitchFamily="34" charset="0"/>
              </a:rPr>
              <a:t>účinkom</a:t>
            </a:r>
            <a:r>
              <a:rPr lang="en-GB" b="1" dirty="0">
                <a:latin typeface="Century Gothic" pitchFamily="34" charset="0"/>
              </a:rPr>
              <a:t> </a:t>
            </a:r>
            <a:r>
              <a:rPr lang="en-GB" b="1" dirty="0" err="1">
                <a:latin typeface="Century Gothic" pitchFamily="34" charset="0"/>
              </a:rPr>
              <a:t>inzulínu</a:t>
            </a:r>
            <a:r>
              <a:rPr lang="en-GB" b="1" dirty="0">
                <a:latin typeface="Century Gothic" pitchFamily="34" charset="0"/>
              </a:rPr>
              <a:t> (</a:t>
            </a:r>
            <a:r>
              <a:rPr lang="en-GB" b="1" dirty="0" err="1">
                <a:latin typeface="Century Gothic" pitchFamily="34" charset="0"/>
              </a:rPr>
              <a:t>antagonista</a:t>
            </a:r>
            <a:r>
              <a:rPr lang="en-GB" b="1" dirty="0">
                <a:latin typeface="Century Gothic" pitchFamily="34" charset="0"/>
              </a:rPr>
              <a:t> </a:t>
            </a:r>
            <a:r>
              <a:rPr lang="en-GB" b="1" dirty="0" err="1">
                <a:latin typeface="Century Gothic" pitchFamily="34" charset="0"/>
              </a:rPr>
              <a:t>inzulínu</a:t>
            </a:r>
            <a:r>
              <a:rPr lang="en-GB" b="1" dirty="0">
                <a:latin typeface="Century Gothic" pitchFamily="34" charset="0"/>
              </a:rPr>
              <a:t>), </a:t>
            </a:r>
            <a:r>
              <a:rPr lang="en-GB" b="1" dirty="0" err="1">
                <a:latin typeface="Century Gothic" pitchFamily="34" charset="0"/>
              </a:rPr>
              <a:t>čím</a:t>
            </a:r>
            <a:r>
              <a:rPr lang="en-GB" b="1" dirty="0">
                <a:latin typeface="Century Gothic" pitchFamily="34" charset="0"/>
              </a:rPr>
              <a:t> </a:t>
            </a:r>
            <a:r>
              <a:rPr lang="en-GB" b="1" dirty="0" err="1">
                <a:latin typeface="Century Gothic" pitchFamily="34" charset="0"/>
              </a:rPr>
              <a:t>udržuje</a:t>
            </a:r>
            <a:r>
              <a:rPr lang="en-GB" b="1" dirty="0">
                <a:latin typeface="Century Gothic" pitchFamily="34" charset="0"/>
              </a:rPr>
              <a:t> u </a:t>
            </a:r>
            <a:r>
              <a:rPr lang="en-GB" b="1" dirty="0" err="1">
                <a:latin typeface="Century Gothic" pitchFamily="34" charset="0"/>
              </a:rPr>
              <a:t>človeka</a:t>
            </a:r>
            <a:r>
              <a:rPr lang="en-GB" b="1" dirty="0">
                <a:latin typeface="Century Gothic" pitchFamily="34" charset="0"/>
              </a:rPr>
              <a:t> </a:t>
            </a:r>
            <a:r>
              <a:rPr lang="en-GB" b="1" dirty="0" err="1">
                <a:latin typeface="Century Gothic" pitchFamily="34" charset="0"/>
              </a:rPr>
              <a:t>vyrovnanú</a:t>
            </a:r>
            <a:r>
              <a:rPr lang="en-GB" b="1" dirty="0">
                <a:latin typeface="Century Gothic" pitchFamily="34" charset="0"/>
              </a:rPr>
              <a:t> </a:t>
            </a:r>
            <a:r>
              <a:rPr lang="en-GB" b="1" dirty="0" err="1">
                <a:latin typeface="Century Gothic" pitchFamily="34" charset="0"/>
              </a:rPr>
              <a:t>hladinu</a:t>
            </a:r>
            <a:r>
              <a:rPr lang="en-GB" b="1" dirty="0">
                <a:latin typeface="Century Gothic" pitchFamily="34" charset="0"/>
              </a:rPr>
              <a:t> </a:t>
            </a:r>
            <a:r>
              <a:rPr lang="en-GB" b="1" dirty="0" err="1">
                <a:latin typeface="Century Gothic" pitchFamily="34" charset="0"/>
              </a:rPr>
              <a:t>glykémie</a:t>
            </a:r>
            <a:r>
              <a:rPr lang="en-GB" b="1" dirty="0">
                <a:latin typeface="Century Gothic" pitchFamily="34" charset="0"/>
              </a:rPr>
              <a:t> (</a:t>
            </a:r>
            <a:r>
              <a:rPr lang="en-GB" b="1" dirty="0" err="1">
                <a:latin typeface="Century Gothic" pitchFamily="34" charset="0"/>
              </a:rPr>
              <a:t>hladiny</a:t>
            </a:r>
            <a:r>
              <a:rPr lang="en-GB" b="1" dirty="0">
                <a:latin typeface="Century Gothic" pitchFamily="34" charset="0"/>
              </a:rPr>
              <a:t> </a:t>
            </a:r>
            <a:r>
              <a:rPr lang="en-GB" b="1" dirty="0" err="1">
                <a:latin typeface="Century Gothic" pitchFamily="34" charset="0"/>
              </a:rPr>
              <a:t>cukru</a:t>
            </a:r>
            <a:r>
              <a:rPr lang="en-GB" b="1" dirty="0">
                <a:latin typeface="Century Gothic" pitchFamily="34" charset="0"/>
              </a:rPr>
              <a:t> v </a:t>
            </a:r>
            <a:r>
              <a:rPr lang="en-GB" b="1" dirty="0" err="1">
                <a:latin typeface="Century Gothic" pitchFamily="34" charset="0"/>
              </a:rPr>
              <a:t>krvi</a:t>
            </a:r>
            <a:r>
              <a:rPr lang="en-GB" b="1" dirty="0">
                <a:latin typeface="Century Gothic" pitchFamily="34" charset="0"/>
              </a:rPr>
              <a:t>). </a:t>
            </a:r>
            <a:r>
              <a:rPr lang="en-GB" b="1" dirty="0" err="1">
                <a:latin typeface="Century Gothic" pitchFamily="34" charset="0"/>
              </a:rPr>
              <a:t>Tým</a:t>
            </a:r>
            <a:r>
              <a:rPr lang="en-GB" b="1" dirty="0">
                <a:latin typeface="Century Gothic" pitchFamily="34" charset="0"/>
              </a:rPr>
              <a:t> </a:t>
            </a:r>
            <a:r>
              <a:rPr lang="en-GB" b="1" dirty="0" err="1">
                <a:latin typeface="Century Gothic" pitchFamily="34" charset="0"/>
              </a:rPr>
              <a:t>predchádza</a:t>
            </a:r>
            <a:r>
              <a:rPr lang="en-GB" b="1" dirty="0">
                <a:latin typeface="Century Gothic" pitchFamily="34" charset="0"/>
              </a:rPr>
              <a:t> </a:t>
            </a:r>
            <a:r>
              <a:rPr lang="en-GB" b="1" dirty="0" err="1">
                <a:latin typeface="Century Gothic" pitchFamily="34" charset="0"/>
              </a:rPr>
              <a:t>ťažkej</a:t>
            </a:r>
            <a:r>
              <a:rPr lang="en-GB" b="1" dirty="0">
                <a:latin typeface="Century Gothic" pitchFamily="34" charset="0"/>
              </a:rPr>
              <a:t> </a:t>
            </a:r>
            <a:r>
              <a:rPr lang="en-GB" b="1" dirty="0" err="1" smtClean="0">
                <a:latin typeface="Century Gothic" pitchFamily="34" charset="0"/>
              </a:rPr>
              <a:t>hypoglykémii</a:t>
            </a:r>
            <a:r>
              <a:rPr lang="sk-SK" b="1" dirty="0" smtClean="0">
                <a:latin typeface="Century Gothic" pitchFamily="34" charset="0"/>
              </a:rPr>
              <a:t>.</a:t>
            </a:r>
            <a:endParaRPr lang="sk-SK" b="1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29500"/>
            <a:ext cx="3532237" cy="219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0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Príčiny</a:t>
            </a:r>
            <a:r>
              <a:rPr lang="en-GB" sz="5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GB" sz="54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vzniku</a:t>
            </a:r>
            <a:r>
              <a:rPr lang="en-GB" sz="5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GB" sz="5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</a:br>
            <a:endParaRPr lang="en-GB" sz="54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/>
          </a:bodyPr>
          <a:lstStyle/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genetické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faktory</a:t>
            </a:r>
            <a:endParaRPr lang="en-GB" sz="36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zvýšená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produkcia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niektorých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hormónov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zvyšujúcich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hladinu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glukózy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v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krvi</a:t>
            </a:r>
            <a:endParaRPr lang="en-GB" sz="36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niektoré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lieky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(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kortikosteroidy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)</a:t>
            </a: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chronický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zápal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podžalúdkovej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žľazy</a:t>
            </a:r>
            <a:endParaRPr lang="en-GB" sz="36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nesprávna</a:t>
            </a:r>
            <a:r>
              <a:rPr lang="en-GB" sz="36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3600" b="1" dirty="0" err="1" smtClean="0">
                <a:latin typeface="Century Gothic" pitchFamily="34" charset="0"/>
                <a:cs typeface="Arial" pitchFamily="34" charset="0"/>
              </a:rPr>
              <a:t>životospráva</a:t>
            </a:r>
            <a:endParaRPr lang="en-GB" sz="3600" b="1" dirty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295900"/>
            <a:ext cx="20955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80728"/>
            <a:ext cx="870196" cy="116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871537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88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1412776"/>
            <a:ext cx="8229600" cy="1143000"/>
          </a:xfrm>
        </p:spPr>
        <p:txBody>
          <a:bodyPr>
            <a:noAutofit/>
          </a:bodyPr>
          <a:lstStyle/>
          <a:p>
            <a:r>
              <a:rPr lang="en-GB" sz="80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Typy</a:t>
            </a:r>
            <a:r>
              <a:rPr lang="en-GB" sz="80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GB" sz="80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choroby</a:t>
            </a:r>
            <a:r>
              <a:rPr lang="en-GB" sz="80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sk-SK" sz="5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sk-SK" sz="54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</a:br>
            <a:r>
              <a:rPr lang="en-GB" sz="32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(</a:t>
            </a:r>
            <a:r>
              <a:rPr lang="en-GB" sz="32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klasifikácia</a:t>
            </a:r>
            <a:r>
              <a:rPr lang="en-GB" sz="32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)</a:t>
            </a:r>
            <a:br>
              <a:rPr lang="en-GB" sz="32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</a:br>
            <a:endParaRPr lang="en-GB" sz="32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518071"/>
            <a:ext cx="4206686" cy="433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177"/>
            <a:ext cx="2761304" cy="183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59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28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sk-SK" sz="2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a. </a:t>
            </a:r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Cukrovka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1. </a:t>
            </a:r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typu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</a:br>
            <a:endParaRPr lang="en-GB" sz="48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70"/>
          <a:stretch/>
        </p:blipFill>
        <p:spPr bwMode="auto">
          <a:xfrm>
            <a:off x="5436096" y="4725144"/>
            <a:ext cx="3355281" cy="200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Je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geneticky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podmieneným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ochorením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,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ktoré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sa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zvyčajne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vyskytuje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u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detí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a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mladých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ľudí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800" b="1" dirty="0" err="1">
                <a:latin typeface="+mj-lt"/>
              </a:rPr>
              <a:t>organizmus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vytvára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protilátky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proti</a:t>
            </a:r>
            <a:r>
              <a:rPr lang="en-GB" sz="2800" b="1" dirty="0">
                <a:latin typeface="+mj-lt"/>
              </a:rPr>
              <a:t>  </a:t>
            </a:r>
            <a:r>
              <a:rPr lang="en-GB" sz="2800" b="1" dirty="0" err="1">
                <a:latin typeface="+mj-lt"/>
              </a:rPr>
              <a:t>vlastným</a:t>
            </a:r>
            <a:r>
              <a:rPr lang="en-GB" sz="2800" b="1" dirty="0">
                <a:latin typeface="+mj-lt"/>
              </a:rPr>
              <a:t> </a:t>
            </a:r>
            <a:endParaRPr lang="sk-SK" sz="2800" b="1" dirty="0" smtClean="0">
              <a:latin typeface="+mj-lt"/>
            </a:endParaRPr>
          </a:p>
          <a:p>
            <a:pPr marL="0" indent="0">
              <a:buClr>
                <a:srgbClr xmlns:mc="http://schemas.openxmlformats.org/markup-compatibility/2006" xmlns:a14="http://schemas.microsoft.com/office/drawing/2010/main" val="C00000" mc:Ignorable=""/>
              </a:buClr>
              <a:buNone/>
            </a:pPr>
            <a:r>
              <a:rPr lang="sk-SK" sz="2800" b="1" dirty="0">
                <a:latin typeface="+mj-lt"/>
              </a:rPr>
              <a:t> </a:t>
            </a:r>
            <a:r>
              <a:rPr lang="sk-SK" sz="2800" b="1" dirty="0" smtClean="0">
                <a:latin typeface="+mj-lt"/>
              </a:rPr>
              <a:t>   </a:t>
            </a:r>
            <a:r>
              <a:rPr lang="en-GB" sz="2800" b="1" dirty="0" smtClean="0">
                <a:latin typeface="+mj-lt"/>
              </a:rPr>
              <a:t>B-</a:t>
            </a:r>
            <a:r>
              <a:rPr lang="en-GB" sz="2800" b="1" dirty="0" err="1" smtClean="0">
                <a:latin typeface="+mj-lt"/>
              </a:rPr>
              <a:t>bunkám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Langerhansových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 smtClean="0">
                <a:latin typeface="+mj-lt"/>
              </a:rPr>
              <a:t>ostrovčekov</a:t>
            </a:r>
            <a:endParaRPr lang="sk-SK" sz="2800" b="1" dirty="0" smtClean="0">
              <a:latin typeface="+mj-lt"/>
            </a:endParaRPr>
          </a:p>
          <a:p>
            <a:pPr marL="0" indent="0">
              <a:buClr>
                <a:srgbClr xmlns:mc="http://schemas.openxmlformats.org/markup-compatibility/2006" xmlns:a14="http://schemas.microsoft.com/office/drawing/2010/main" val="C00000" mc:Ignorable=""/>
              </a:buClr>
              <a:buNone/>
            </a:pPr>
            <a:r>
              <a:rPr lang="sk-SK" sz="2800" b="1" dirty="0">
                <a:latin typeface="+mj-lt"/>
              </a:rPr>
              <a:t> </a:t>
            </a:r>
            <a:r>
              <a:rPr lang="sk-SK" sz="2800" b="1" dirty="0" smtClean="0">
                <a:latin typeface="+mj-lt"/>
              </a:rPr>
              <a:t>  </a:t>
            </a:r>
            <a:r>
              <a:rPr lang="en-GB" sz="2800" b="1" dirty="0" smtClean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podžlaúdkovej</a:t>
            </a:r>
            <a:r>
              <a:rPr lang="en-GB" sz="2800" b="1" dirty="0">
                <a:latin typeface="+mj-lt"/>
              </a:rPr>
              <a:t> </a:t>
            </a:r>
            <a:r>
              <a:rPr lang="en-GB" sz="2800" b="1" dirty="0" err="1">
                <a:latin typeface="+mj-lt"/>
              </a:rPr>
              <a:t>žľazy</a:t>
            </a:r>
            <a:r>
              <a:rPr lang="en-GB" sz="2800" b="1" dirty="0">
                <a:latin typeface="+mj-lt"/>
              </a:rPr>
              <a:t> </a:t>
            </a:r>
            <a:endParaRPr lang="sk-SK" sz="2800" b="1" dirty="0" smtClean="0">
              <a:latin typeface="+mj-lt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Pri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tomto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type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pankreas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produkuje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len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veľmi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malé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množstvo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inzulínu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alebo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neprodukuje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žiaden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.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Pacienti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ho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musia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dostávať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injekčnou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formou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–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často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niekoľkokrát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denne</a:t>
            </a:r>
            <a:endParaRPr lang="en-GB" sz="2400" b="1" dirty="0"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5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548680"/>
            <a:ext cx="8229600" cy="1143000"/>
          </a:xfrm>
        </p:spPr>
        <p:txBody>
          <a:bodyPr>
            <a:noAutofit/>
          </a:bodyPr>
          <a:lstStyle/>
          <a:p>
            <a:r>
              <a:rPr lang="sk-SK" sz="32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b. </a:t>
            </a:r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Cukrovka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2. </a:t>
            </a:r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typu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</a:br>
            <a:endParaRPr lang="en-GB" sz="48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sk-SK" sz="2400" b="1" dirty="0" err="1">
                <a:latin typeface="Century Gothic" pitchFamily="34" charset="0"/>
                <a:cs typeface="Arial" pitchFamily="34" charset="0"/>
              </a:rPr>
              <a:t>n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ajčastejšie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sa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vyskytuje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u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ľudí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nad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45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rokov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pri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vysokom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percente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pacientov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je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spojený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s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obezitou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sk-SK" sz="2400" b="1" dirty="0" err="1">
                <a:latin typeface="Century Gothic" pitchFamily="34" charset="0"/>
                <a:cs typeface="Arial" pitchFamily="34" charset="0"/>
              </a:rPr>
              <a:t>p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ríčinou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tohto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ochorenia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je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stav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,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keď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organizmus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produkuje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dostatočné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,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ba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dokonca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aj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zvýšené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množstvo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inzulínu</a:t>
            </a:r>
            <a:r>
              <a:rPr lang="sk-SK" sz="2400" b="1" dirty="0" smtClean="0">
                <a:latin typeface="Century Gothic" pitchFamily="34" charset="0"/>
                <a:cs typeface="Arial" pitchFamily="34" charset="0"/>
              </a:rPr>
              <a:t>, </a:t>
            </a:r>
            <a:r>
              <a:rPr lang="sk-SK" sz="2400" b="1" dirty="0">
                <a:latin typeface="Century Gothic" pitchFamily="34" charset="0"/>
                <a:cs typeface="Arial" pitchFamily="34" charset="0"/>
              </a:rPr>
              <a:t>i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nzulín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je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však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nedostatočne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účinný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sk-SK" sz="2400" b="1" dirty="0" err="1">
                <a:latin typeface="Century Gothic" pitchFamily="34" charset="0"/>
                <a:cs typeface="Arial" pitchFamily="34" charset="0"/>
              </a:rPr>
              <a:t>p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acientom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s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cukrovkou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2.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typu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väčšinou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stačí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liečba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diétou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a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tabletami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, </a:t>
            </a:r>
            <a:r>
              <a:rPr lang="sk-SK" sz="2400" b="1" dirty="0" smtClean="0">
                <a:latin typeface="Century Gothic" pitchFamily="34" charset="0"/>
                <a:cs typeface="Arial" pitchFamily="34" charset="0"/>
              </a:rPr>
              <a:t>zriedkavo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vyžaduje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injekčné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podávanie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inzulínu</a:t>
            </a:r>
            <a:endParaRPr lang="en-GB" sz="2400" b="1" dirty="0"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6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Prvotné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en-GB" sz="4800" b="1" dirty="0" err="1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>príznaky</a:t>
            </a:r>
            <a: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  <a:t/>
            </a:r>
            <a:br>
              <a:rPr lang="en-GB" sz="4800" b="1" dirty="0" smtClean="0">
                <a:solidFill>
                  <a:srgbClr xmlns:mc="http://schemas.openxmlformats.org/markup-compatibility/2006" xmlns:a14="http://schemas.microsoft.com/office/drawing/2010/main" val="C00000" mc:Ignorable=""/>
                </a:solidFill>
                <a:latin typeface="Century Gothic" pitchFamily="34" charset="0"/>
                <a:cs typeface="Arial" pitchFamily="34" charset="0"/>
              </a:rPr>
            </a:br>
            <a:endParaRPr lang="en-GB" sz="4800" b="1" dirty="0">
              <a:solidFill>
                <a:srgbClr xmlns:mc="http://schemas.openxmlformats.org/markup-compatibility/2006" xmlns:a14="http://schemas.microsoft.com/office/drawing/2010/main" val="C00000" mc:Ignorable="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4997152"/>
          </a:xfrm>
        </p:spPr>
        <p:txBody>
          <a:bodyPr>
            <a:normAutofit/>
          </a:bodyPr>
          <a:lstStyle/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sk-SK" sz="2400" b="1" dirty="0">
                <a:latin typeface="Century Gothic" pitchFamily="34" charset="0"/>
                <a:cs typeface="Arial" pitchFamily="34" charset="0"/>
              </a:rPr>
              <a:t>v</a:t>
            </a:r>
            <a:r>
              <a:rPr lang="sk-SK" sz="2400" b="1" dirty="0" smtClean="0">
                <a:latin typeface="Century Gothic" pitchFamily="34" charset="0"/>
                <a:cs typeface="Arial" pitchFamily="34" charset="0"/>
              </a:rPr>
              <a:t>eľký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smäd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únava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(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únavový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syndróm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) 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časté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močenie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sk-SK" sz="2400" b="1" dirty="0">
                <a:latin typeface="Century Gothic" pitchFamily="34" charset="0"/>
                <a:cs typeface="Arial" pitchFamily="34" charset="0"/>
              </a:rPr>
              <a:t>s</a:t>
            </a:r>
            <a:r>
              <a:rPr lang="sk-SK" sz="2400" b="1" dirty="0" smtClean="0">
                <a:latin typeface="Century Gothic" pitchFamily="34" charset="0"/>
                <a:cs typeface="Arial" pitchFamily="34" charset="0"/>
              </a:rPr>
              <a:t>vrbenie</a:t>
            </a: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sk-SK" sz="2400" b="1" dirty="0">
                <a:latin typeface="Century Gothic" pitchFamily="34" charset="0"/>
                <a:cs typeface="Arial" pitchFamily="34" charset="0"/>
              </a:rPr>
              <a:t>n</a:t>
            </a:r>
            <a:r>
              <a:rPr lang="sk-SK" sz="2400" b="1" dirty="0" smtClean="0">
                <a:latin typeface="Century Gothic" pitchFamily="34" charset="0"/>
                <a:cs typeface="Arial" pitchFamily="34" charset="0"/>
              </a:rPr>
              <a:t>áhly hlad</a:t>
            </a: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nadváh</a:t>
            </a:r>
            <a:r>
              <a:rPr lang="sk-SK" sz="2400" b="1" dirty="0" smtClean="0">
                <a:latin typeface="Century Gothic" pitchFamily="34" charset="0"/>
                <a:cs typeface="Arial" pitchFamily="34" charset="0"/>
              </a:rPr>
              <a:t>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sk-SK" sz="2400" b="1" dirty="0" smtClean="0">
                <a:latin typeface="Century Gothic" pitchFamily="34" charset="0"/>
                <a:cs typeface="Arial" pitchFamily="34" charset="0"/>
              </a:rPr>
              <a:t>/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ob</a:t>
            </a:r>
            <a:r>
              <a:rPr lang="sk-SK" sz="2400" b="1" dirty="0" smtClean="0">
                <a:latin typeface="Century Gothic" pitchFamily="34" charset="0"/>
                <a:cs typeface="Arial" pitchFamily="34" charset="0"/>
              </a:rPr>
              <a:t>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z</a:t>
            </a:r>
            <a:r>
              <a:rPr lang="sk-SK" sz="2400" b="1" dirty="0" smtClean="0">
                <a:latin typeface="Century Gothic" pitchFamily="34" charset="0"/>
                <a:cs typeface="Arial" pitchFamily="34" charset="0"/>
              </a:rPr>
              <a:t>ita</a:t>
            </a: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bolesť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či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mravenčenie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v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dolných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končatinách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  <a:p>
            <a:pPr>
              <a:buClr>
                <a:srgbClr xmlns:mc="http://schemas.openxmlformats.org/markup-compatibility/2006" xmlns:a14="http://schemas.microsoft.com/office/drawing/2010/main" val="C00000" mc:Ignorable=""/>
              </a:buClr>
            </a:pP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zle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sa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hojace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GB" sz="2400" b="1" dirty="0" err="1" smtClean="0">
                <a:latin typeface="Century Gothic" pitchFamily="34" charset="0"/>
                <a:cs typeface="Arial" pitchFamily="34" charset="0"/>
              </a:rPr>
              <a:t>rany</a:t>
            </a:r>
            <a:r>
              <a:rPr lang="en-GB" sz="2400" b="1" dirty="0" smtClean="0">
                <a:latin typeface="Century Gothic" pitchFamily="34" charset="0"/>
                <a:cs typeface="Arial" pitchFamily="34" charset="0"/>
              </a:rPr>
              <a:t> </a:t>
            </a:r>
            <a:endParaRPr lang="sk-SK" sz="2400" b="1" dirty="0" smtClean="0"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1052736"/>
            <a:ext cx="3851920" cy="421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97"/>
            <a:ext cx="1682502" cy="172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48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578</Words>
  <Application>Microsoft Office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Cukrovka </vt:lpstr>
      <vt:lpstr>Cukrovka                (Diabetes mellitus )</vt:lpstr>
      <vt:lpstr>Inzulín</vt:lpstr>
      <vt:lpstr>Glukagón</vt:lpstr>
      <vt:lpstr>Príčiny vzniku </vt:lpstr>
      <vt:lpstr>Typy choroby  (klasifikácia) </vt:lpstr>
      <vt:lpstr> a. Cukrovka 1. typu </vt:lpstr>
      <vt:lpstr>b. Cukrovka 2. typu </vt:lpstr>
      <vt:lpstr>Prvotné príznaky </vt:lpstr>
      <vt:lpstr>Laboratórne znaky  (hodnoty) </vt:lpstr>
      <vt:lpstr>Komplikácie </vt:lpstr>
      <vt:lpstr>b.Chronické </vt:lpstr>
      <vt:lpstr>Liečba cukrovky </vt:lpstr>
      <vt:lpstr>Mýty o cukrovke </vt:lpstr>
      <vt:lpstr>PowerPoint Presentation</vt:lpstr>
      <vt:lpstr>Cukrovka - globálny problém </vt:lpstr>
      <vt:lpstr>V súčasnosti je u nás takmer 300 tisíc evidovaných diabetikov !!!</vt:lpstr>
      <vt:lpstr>Svetový deň diabetu  </vt:lpstr>
      <vt:lpstr>Ďakujem za Vašu pozornosť !</vt:lpstr>
      <vt:lpstr>Zdroje: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Cukrovka - Diabetes</dc:title>
  <dc:creator>Patriko</dc:creator>
  <cp:lastModifiedBy>Patriko</cp:lastModifiedBy>
  <cp:revision>36</cp:revision>
  <dcterms:created xsi:type="dcterms:W3CDTF">2013-03-13T14:11:38Z</dcterms:created>
  <dcterms:modified xsi:type="dcterms:W3CDTF">2013-03-17T20:24:58Z</dcterms:modified>
</cp:coreProperties>
</file>