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57" r:id="rId3"/>
    <p:sldId id="258" r:id="rId4"/>
    <p:sldId id="262" r:id="rId5"/>
    <p:sldId id="260" r:id="rId6"/>
    <p:sldId id="263" r:id="rId7"/>
    <p:sldId id="264" r:id="rId8"/>
    <p:sldId id="277" r:id="rId9"/>
    <p:sldId id="268" r:id="rId10"/>
    <p:sldId id="267" r:id="rId11"/>
    <p:sldId id="269" r:id="rId12"/>
    <p:sldId id="276" r:id="rId13"/>
    <p:sldId id="271" r:id="rId14"/>
    <p:sldId id="272" r:id="rId15"/>
    <p:sldId id="273" r:id="rId16"/>
    <p:sldId id="275" r:id="rId17"/>
    <p:sldId id="274" r:id="rId18"/>
    <p:sldId id="265" r:id="rId19"/>
    <p:sldId id="270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FB095-43C4-4CB7-A86B-9944B1464023}" type="datetimeFigureOut">
              <a:rPr lang="sk-SK" smtClean="0"/>
              <a:pPr/>
              <a:t>21. 5. 2014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196C5-1381-48DC-A224-DE0E684B069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196C5-1381-48DC-A224-DE0E684B069A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2F01-5580-46EA-8799-E3C8B53FDEED}" type="datetimeFigureOut">
              <a:rPr lang="sk-SK" smtClean="0"/>
              <a:pPr/>
              <a:t>21. 5. 2014</a:t>
            </a:fld>
            <a:endParaRPr lang="sk-SK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340420-BFE7-48FF-BA93-AAD3274D71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2F01-5580-46EA-8799-E3C8B53FDEED}" type="datetimeFigureOut">
              <a:rPr lang="sk-SK" smtClean="0"/>
              <a:pPr/>
              <a:t>21. 5. 2014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0420-BFE7-48FF-BA93-AAD3274D71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2F01-5580-46EA-8799-E3C8B53FDEED}" type="datetimeFigureOut">
              <a:rPr lang="sk-SK" smtClean="0"/>
              <a:pPr/>
              <a:t>21. 5. 2014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0420-BFE7-48FF-BA93-AAD3274D71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2F01-5580-46EA-8799-E3C8B53FDEED}" type="datetimeFigureOut">
              <a:rPr lang="sk-SK" smtClean="0"/>
              <a:pPr/>
              <a:t>21. 5. 2014</a:t>
            </a:fld>
            <a:endParaRPr lang="sk-SK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340420-BFE7-48FF-BA93-AAD3274D71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2F01-5580-46EA-8799-E3C8B53FDEED}" type="datetimeFigureOut">
              <a:rPr lang="sk-SK" smtClean="0"/>
              <a:pPr/>
              <a:t>21. 5. 2014</a:t>
            </a:fld>
            <a:endParaRPr lang="sk-SK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0420-BFE7-48FF-BA93-AAD3274D710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2F01-5580-46EA-8799-E3C8B53FDEED}" type="datetimeFigureOut">
              <a:rPr lang="sk-SK" smtClean="0"/>
              <a:pPr/>
              <a:t>21. 5. 2014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0420-BFE7-48FF-BA93-AAD3274D71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2F01-5580-46EA-8799-E3C8B53FDEED}" type="datetimeFigureOut">
              <a:rPr lang="sk-SK" smtClean="0"/>
              <a:pPr/>
              <a:t>21. 5. 2014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340420-BFE7-48FF-BA93-AAD3274D710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2F01-5580-46EA-8799-E3C8B53FDEED}" type="datetimeFigureOut">
              <a:rPr lang="sk-SK" smtClean="0"/>
              <a:pPr/>
              <a:t>21. 5. 2014</a:t>
            </a:fld>
            <a:endParaRPr lang="sk-SK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0420-BFE7-48FF-BA93-AAD3274D71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2F01-5580-46EA-8799-E3C8B53FDEED}" type="datetimeFigureOut">
              <a:rPr lang="sk-SK" smtClean="0"/>
              <a:pPr/>
              <a:t>21. 5. 2014</a:t>
            </a:fld>
            <a:endParaRPr lang="sk-SK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0420-BFE7-48FF-BA93-AAD3274D71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2F01-5580-46EA-8799-E3C8B53FDEED}" type="datetimeFigureOut">
              <a:rPr lang="sk-SK" smtClean="0"/>
              <a:pPr/>
              <a:t>21. 5. 2014</a:t>
            </a:fld>
            <a:endParaRPr lang="sk-SK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0420-BFE7-48FF-BA93-AAD3274D71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2F01-5580-46EA-8799-E3C8B53FDEED}" type="datetimeFigureOut">
              <a:rPr lang="sk-SK" smtClean="0"/>
              <a:pPr/>
              <a:t>21. 5. 2014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0420-BFE7-48FF-BA93-AAD3274D710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6E2F01-5580-46EA-8799-E3C8B53FDEED}" type="datetimeFigureOut">
              <a:rPr lang="sk-SK" smtClean="0"/>
              <a:pPr/>
              <a:t>21. 5. 2014</a:t>
            </a:fld>
            <a:endParaRPr lang="sk-SK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340420-BFE7-48FF-BA93-AAD3274D710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volena-slovensko.com/images/upload/f/c/800px-okres-bardejov-p.png" TargetMode="External"/><Relationship Id="rId13" Type="http://schemas.openxmlformats.org/officeDocument/2006/relationships/hyperlink" Target="http://fotografovanie.info/fotogaleria/architektura/fimages/radnica-bardejov.jpg" TargetMode="External"/><Relationship Id="rId18" Type="http://schemas.openxmlformats.org/officeDocument/2006/relationships/hyperlink" Target="http://www.dobrodruh.sk/sites/default/files/images/Kam%20na%20Slovensku/Bardejov%20kupele%202009%20maj%20084.jpg" TargetMode="External"/><Relationship Id="rId3" Type="http://schemas.openxmlformats.org/officeDocument/2006/relationships/hyperlink" Target="http://upload.wikimedia.org/wikipedia/commons/f/f7/Okres_poprad.png" TargetMode="External"/><Relationship Id="rId7" Type="http://schemas.openxmlformats.org/officeDocument/2006/relationships/hyperlink" Target="http://www.vt.sk/en/mountains-holiday/region-of-the-high-tatras/resorts-interesting-facts-places-to-see/" TargetMode="External"/><Relationship Id="rId12" Type="http://schemas.openxmlformats.org/officeDocument/2006/relationships/hyperlink" Target="http://fotky.sme.sk/foto/71947/bardejov?type=v&amp;x=650&amp;y=492" TargetMode="External"/><Relationship Id="rId17" Type="http://schemas.openxmlformats.org/officeDocument/2006/relationships/hyperlink" Target="http://www.vodnesvety.sk/images/stories/kupele/bardejovske/bardejov01.jpg" TargetMode="External"/><Relationship Id="rId2" Type="http://schemas.openxmlformats.org/officeDocument/2006/relationships/hyperlink" Target="http://www.visitslovakia.com/data/usr_044_sv_hr_pp/293c.jpg" TargetMode="External"/><Relationship Id="rId16" Type="http://schemas.openxmlformats.org/officeDocument/2006/relationships/hyperlink" Target="http://www.intersportbenefit.sk/wp-content/uploads/2013/10/logo_bardejovske_kupele-293x254.png" TargetMode="External"/><Relationship Id="rId20" Type="http://schemas.openxmlformats.org/officeDocument/2006/relationships/hyperlink" Target="http://slovakia.travel/en/spa-of-bardej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ovakia.com/poprad/" TargetMode="External"/><Relationship Id="rId11" Type="http://schemas.openxmlformats.org/officeDocument/2006/relationships/hyperlink" Target="http://en.wikipedia.org/wiki/Bardejov" TargetMode="External"/><Relationship Id="rId5" Type="http://schemas.openxmlformats.org/officeDocument/2006/relationships/hyperlink" Target="http://www.vt.sk/en/mountains-holiday/skiing/stary-smokovec/" TargetMode="External"/><Relationship Id="rId15" Type="http://schemas.openxmlformats.org/officeDocument/2006/relationships/hyperlink" Target="http://www.herkules.sk/userdata/imagelibrary/bardejov/namestie-bj.jpeg" TargetMode="External"/><Relationship Id="rId10" Type="http://schemas.openxmlformats.org/officeDocument/2006/relationships/hyperlink" Target="http://www.pamiatky.sk/content/data/obrazky/File/pamiatkovy_vyskum/Podujatia/Bardejov-RadnicneNam_Pincikova.jpg" TargetMode="External"/><Relationship Id="rId19" Type="http://schemas.openxmlformats.org/officeDocument/2006/relationships/hyperlink" Target="http://www.kupele.org/hotelyvysoketatry/userfiles/kupele/dudince/kupele-dudince-kupalisko-dudinka-4.jpg" TargetMode="External"/><Relationship Id="rId4" Type="http://schemas.openxmlformats.org/officeDocument/2006/relationships/hyperlink" Target="http://www.vt.sk/en/mountains-holiday/skiing/strbske-pleso/" TargetMode="External"/><Relationship Id="rId9" Type="http://schemas.openxmlformats.org/officeDocument/2006/relationships/hyperlink" Target="http://www.arka-sro.eu/images/obce/bardejov/erbBardejov.gif" TargetMode="External"/><Relationship Id="rId14" Type="http://schemas.openxmlformats.org/officeDocument/2006/relationships/hyperlink" Target="http://i.sme.sk/cdata/3/66/6608593/BAKO_bjnajkrajsiemesto_1_DP-r885_s300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7" name="Picture 13" descr="C:\Users\Anicka\Pictures\wallpaper-1036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4601344" cy="1887440"/>
          </a:xfrm>
        </p:spPr>
        <p:txBody>
          <a:bodyPr/>
          <a:lstStyle/>
          <a:p>
            <a:r>
              <a:rPr lang="sk-SK" dirty="0" err="1" smtClean="0">
                <a:solidFill>
                  <a:schemeClr val="bg2">
                    <a:lumMod val="90000"/>
                  </a:schemeClr>
                </a:solidFill>
              </a:rPr>
              <a:t>Cities</a:t>
            </a:r>
            <a:r>
              <a:rPr lang="sk-SK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bg2">
                    <a:lumMod val="90000"/>
                  </a:schemeClr>
                </a:solidFill>
              </a:rPr>
              <a:t>of</a:t>
            </a:r>
            <a:r>
              <a:rPr lang="sk-SK" dirty="0" smtClean="0">
                <a:solidFill>
                  <a:schemeClr val="bg2">
                    <a:lumMod val="90000"/>
                  </a:schemeClr>
                </a:solidFill>
              </a:rPr>
              <a:t> Prešov </a:t>
            </a:r>
            <a:r>
              <a:rPr lang="sk-SK" dirty="0" err="1" smtClean="0">
                <a:solidFill>
                  <a:schemeClr val="bg2">
                    <a:lumMod val="90000"/>
                  </a:schemeClr>
                </a:solidFill>
              </a:rPr>
              <a:t>Region</a:t>
            </a:r>
            <a:r>
              <a:rPr lang="sk-SK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endParaRPr lang="sk-SK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www.aquacityresort.com/wp-content/uploads/2013/09/panorama_night_1200x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Aquacity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upload.wikimedia.org/wikipedia/commons/7/79/Stary_Smokovec_Slovakia_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4446728" cy="3573016"/>
          </a:xfrm>
          <a:prstGeom prst="rect">
            <a:avLst/>
          </a:prstGeom>
          <a:noFill/>
        </p:spPr>
      </p:pic>
      <p:pic>
        <p:nvPicPr>
          <p:cNvPr id="26628" name="Picture 4" descr="http://www.zelfoto.sk/images/zstrs/stary_smokov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488" y="0"/>
            <a:ext cx="4389512" cy="3292134"/>
          </a:xfrm>
          <a:prstGeom prst="rect">
            <a:avLst/>
          </a:prstGeom>
          <a:noFill/>
        </p:spPr>
      </p:pic>
      <p:pic>
        <p:nvPicPr>
          <p:cNvPr id="26626" name="Picture 2" descr="http://img.flog.pravda.sk/2010/06/23/q8n_334425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62500" cy="356235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rgbClr val="FFC000"/>
                </a:solidFill>
              </a:rPr>
              <a:t>Starý Smokovec and Hrebienok </a:t>
            </a:r>
            <a:endParaRPr lang="sk-SK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6632" name="Picture 8" descr="http://static.panoramio.com/photos/large/75579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9979" y="3284984"/>
            <a:ext cx="4764021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apartmanyvysoketatry.sk/?module=photomanager&amp;photo=snowtubing.jpg&amp;size=800&amp;priority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261672"/>
            <a:ext cx="3635896" cy="3596327"/>
          </a:xfrm>
          <a:prstGeom prst="rect">
            <a:avLst/>
          </a:prstGeom>
          <a:noFill/>
        </p:spPr>
      </p:pic>
      <p:pic>
        <p:nvPicPr>
          <p:cNvPr id="1028" name="Picture 4" descr="http://www2.pictures.gi.zimbio.com/Queen+Duke+Edinburgh+Tour+Slovakia+Day+2+AUNek7XuB0V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92080" cy="3573016"/>
          </a:xfrm>
          <a:prstGeom prst="rect">
            <a:avLst/>
          </a:prstGeom>
          <a:noFill/>
        </p:spPr>
      </p:pic>
      <p:pic>
        <p:nvPicPr>
          <p:cNvPr id="1030" name="Picture 6" descr="http://media-cdn.tripadvisor.com/media/photo-s/01/dd/9e/ec/grandhotel-stary-smokov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5652120" cy="3284984"/>
          </a:xfrm>
          <a:prstGeom prst="rect">
            <a:avLst/>
          </a:prstGeom>
          <a:noFill/>
        </p:spPr>
      </p:pic>
      <p:pic>
        <p:nvPicPr>
          <p:cNvPr id="1032" name="Picture 8" descr="http://upload.wikimedia.org/wikipedia/commons/6/6e/HornySmokovec10Slovakia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1149" y="0"/>
            <a:ext cx="4412851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Districts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PC\Desktop\mapa bardejo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bardejov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Area: 72,39 km² </a:t>
            </a:r>
          </a:p>
          <a:p>
            <a:r>
              <a:rPr lang="en-US" sz="1800" dirty="0" smtClean="0"/>
              <a:t>inhabitants: 33 296 </a:t>
            </a:r>
            <a:endParaRPr lang="sk-SK" sz="1800" dirty="0" smtClean="0"/>
          </a:p>
          <a:p>
            <a:r>
              <a:rPr lang="sk-SK" sz="1800" dirty="0" smtClean="0"/>
              <a:t>t</a:t>
            </a:r>
            <a:r>
              <a:rPr lang="en-US" sz="1800" dirty="0" smtClean="0"/>
              <a:t>he first written mention</a:t>
            </a:r>
            <a:r>
              <a:rPr lang="sk-SK" sz="1800" dirty="0" smtClean="0"/>
              <a:t>  ̶  </a:t>
            </a:r>
            <a:r>
              <a:rPr lang="en-US" sz="1800" dirty="0" smtClean="0"/>
              <a:t>from 12</a:t>
            </a:r>
            <a:r>
              <a:rPr lang="sk-SK" sz="1800" dirty="0" smtClean="0"/>
              <a:t>41</a:t>
            </a:r>
          </a:p>
          <a:p>
            <a:r>
              <a:rPr lang="sk-SK" sz="1800" dirty="0" err="1" smtClean="0"/>
              <a:t>Spa</a:t>
            </a:r>
            <a:r>
              <a:rPr lang="sk-SK" sz="1800" dirty="0" smtClean="0"/>
              <a:t> </a:t>
            </a:r>
            <a:r>
              <a:rPr lang="sk-SK" sz="1800" dirty="0" err="1" smtClean="0"/>
              <a:t>town</a:t>
            </a:r>
            <a:endParaRPr lang="sk-SK" sz="1800" dirty="0" smtClean="0"/>
          </a:p>
          <a:p>
            <a:r>
              <a:rPr lang="en-US" sz="1800" dirty="0" smtClean="0"/>
              <a:t>one of</a:t>
            </a:r>
            <a:r>
              <a:rPr lang="sk-SK" sz="1800" dirty="0" smtClean="0"/>
              <a:t> </a:t>
            </a:r>
            <a:r>
              <a:rPr lang="sk-SK" sz="1800" dirty="0" err="1" smtClean="0"/>
              <a:t>World</a:t>
            </a:r>
            <a:r>
              <a:rPr lang="sk-SK" sz="1800" dirty="0" smtClean="0"/>
              <a:t> </a:t>
            </a:r>
            <a:r>
              <a:rPr lang="sk-SK" sz="1800" dirty="0" err="1" smtClean="0"/>
              <a:t>Heritage</a:t>
            </a:r>
            <a:r>
              <a:rPr lang="sk-SK" sz="1800" dirty="0" smtClean="0"/>
              <a:t> </a:t>
            </a:r>
            <a:r>
              <a:rPr lang="sk-SK" sz="1800" dirty="0" err="1" smtClean="0"/>
              <a:t>Sites</a:t>
            </a:r>
            <a:r>
              <a:rPr lang="sk-SK" sz="1800" dirty="0" smtClean="0"/>
              <a:t> (UNESCO)		 </a:t>
            </a:r>
            <a:r>
              <a:rPr lang="sk-SK" sz="1800" dirty="0" err="1" smtClean="0"/>
              <a:t>coat</a:t>
            </a:r>
            <a:r>
              <a:rPr lang="sk-SK" sz="1800" dirty="0" smtClean="0"/>
              <a:t> </a:t>
            </a:r>
            <a:r>
              <a:rPr lang="sk-SK" sz="1800" dirty="0" err="1" smtClean="0"/>
              <a:t>of</a:t>
            </a:r>
            <a:r>
              <a:rPr lang="sk-SK" sz="1800" dirty="0" smtClean="0"/>
              <a:t> </a:t>
            </a:r>
            <a:r>
              <a:rPr lang="sk-SK" sz="1800" dirty="0" err="1" smtClean="0"/>
              <a:t>arms</a:t>
            </a:r>
            <a:r>
              <a:rPr lang="sk-SK" sz="1800" dirty="0" smtClean="0"/>
              <a:t> 		</a:t>
            </a:r>
            <a:endParaRPr lang="sk-SK" sz="10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dirty="0"/>
          </a:p>
        </p:txBody>
      </p:sp>
      <p:pic>
        <p:nvPicPr>
          <p:cNvPr id="1026" name="Picture 2" descr="C:\Users\PC\Desktop\erbBardejo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8640"/>
            <a:ext cx="2455435" cy="2808312"/>
          </a:xfrm>
          <a:prstGeom prst="rect">
            <a:avLst/>
          </a:prstGeom>
          <a:noFill/>
        </p:spPr>
      </p:pic>
      <p:pic>
        <p:nvPicPr>
          <p:cNvPr id="1027" name="Picture 3" descr="C:\Users\PC\Desktop\Bardejov panorá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C:\Users\PC\Desktop\bardejov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9"/>
            <a:ext cx="4499992" cy="3356992"/>
          </a:xfrm>
          <a:prstGeom prst="rect">
            <a:avLst/>
          </a:prstGeom>
          <a:noFill/>
        </p:spPr>
      </p:pic>
      <p:pic>
        <p:nvPicPr>
          <p:cNvPr id="2051" name="Picture 3" descr="C:\Users\PC\Desktop\bardej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-1"/>
            <a:ext cx="3707904" cy="2924945"/>
          </a:xfrm>
          <a:prstGeom prst="rect">
            <a:avLst/>
          </a:prstGeom>
          <a:noFill/>
        </p:spPr>
      </p:pic>
      <p:pic>
        <p:nvPicPr>
          <p:cNvPr id="2052" name="Picture 4" descr="C:\Users\PC\Desktop\čiernobiely bardej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436096" cy="3573016"/>
          </a:xfrm>
          <a:prstGeom prst="rect">
            <a:avLst/>
          </a:prstGeom>
          <a:noFill/>
        </p:spPr>
      </p:pic>
      <p:pic>
        <p:nvPicPr>
          <p:cNvPr id="2053" name="Picture 5" descr="C:\Users\PC\Desktop\nočný bardej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3398" y="2924944"/>
            <a:ext cx="5290290" cy="4088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Bardejov </a:t>
            </a:r>
            <a:r>
              <a:rPr lang="sk-SK" dirty="0" err="1" smtClean="0"/>
              <a:t>spa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4525963"/>
          </a:xfrm>
        </p:spPr>
        <p:txBody>
          <a:bodyPr>
            <a:normAutofit/>
          </a:bodyPr>
          <a:lstStyle/>
          <a:p>
            <a:r>
              <a:rPr lang="sk-SK" sz="2000" dirty="0" smtClean="0"/>
              <a:t>t</a:t>
            </a:r>
            <a:r>
              <a:rPr lang="en-US" sz="2000" dirty="0" smtClean="0"/>
              <a:t>he first written mention</a:t>
            </a:r>
            <a:r>
              <a:rPr lang="sk-SK" sz="2000" dirty="0" smtClean="0"/>
              <a:t>  ̶  </a:t>
            </a:r>
            <a:r>
              <a:rPr lang="en-US" sz="2000" dirty="0" smtClean="0"/>
              <a:t>from 12</a:t>
            </a:r>
            <a:r>
              <a:rPr lang="sk-SK" sz="2000" dirty="0" smtClean="0"/>
              <a:t>47</a:t>
            </a:r>
          </a:p>
          <a:p>
            <a:r>
              <a:rPr lang="en-US" sz="2000" dirty="0" smtClean="0"/>
              <a:t>"oasis of health and relax„</a:t>
            </a:r>
            <a:endParaRPr lang="sk-SK" sz="2000" dirty="0" smtClean="0"/>
          </a:p>
          <a:p>
            <a:r>
              <a:rPr lang="sk-SK" sz="2000" dirty="0" err="1" smtClean="0"/>
              <a:t>natural</a:t>
            </a:r>
            <a:r>
              <a:rPr lang="sk-SK" sz="2000" dirty="0" smtClean="0"/>
              <a:t> </a:t>
            </a:r>
            <a:r>
              <a:rPr lang="sk-SK" sz="2000" dirty="0" err="1" smtClean="0"/>
              <a:t>mineral</a:t>
            </a:r>
            <a:r>
              <a:rPr lang="sk-SK" sz="2000" dirty="0" smtClean="0"/>
              <a:t> </a:t>
            </a:r>
            <a:r>
              <a:rPr lang="sk-SK" sz="2000" dirty="0" err="1" smtClean="0"/>
              <a:t>waters</a:t>
            </a:r>
            <a:endParaRPr lang="sk-SK" sz="2000" dirty="0" smtClean="0"/>
          </a:p>
          <a:p>
            <a:r>
              <a:rPr lang="sk-SK" sz="2000" dirty="0" err="1" smtClean="0"/>
              <a:t>Marie</a:t>
            </a:r>
            <a:r>
              <a:rPr lang="sk-SK" sz="2000" dirty="0" smtClean="0"/>
              <a:t> Louise, </a:t>
            </a:r>
            <a:r>
              <a:rPr lang="sk-SK" sz="2000" dirty="0" err="1" smtClean="0"/>
              <a:t>wife</a:t>
            </a:r>
            <a:r>
              <a:rPr lang="sk-SK" sz="2000" dirty="0" smtClean="0"/>
              <a:t> </a:t>
            </a:r>
            <a:r>
              <a:rPr lang="sk-SK" sz="2000" dirty="0" err="1" smtClean="0"/>
              <a:t>of</a:t>
            </a:r>
            <a:r>
              <a:rPr lang="sk-SK" sz="2000" dirty="0" smtClean="0"/>
              <a:t> </a:t>
            </a:r>
            <a:r>
              <a:rPr lang="sk-SK" sz="2000" dirty="0" err="1" smtClean="0"/>
              <a:t>French</a:t>
            </a:r>
            <a:r>
              <a:rPr lang="sk-SK" sz="2000" dirty="0" smtClean="0"/>
              <a:t> </a:t>
            </a:r>
            <a:r>
              <a:rPr lang="sk-SK" sz="2000" dirty="0" err="1" smtClean="0"/>
              <a:t>Emperor</a:t>
            </a:r>
            <a:r>
              <a:rPr lang="sk-SK" sz="2000" dirty="0" smtClean="0"/>
              <a:t> Napoleon I., </a:t>
            </a:r>
            <a:r>
              <a:rPr lang="sk-SK" sz="2000" dirty="0" err="1" smtClean="0"/>
              <a:t>Russian</a:t>
            </a:r>
            <a:r>
              <a:rPr lang="sk-SK" sz="2000" dirty="0" smtClean="0"/>
              <a:t> </a:t>
            </a:r>
            <a:r>
              <a:rPr lang="sk-SK" sz="2000" dirty="0" err="1" smtClean="0"/>
              <a:t>Tzar</a:t>
            </a:r>
            <a:r>
              <a:rPr lang="sk-SK" sz="2000" dirty="0" smtClean="0"/>
              <a:t> Alexander I., </a:t>
            </a:r>
            <a:r>
              <a:rPr lang="sk-SK" sz="2000" dirty="0" err="1" smtClean="0"/>
              <a:t>Empress</a:t>
            </a:r>
            <a:r>
              <a:rPr lang="sk-SK" sz="2000" dirty="0" smtClean="0"/>
              <a:t> </a:t>
            </a:r>
            <a:r>
              <a:rPr lang="sk-SK" sz="2000" dirty="0" err="1" smtClean="0"/>
              <a:t>Elisabeth</a:t>
            </a:r>
            <a:r>
              <a:rPr lang="sk-SK" sz="2000" dirty="0" smtClean="0"/>
              <a:t> (</a:t>
            </a:r>
            <a:r>
              <a:rPr lang="sk-SK" sz="2000" dirty="0" err="1" smtClean="0"/>
              <a:t>also</a:t>
            </a:r>
            <a:r>
              <a:rPr lang="sk-SK" sz="2000" dirty="0" smtClean="0"/>
              <a:t> </a:t>
            </a:r>
            <a:r>
              <a:rPr lang="sk-SK" sz="2000" dirty="0" err="1" smtClean="0"/>
              <a:t>known</a:t>
            </a:r>
            <a:r>
              <a:rPr lang="sk-SK" sz="2000" dirty="0" smtClean="0"/>
              <a:t> </a:t>
            </a:r>
            <a:r>
              <a:rPr lang="sk-SK" sz="2000" dirty="0" err="1" smtClean="0"/>
              <a:t>as</a:t>
            </a:r>
            <a:r>
              <a:rPr lang="sk-SK" sz="2000" dirty="0" smtClean="0"/>
              <a:t> </a:t>
            </a:r>
            <a:r>
              <a:rPr lang="sk-SK" sz="2000" dirty="0" err="1" smtClean="0"/>
              <a:t>Sissi</a:t>
            </a:r>
            <a:r>
              <a:rPr lang="sk-SK" sz="2000" dirty="0" smtClean="0"/>
              <a:t>), </a:t>
            </a:r>
            <a:r>
              <a:rPr lang="sk-SK" sz="2000" dirty="0" err="1" smtClean="0"/>
              <a:t>wife</a:t>
            </a:r>
            <a:r>
              <a:rPr lang="sk-SK" sz="2000" dirty="0" smtClean="0"/>
              <a:t> </a:t>
            </a:r>
            <a:r>
              <a:rPr lang="sk-SK" sz="2000" dirty="0" err="1" smtClean="0"/>
              <a:t>of</a:t>
            </a:r>
            <a:r>
              <a:rPr lang="sk-SK" sz="2000" dirty="0" smtClean="0"/>
              <a:t> </a:t>
            </a:r>
            <a:r>
              <a:rPr lang="sk-SK" sz="2000" dirty="0" err="1" smtClean="0"/>
              <a:t>Francis</a:t>
            </a:r>
            <a:r>
              <a:rPr lang="sk-SK" sz="2000" dirty="0" smtClean="0"/>
              <a:t> </a:t>
            </a:r>
            <a:r>
              <a:rPr lang="sk-SK" sz="2000" dirty="0" err="1" smtClean="0"/>
              <a:t>Joseph</a:t>
            </a:r>
            <a:r>
              <a:rPr lang="sk-SK" sz="2000" dirty="0" smtClean="0"/>
              <a:t> I., and </a:t>
            </a:r>
            <a:r>
              <a:rPr lang="sk-SK" sz="2000" dirty="0" err="1" smtClean="0"/>
              <a:t>other</a:t>
            </a:r>
            <a:r>
              <a:rPr lang="sk-SK" sz="2000" dirty="0" smtClean="0"/>
              <a:t> prominent </a:t>
            </a:r>
            <a:r>
              <a:rPr lang="sk-SK" sz="2000" dirty="0" err="1" smtClean="0"/>
              <a:t>European</a:t>
            </a:r>
            <a:r>
              <a:rPr lang="sk-SK" sz="2000" dirty="0" smtClean="0"/>
              <a:t> </a:t>
            </a:r>
            <a:r>
              <a:rPr lang="sk-SK" sz="2000" dirty="0" err="1" smtClean="0"/>
              <a:t>noblemen</a:t>
            </a:r>
            <a:endParaRPr lang="sk-SK" sz="2000" dirty="0" smtClean="0"/>
          </a:p>
          <a:p>
            <a:endParaRPr lang="sk-SK" sz="2000" dirty="0" smtClean="0"/>
          </a:p>
          <a:p>
            <a:endParaRPr lang="sk-SK" sz="2000" dirty="0"/>
          </a:p>
        </p:txBody>
      </p:sp>
      <p:pic>
        <p:nvPicPr>
          <p:cNvPr id="3074" name="Picture 2" descr="C:\Users\PC\Desktop\logo_bardejovske_kupele-293x2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0"/>
            <a:ext cx="3240360" cy="2491358"/>
          </a:xfrm>
          <a:prstGeom prst="rect">
            <a:avLst/>
          </a:prstGeom>
          <a:noFill/>
        </p:spPr>
      </p:pic>
      <p:pic>
        <p:nvPicPr>
          <p:cNvPr id="3076" name="Picture 4" descr="C:\Users\PC\Desktop\440-1358240276_fFl7Nmuh53.upl-astoria.jpg&amp;pmd=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9144000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 descr="C:\Users\PC\Desktop\bardejov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499992" cy="3501008"/>
          </a:xfrm>
          <a:prstGeom prst="rect">
            <a:avLst/>
          </a:prstGeom>
          <a:noFill/>
        </p:spPr>
      </p:pic>
      <p:pic>
        <p:nvPicPr>
          <p:cNvPr id="4099" name="Picture 3" descr="C:\Users\PC\Desktop\Bardejov kupele 2009 maj 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4100" name="Picture 4" descr="C:\Users\PC\Desktop\kupele-dudince-kupalisko-dudinka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469952"/>
            <a:ext cx="4571999" cy="3388048"/>
          </a:xfrm>
          <a:prstGeom prst="rect">
            <a:avLst/>
          </a:prstGeom>
          <a:noFill/>
        </p:spPr>
      </p:pic>
      <p:pic>
        <p:nvPicPr>
          <p:cNvPr id="1026" name="Picture 2" descr="C:\Users\PC\Desktop\csm_64d91f1eb2_ba63361f5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0"/>
            <a:ext cx="4644008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/>
          <a:lstStyle/>
          <a:p>
            <a:r>
              <a:rPr lang="sk-SK" dirty="0" err="1" smtClean="0"/>
              <a:t>Recources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5949280"/>
          </a:xfrm>
        </p:spPr>
        <p:txBody>
          <a:bodyPr>
            <a:normAutofit fontScale="92500" lnSpcReduction="10000"/>
          </a:bodyPr>
          <a:lstStyle/>
          <a:p>
            <a:r>
              <a:rPr lang="sk-SK" sz="1600" dirty="0" smtClean="0">
                <a:hlinkClick r:id="rId2"/>
              </a:rPr>
              <a:t>http://www.visitslovakia.com/data/usr_044_sv_hr_pp/293c.jpg</a:t>
            </a:r>
            <a:endParaRPr lang="sk-SK" sz="1600" dirty="0" smtClean="0"/>
          </a:p>
          <a:p>
            <a:r>
              <a:rPr lang="sk-SK" sz="1600" dirty="0" smtClean="0">
                <a:hlinkClick r:id="rId3"/>
              </a:rPr>
              <a:t>http://upload.wikimedia.org/wikipedia/commons/f/f7/Okres_poprad.png</a:t>
            </a:r>
            <a:endParaRPr lang="sk-SK" sz="1600" dirty="0" smtClean="0"/>
          </a:p>
          <a:p>
            <a:r>
              <a:rPr lang="sk-SK" sz="1600" dirty="0" smtClean="0">
                <a:hlinkClick r:id="rId4"/>
              </a:rPr>
              <a:t>http://www.vt.sk/en/mountains-holiday/skiing/strbske-pleso/</a:t>
            </a:r>
            <a:endParaRPr lang="sk-SK" sz="1600" dirty="0" smtClean="0"/>
          </a:p>
          <a:p>
            <a:r>
              <a:rPr lang="sk-SK" sz="1600" dirty="0" smtClean="0">
                <a:hlinkClick r:id="rId5"/>
              </a:rPr>
              <a:t>http://www.vt.sk/en/mountains-holiday/skiing/stary-smokovec/</a:t>
            </a:r>
            <a:endParaRPr lang="sk-SK" sz="1600" dirty="0" smtClean="0"/>
          </a:p>
          <a:p>
            <a:r>
              <a:rPr lang="sk-SK" sz="1600" dirty="0" smtClean="0">
                <a:hlinkClick r:id="rId6"/>
              </a:rPr>
              <a:t>http://www.slovakia.com/poprad/</a:t>
            </a:r>
            <a:endParaRPr lang="sk-SK" sz="1600" dirty="0" smtClean="0"/>
          </a:p>
          <a:p>
            <a:r>
              <a:rPr lang="sk-SK" sz="1600" dirty="0" smtClean="0">
                <a:hlinkClick r:id="rId7"/>
              </a:rPr>
              <a:t>http://www.vt.sk/en/mountains-holiday/region-of-the-high-tatras/resorts-interesting-facts-places-to-see/</a:t>
            </a:r>
            <a:endParaRPr lang="sk-SK" sz="1600" dirty="0" smtClean="0"/>
          </a:p>
          <a:p>
            <a:r>
              <a:rPr lang="sk-SK" sz="1600" dirty="0" smtClean="0">
                <a:hlinkClick r:id="rId8"/>
              </a:rPr>
              <a:t>http://www.dovolena-slovensko.com/images/upload/f/c/800px-okres-bardejov-p.png</a:t>
            </a:r>
            <a:endParaRPr lang="sk-SK" sz="1600" dirty="0" smtClean="0"/>
          </a:p>
          <a:p>
            <a:r>
              <a:rPr lang="sk-SK" sz="1600" dirty="0" smtClean="0">
                <a:hlinkClick r:id="rId9"/>
              </a:rPr>
              <a:t>http://www.arka-sro.eu/images/obce/bardejov/erbBardejov.gif</a:t>
            </a:r>
            <a:endParaRPr lang="sk-SK" sz="1600" dirty="0" smtClean="0"/>
          </a:p>
          <a:p>
            <a:r>
              <a:rPr lang="sk-SK" sz="1600" dirty="0" smtClean="0">
                <a:hlinkClick r:id="rId10"/>
              </a:rPr>
              <a:t>http://www.pamiatky.sk/content/data/obrazky/File/pamiatkovy_vyskum/Podujatia/Bardejov-RadnicneNam_Pincikova.jpg</a:t>
            </a:r>
            <a:endParaRPr lang="sk-SK" sz="1600" dirty="0" smtClean="0"/>
          </a:p>
          <a:p>
            <a:r>
              <a:rPr lang="sk-SK" sz="1600" dirty="0" smtClean="0">
                <a:hlinkClick r:id="rId11"/>
              </a:rPr>
              <a:t>http://en.wikipedia.org/wiki/Bardejov</a:t>
            </a:r>
            <a:endParaRPr lang="sk-SK" sz="1600" dirty="0" smtClean="0"/>
          </a:p>
          <a:p>
            <a:r>
              <a:rPr lang="sk-SK" sz="1600" dirty="0" smtClean="0">
                <a:hlinkClick r:id="rId12"/>
              </a:rPr>
              <a:t>http://fotky.sme.sk/foto/71947/bardejov?type=v&amp;x=650&amp;y=492</a:t>
            </a:r>
            <a:endParaRPr lang="sk-SK" sz="1600" dirty="0" smtClean="0"/>
          </a:p>
          <a:p>
            <a:r>
              <a:rPr lang="sk-SK" sz="1600" dirty="0" smtClean="0">
                <a:hlinkClick r:id="rId13"/>
              </a:rPr>
              <a:t>http://fotografovanie.info/fotogaleria/architektura/fimages/radnica-bardejov.jpg</a:t>
            </a:r>
            <a:endParaRPr lang="sk-SK" sz="1600" dirty="0" smtClean="0"/>
          </a:p>
          <a:p>
            <a:r>
              <a:rPr lang="sk-SK" sz="1600" dirty="0" smtClean="0">
                <a:hlinkClick r:id="rId14"/>
              </a:rPr>
              <a:t>http://i.sme.sk/cdata/3/66/6608593/BAKO_bjnajkrajsiemesto_1_DP-r885_s300.jpg</a:t>
            </a:r>
            <a:endParaRPr lang="sk-SK" sz="1600" dirty="0" smtClean="0"/>
          </a:p>
          <a:p>
            <a:r>
              <a:rPr lang="sk-SK" sz="1600" dirty="0" smtClean="0">
                <a:hlinkClick r:id="rId15"/>
              </a:rPr>
              <a:t>http://www.herkules.sk/userdata/imagelibrary/bardejov/namestie-bj.jpeg</a:t>
            </a:r>
            <a:endParaRPr lang="sk-SK" sz="1600" dirty="0" smtClean="0"/>
          </a:p>
          <a:p>
            <a:r>
              <a:rPr lang="sk-SK" sz="1600" dirty="0" smtClean="0">
                <a:hlinkClick r:id="rId16"/>
              </a:rPr>
              <a:t>http://www.intersportbenefit.sk/wp-content/uploads/2013/10/logo_bardejovske_kupele-293x254.png</a:t>
            </a:r>
            <a:endParaRPr lang="sk-SK" sz="1600" dirty="0" smtClean="0"/>
          </a:p>
          <a:p>
            <a:r>
              <a:rPr lang="sk-SK" sz="1600" dirty="0" smtClean="0">
                <a:hlinkClick r:id="rId17"/>
              </a:rPr>
              <a:t>http://www.vodnesvety.sk/images/stories/kupele/bardejovske/bardejov01.jpg</a:t>
            </a:r>
            <a:endParaRPr lang="sk-SK" sz="1600" dirty="0" smtClean="0"/>
          </a:p>
          <a:p>
            <a:r>
              <a:rPr lang="sk-SK" sz="1600" dirty="0" smtClean="0">
                <a:hlinkClick r:id="rId18"/>
              </a:rPr>
              <a:t>http://www.dobrodruh.sk/sites/default/files/images/Kam%20na%20Slovensku/Bardejov%20kupele%202009%20maj%20084.jpg</a:t>
            </a:r>
            <a:endParaRPr lang="sk-SK" sz="1600" dirty="0" smtClean="0"/>
          </a:p>
          <a:p>
            <a:r>
              <a:rPr lang="sk-SK" sz="1600" dirty="0" smtClean="0">
                <a:hlinkClick r:id="rId19"/>
              </a:rPr>
              <a:t>http://www.kupele.org/hotelyvysoketatry/userfiles/kupele/dudince/kupele-dudince-kupalisko-dudinka-4.jpg</a:t>
            </a:r>
            <a:endParaRPr lang="sk-SK" sz="1600" dirty="0" smtClean="0"/>
          </a:p>
          <a:p>
            <a:r>
              <a:rPr lang="sk-SK" sz="1600" dirty="0" smtClean="0">
                <a:hlinkClick r:id="rId20"/>
              </a:rPr>
              <a:t>http://slovakia.travel/en/spa-of-bardejov</a:t>
            </a:r>
            <a:endParaRPr lang="sk-SK" sz="1600" dirty="0" smtClean="0"/>
          </a:p>
          <a:p>
            <a:endParaRPr lang="sk-SK" sz="1600" dirty="0" smtClean="0"/>
          </a:p>
          <a:p>
            <a:endParaRPr lang="sk-SK" sz="1600" dirty="0" smtClean="0"/>
          </a:p>
          <a:p>
            <a:endParaRPr lang="sk-SK" sz="1600" dirty="0" smtClean="0"/>
          </a:p>
          <a:p>
            <a:endParaRPr lang="sk-SK" sz="1600" dirty="0" smtClean="0"/>
          </a:p>
          <a:p>
            <a:endParaRPr lang="sk-SK" sz="1600" dirty="0" smtClean="0"/>
          </a:p>
          <a:p>
            <a:endParaRPr lang="sk-SK" sz="1600" dirty="0" smtClean="0"/>
          </a:p>
          <a:p>
            <a:endParaRPr lang="sk-SK" sz="1600" dirty="0" smtClean="0"/>
          </a:p>
          <a:p>
            <a:endParaRPr lang="sk-SK" sz="1600" dirty="0" smtClean="0"/>
          </a:p>
          <a:p>
            <a:endParaRPr lang="sk-SK" sz="1600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941168"/>
          </a:xfrm>
        </p:spPr>
        <p:txBody>
          <a:bodyPr>
            <a:normAutofit/>
          </a:bodyPr>
          <a:lstStyle/>
          <a:p>
            <a:pPr>
              <a:buNone/>
            </a:pPr>
            <a:endParaRPr lang="sk-SK" dirty="0"/>
          </a:p>
          <a:p>
            <a:pPr>
              <a:buNone/>
            </a:pPr>
            <a:r>
              <a:rPr lang="sk-SK" sz="4100" dirty="0" smtClean="0">
                <a:solidFill>
                  <a:srgbClr val="0070C0"/>
                </a:solidFill>
              </a:rPr>
              <a:t>            </a:t>
            </a:r>
            <a:r>
              <a:rPr lang="sk-SK" sz="4100" dirty="0" err="1" smtClean="0">
                <a:solidFill>
                  <a:srgbClr val="0070C0"/>
                </a:solidFill>
              </a:rPr>
              <a:t>Thank</a:t>
            </a:r>
            <a:r>
              <a:rPr lang="sk-SK" sz="4100" dirty="0" smtClean="0">
                <a:solidFill>
                  <a:srgbClr val="0070C0"/>
                </a:solidFill>
              </a:rPr>
              <a:t> </a:t>
            </a:r>
            <a:r>
              <a:rPr lang="sk-SK" sz="4100" dirty="0" err="1" smtClean="0">
                <a:solidFill>
                  <a:srgbClr val="0070C0"/>
                </a:solidFill>
              </a:rPr>
              <a:t>you</a:t>
            </a:r>
            <a:r>
              <a:rPr lang="sk-SK" sz="4100" dirty="0" smtClean="0">
                <a:solidFill>
                  <a:srgbClr val="0070C0"/>
                </a:solidFill>
              </a:rPr>
              <a:t> </a:t>
            </a:r>
            <a:r>
              <a:rPr lang="sk-SK" sz="4100" dirty="0" err="1" smtClean="0">
                <a:solidFill>
                  <a:srgbClr val="0070C0"/>
                </a:solidFill>
              </a:rPr>
              <a:t>for</a:t>
            </a:r>
            <a:r>
              <a:rPr lang="sk-SK" sz="4100" dirty="0" smtClean="0">
                <a:solidFill>
                  <a:srgbClr val="0070C0"/>
                </a:solidFill>
              </a:rPr>
              <a:t> </a:t>
            </a:r>
            <a:r>
              <a:rPr lang="sk-SK" sz="4100" dirty="0" err="1" smtClean="0">
                <a:solidFill>
                  <a:srgbClr val="0070C0"/>
                </a:solidFill>
              </a:rPr>
              <a:t>your</a:t>
            </a:r>
            <a:r>
              <a:rPr lang="sk-SK" sz="4100" dirty="0" smtClean="0">
                <a:solidFill>
                  <a:srgbClr val="0070C0"/>
                </a:solidFill>
              </a:rPr>
              <a:t> </a:t>
            </a:r>
            <a:r>
              <a:rPr lang="sk-SK" sz="4100" smtClean="0">
                <a:solidFill>
                  <a:srgbClr val="0070C0"/>
                </a:solidFill>
              </a:rPr>
              <a:t>attention</a:t>
            </a:r>
            <a:endParaRPr lang="sk-SK" sz="4100" dirty="0" smtClean="0"/>
          </a:p>
          <a:p>
            <a:pPr>
              <a:buNone/>
            </a:pPr>
            <a:r>
              <a:rPr lang="sk-SK" sz="4100" dirty="0" smtClean="0"/>
              <a:t>				</a:t>
            </a:r>
            <a:r>
              <a:rPr lang="sk-SK" dirty="0" smtClean="0"/>
              <a:t>    </a:t>
            </a:r>
            <a:r>
              <a:rPr lang="sk-SK" sz="3100" dirty="0" err="1" smtClean="0">
                <a:solidFill>
                  <a:srgbClr val="FFC000"/>
                </a:solidFill>
              </a:rPr>
              <a:t>Have</a:t>
            </a:r>
            <a:r>
              <a:rPr lang="sk-SK" sz="3100" dirty="0" smtClean="0">
                <a:solidFill>
                  <a:srgbClr val="FFC000"/>
                </a:solidFill>
              </a:rPr>
              <a:t> a </a:t>
            </a:r>
            <a:r>
              <a:rPr lang="sk-SK" sz="3100" dirty="0" err="1" smtClean="0">
                <a:solidFill>
                  <a:srgbClr val="FFC000"/>
                </a:solidFill>
              </a:rPr>
              <a:t>nice</a:t>
            </a:r>
            <a:r>
              <a:rPr lang="sk-SK" sz="3100" dirty="0" smtClean="0">
                <a:solidFill>
                  <a:srgbClr val="FFC000"/>
                </a:solidFill>
              </a:rPr>
              <a:t> </a:t>
            </a:r>
            <a:r>
              <a:rPr lang="sk-SK" sz="3100" dirty="0" err="1" smtClean="0">
                <a:solidFill>
                  <a:srgbClr val="FFC000"/>
                </a:solidFill>
              </a:rPr>
              <a:t>day</a:t>
            </a:r>
            <a:r>
              <a:rPr lang="sk-SK" sz="3100" dirty="0" smtClean="0">
                <a:solidFill>
                  <a:srgbClr val="FFC000"/>
                </a:solidFill>
              </a:rPr>
              <a:t> </a:t>
            </a:r>
            <a:r>
              <a:rPr lang="sk-SK" sz="3100" dirty="0" smtClean="0">
                <a:solidFill>
                  <a:srgbClr val="FFC000"/>
                </a:solidFill>
                <a:sym typeface="Wingdings" pitchFamily="2" charset="2"/>
              </a:rPr>
              <a:t></a:t>
            </a:r>
          </a:p>
          <a:p>
            <a:pPr>
              <a:buNone/>
            </a:pPr>
            <a:endParaRPr lang="sk-SK" sz="3100" dirty="0" smtClean="0">
              <a:solidFill>
                <a:srgbClr val="FFC000"/>
              </a:solidFill>
              <a:sym typeface="Wingdings" pitchFamily="2" charset="2"/>
            </a:endParaRPr>
          </a:p>
          <a:p>
            <a:pPr>
              <a:buNone/>
            </a:pPr>
            <a:endParaRPr lang="sk-SK" sz="3100" dirty="0" smtClean="0">
              <a:solidFill>
                <a:srgbClr val="FFC000"/>
              </a:solidFill>
              <a:sym typeface="Wingdings" pitchFamily="2" charset="2"/>
            </a:endParaRPr>
          </a:p>
          <a:p>
            <a:pPr>
              <a:buNone/>
            </a:pPr>
            <a:endParaRPr lang="sk-SK" sz="3100" dirty="0" smtClean="0">
              <a:solidFill>
                <a:srgbClr val="FFC000"/>
              </a:solidFill>
              <a:sym typeface="Wingdings" pitchFamily="2" charset="2"/>
            </a:endParaRPr>
          </a:p>
          <a:p>
            <a:pPr>
              <a:buNone/>
            </a:pPr>
            <a:r>
              <a:rPr lang="sk-SK" sz="3100" dirty="0" smtClean="0">
                <a:solidFill>
                  <a:srgbClr val="FFC000"/>
                </a:solidFill>
                <a:sym typeface="Wingdings" pitchFamily="2" charset="2"/>
              </a:rPr>
              <a:t>							</a:t>
            </a:r>
            <a:r>
              <a:rPr lang="sk-SK" sz="3100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Anna </a:t>
            </a:r>
            <a:r>
              <a:rPr lang="sk-SK" sz="3100" dirty="0" err="1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Pasternáková</a:t>
            </a:r>
            <a:endParaRPr lang="sk-SK" sz="3100" dirty="0" smtClean="0">
              <a:solidFill>
                <a:schemeClr val="accent2">
                  <a:lumMod val="50000"/>
                </a:schemeClr>
              </a:solidFill>
              <a:sym typeface="Wingdings" pitchFamily="2" charset="2"/>
            </a:endParaRPr>
          </a:p>
          <a:p>
            <a:pPr>
              <a:buNone/>
            </a:pPr>
            <a:r>
              <a:rPr lang="sk-SK" sz="3100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							Dominika </a:t>
            </a:r>
            <a:r>
              <a:rPr lang="sk-SK" sz="3100" dirty="0" err="1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Vančíková</a:t>
            </a:r>
            <a:r>
              <a:rPr lang="sk-SK" sz="3100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 </a:t>
            </a:r>
            <a:endParaRPr lang="sk-SK" sz="31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Content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Poprad</a:t>
            </a:r>
          </a:p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High</a:t>
            </a:r>
            <a:r>
              <a:rPr lang="sk-SK" dirty="0" smtClean="0"/>
              <a:t> </a:t>
            </a:r>
            <a:r>
              <a:rPr lang="sk-SK" dirty="0" err="1" smtClean="0"/>
              <a:t>Tatras</a:t>
            </a:r>
            <a:r>
              <a:rPr lang="sk-SK" dirty="0" smtClean="0"/>
              <a:t> </a:t>
            </a:r>
          </a:p>
          <a:p>
            <a:r>
              <a:rPr lang="sk-SK" dirty="0" smtClean="0"/>
              <a:t>Bardejov</a:t>
            </a:r>
          </a:p>
          <a:p>
            <a:r>
              <a:rPr lang="sk-SK" dirty="0" smtClean="0"/>
              <a:t>Bardejov </a:t>
            </a:r>
            <a:r>
              <a:rPr lang="sk-SK" dirty="0" err="1" smtClean="0"/>
              <a:t>Spa</a:t>
            </a:r>
            <a:r>
              <a:rPr lang="sk-SK" dirty="0" smtClean="0"/>
              <a:t> </a:t>
            </a:r>
            <a:br>
              <a:rPr lang="sk-SK" dirty="0" smtClean="0"/>
            </a:b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Districts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9218" name="Picture 2" descr="http://upload.wikimedia.org/wikipedia/commons/f/f7/Okres_popr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28800"/>
            <a:ext cx="9144000" cy="4859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sk-SK" dirty="0" smtClean="0"/>
              <a:t>Poprad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r>
              <a:rPr lang="en-US" sz="2000" dirty="0" smtClean="0"/>
              <a:t>10th biggest town in Slovakia</a:t>
            </a:r>
            <a:endParaRPr lang="sk-SK" sz="2000" dirty="0" smtClean="0"/>
          </a:p>
          <a:p>
            <a:r>
              <a:rPr lang="en-US" sz="2000" dirty="0" smtClean="0"/>
              <a:t> the third biggest town of East Slovakia</a:t>
            </a:r>
            <a:endParaRPr lang="sk-SK" sz="2000" dirty="0" smtClean="0"/>
          </a:p>
          <a:p>
            <a:r>
              <a:rPr lang="sk-SK" sz="2000" dirty="0" smtClean="0"/>
              <a:t>„</a:t>
            </a:r>
            <a:r>
              <a:rPr lang="sk-SK" sz="2000" dirty="0" err="1" smtClean="0"/>
              <a:t>gateway</a:t>
            </a:r>
            <a:r>
              <a:rPr lang="sk-SK" sz="2000" dirty="0" smtClean="0"/>
              <a:t> to </a:t>
            </a:r>
            <a:r>
              <a:rPr lang="sk-SK" sz="2000" dirty="0" err="1" smtClean="0"/>
              <a:t>High</a:t>
            </a:r>
            <a:r>
              <a:rPr lang="sk-SK" sz="2000" dirty="0" smtClean="0"/>
              <a:t> </a:t>
            </a:r>
            <a:r>
              <a:rPr lang="sk-SK" sz="2000" dirty="0" err="1" smtClean="0"/>
              <a:t>Tatras</a:t>
            </a:r>
            <a:r>
              <a:rPr lang="sk-SK" sz="2000" dirty="0" smtClean="0"/>
              <a:t>“</a:t>
            </a:r>
          </a:p>
          <a:p>
            <a:r>
              <a:rPr lang="sk-SK" sz="2000" dirty="0" smtClean="0"/>
              <a:t>53 000 </a:t>
            </a:r>
            <a:r>
              <a:rPr lang="sk-SK" sz="2000" dirty="0" err="1" smtClean="0"/>
              <a:t>inhabitants</a:t>
            </a:r>
            <a:endParaRPr lang="sk-SK" sz="2000" dirty="0" smtClean="0"/>
          </a:p>
          <a:p>
            <a:r>
              <a:rPr lang="sk-SK" sz="2000" dirty="0" smtClean="0"/>
              <a:t>t</a:t>
            </a:r>
            <a:r>
              <a:rPr lang="en-US" sz="2000" dirty="0" smtClean="0"/>
              <a:t>he first written mention</a:t>
            </a:r>
            <a:r>
              <a:rPr lang="sk-SK" sz="2000" dirty="0" smtClean="0"/>
              <a:t>  </a:t>
            </a:r>
            <a:r>
              <a:rPr lang="sk-SK" sz="2000" dirty="0"/>
              <a:t>̶</a:t>
            </a:r>
            <a:r>
              <a:rPr lang="sk-SK" sz="2000" dirty="0" smtClean="0"/>
              <a:t>  </a:t>
            </a:r>
            <a:r>
              <a:rPr lang="en-US" sz="2000" dirty="0" smtClean="0"/>
              <a:t>from 1256</a:t>
            </a:r>
            <a:endParaRPr lang="sk-SK" sz="2000" dirty="0" smtClean="0"/>
          </a:p>
          <a:p>
            <a:r>
              <a:rPr lang="sk-SK" sz="2000" dirty="0" err="1" smtClean="0"/>
              <a:t>attractions</a:t>
            </a:r>
            <a:endParaRPr lang="sk-SK" sz="2000" dirty="0" smtClean="0"/>
          </a:p>
          <a:p>
            <a:endParaRPr lang="sk-SK" dirty="0"/>
          </a:p>
        </p:txBody>
      </p:sp>
      <p:pic>
        <p:nvPicPr>
          <p:cNvPr id="4" name="Picture 6" descr="http://www.vlaky.net/upload/images/sk/151Poprad_Garin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89040"/>
            <a:ext cx="7371524" cy="2841668"/>
          </a:xfrm>
          <a:prstGeom prst="rect">
            <a:avLst/>
          </a:prstGeom>
          <a:noFill/>
        </p:spPr>
      </p:pic>
      <p:pic>
        <p:nvPicPr>
          <p:cNvPr id="5" name="Picture 4" descr="http://www.poprad.sk/portals_pictures/i_002341/i_2341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836712"/>
            <a:ext cx="3557042" cy="2664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 descr="http://www.cestovnyinformator.sk/show/objectpicture/objectId/361/pictureNumber/21_orig/name/mesto-popra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85853" cy="2754047"/>
          </a:xfrm>
          <a:prstGeom prst="rect">
            <a:avLst/>
          </a:prstGeom>
          <a:noFill/>
        </p:spPr>
      </p:pic>
      <p:pic>
        <p:nvPicPr>
          <p:cNvPr id="7172" name="Picture 4" descr="http://upload.wikimedia.org/wikipedia/commons/c/c5/Poprad_n%C3%A1mestie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3661" y="0"/>
            <a:ext cx="5150339" cy="3573016"/>
          </a:xfrm>
          <a:prstGeom prst="rect">
            <a:avLst/>
          </a:prstGeom>
          <a:noFill/>
        </p:spPr>
      </p:pic>
      <p:pic>
        <p:nvPicPr>
          <p:cNvPr id="7174" name="Picture 6" descr="http://exp.cdn-hotels.com/hotels/3000000/2970000/2969800/2969761/2969761_20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08920"/>
            <a:ext cx="3995936" cy="2038350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6" name="Picture 8" descr="http://img.ephoto.sk/data/users/34742/photos/2a0792f5fd8822137e731f9f642a5836fc2ccf6c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0495" y="3501008"/>
            <a:ext cx="5063505" cy="3356992"/>
          </a:xfrm>
          <a:prstGeom prst="rect">
            <a:avLst/>
          </a:prstGeom>
          <a:noFill/>
        </p:spPr>
      </p:pic>
      <p:pic>
        <p:nvPicPr>
          <p:cNvPr id="7178" name="Picture 10" descr="http://www.extravylety.sk/wp-content/uploads/2013/09/Aquacity-Poprad-600x3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54893"/>
            <a:ext cx="4130824" cy="2203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High</a:t>
            </a:r>
            <a:r>
              <a:rPr lang="sk-SK" dirty="0" smtClean="0"/>
              <a:t> </a:t>
            </a:r>
            <a:r>
              <a:rPr lang="sk-SK" dirty="0" err="1" smtClean="0"/>
              <a:t>Tatras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small mountains in the </a:t>
            </a:r>
            <a:r>
              <a:rPr lang="en-US" sz="2000" dirty="0" err="1"/>
              <a:t>northest</a:t>
            </a:r>
            <a:r>
              <a:rPr lang="en-US" sz="2000" dirty="0"/>
              <a:t> part of Slovakia, </a:t>
            </a:r>
            <a:r>
              <a:rPr lang="sk-SK" sz="2000" dirty="0"/>
              <a:t/>
            </a:r>
            <a:br>
              <a:rPr lang="sk-SK" sz="2000" dirty="0"/>
            </a:br>
            <a:r>
              <a:rPr lang="en-US" sz="2000" dirty="0" smtClean="0"/>
              <a:t>on </a:t>
            </a:r>
            <a:r>
              <a:rPr lang="en-US" sz="2000" dirty="0"/>
              <a:t>the Slovak-Polish </a:t>
            </a:r>
            <a:r>
              <a:rPr lang="en-US" sz="2000" dirty="0" smtClean="0"/>
              <a:t>frontiers</a:t>
            </a:r>
            <a:endParaRPr lang="sk-SK" sz="2000" dirty="0" smtClean="0"/>
          </a:p>
          <a:p>
            <a:r>
              <a:rPr lang="en-US" sz="2000" dirty="0"/>
              <a:t>The highest </a:t>
            </a:r>
            <a:r>
              <a:rPr lang="en-US" sz="2000" dirty="0" err="1"/>
              <a:t>Tatra</a:t>
            </a:r>
            <a:r>
              <a:rPr lang="en-US" sz="2000" dirty="0"/>
              <a:t> peak is the </a:t>
            </a:r>
            <a:r>
              <a:rPr lang="en-US" sz="2000" dirty="0" err="1" smtClean="0"/>
              <a:t>Gerlach</a:t>
            </a:r>
            <a:r>
              <a:rPr lang="sk-SK" sz="2000" dirty="0" smtClean="0"/>
              <a:t> </a:t>
            </a:r>
            <a:r>
              <a:rPr lang="sk-SK" sz="2000" dirty="0" err="1" smtClean="0"/>
              <a:t>peak</a:t>
            </a:r>
            <a:endParaRPr lang="sk-SK" sz="2000" dirty="0" smtClean="0"/>
          </a:p>
          <a:p>
            <a:r>
              <a:rPr lang="sk-SK" sz="2000" dirty="0" err="1"/>
              <a:t>unique</a:t>
            </a:r>
            <a:r>
              <a:rPr lang="sk-SK" sz="2000" dirty="0"/>
              <a:t> </a:t>
            </a:r>
            <a:r>
              <a:rPr lang="sk-SK" sz="2000" dirty="0" err="1"/>
              <a:t>plants</a:t>
            </a:r>
            <a:r>
              <a:rPr lang="sk-SK" sz="2000" dirty="0"/>
              <a:t> and </a:t>
            </a:r>
            <a:r>
              <a:rPr lang="sk-SK" sz="2000" dirty="0" err="1" smtClean="0"/>
              <a:t>animals</a:t>
            </a:r>
            <a:endParaRPr lang="sk-SK" sz="2000" dirty="0" smtClean="0"/>
          </a:p>
          <a:p>
            <a:r>
              <a:rPr lang="sk-SK" sz="2000" dirty="0"/>
              <a:t>Štrbské </a:t>
            </a:r>
            <a:r>
              <a:rPr lang="sk-SK" sz="2000" dirty="0" smtClean="0"/>
              <a:t>Pleso</a:t>
            </a:r>
          </a:p>
          <a:p>
            <a:r>
              <a:rPr lang="sk-SK" sz="2000" dirty="0"/>
              <a:t>Starý </a:t>
            </a:r>
            <a:r>
              <a:rPr lang="sk-SK" sz="2000" dirty="0" smtClean="0"/>
              <a:t>Smokovec</a:t>
            </a:r>
          </a:p>
          <a:p>
            <a:endParaRPr lang="sk-SK" dirty="0"/>
          </a:p>
        </p:txBody>
      </p:sp>
      <p:pic>
        <p:nvPicPr>
          <p:cNvPr id="4098" name="Picture 2" descr="http://www.miceslovakia.com/sites/default/files/shutterstock_view_high_tat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4913784" cy="2703887"/>
          </a:xfrm>
          <a:prstGeom prst="rect">
            <a:avLst/>
          </a:prstGeom>
          <a:noFill/>
        </p:spPr>
      </p:pic>
      <p:pic>
        <p:nvPicPr>
          <p:cNvPr id="4100" name="Picture 4" descr="http://upload.wikimedia.org/wikipedia/commons/thumb/4/4e/Popradzki_Staw_a5.jpg/800px-Popradzki_Staw_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861048"/>
            <a:ext cx="355239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www.vt.sk/uploads/pics/region_vysoketatry_hlavna_foto_martin_vyso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4644008" cy="400506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6" name="Picture 4" descr="http://st4.geg.cz/photo/334599_det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572000" cy="3058419"/>
          </a:xfrm>
          <a:prstGeom prst="rect">
            <a:avLst/>
          </a:prstGeom>
          <a:noFill/>
        </p:spPr>
      </p:pic>
      <p:pic>
        <p:nvPicPr>
          <p:cNvPr id="3082" name="Picture 10" descr="http://fotky.sme.sk/foto/80895/vysoke-tatry?type=v&amp;x=650&amp;y=8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969568"/>
            <a:ext cx="4644009" cy="3888432"/>
          </a:xfrm>
          <a:prstGeom prst="rect">
            <a:avLst/>
          </a:prstGeom>
          <a:noFill/>
        </p:spPr>
      </p:pic>
      <p:pic>
        <p:nvPicPr>
          <p:cNvPr id="3074" name="Picture 2" descr="http://interfacelift.com/wallpaper/previews/03124_strbskeplesohightatras@2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72000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g.cas.sk/img/4/bigArticle/526572_zviera-vtak-medved-tatry-priroda-holub-bocian-svist-medved-skovranok-trasochvost-crop.jpg?time=1269343184&amp;hash=02416565faa57985db393d218a3d78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56996" cy="2492896"/>
          </a:xfrm>
          <a:prstGeom prst="rect">
            <a:avLst/>
          </a:prstGeom>
          <a:noFill/>
        </p:spPr>
      </p:pic>
      <p:pic>
        <p:nvPicPr>
          <p:cNvPr id="33796" name="Picture 4" descr="http://pamiatkyslovenska.files.wordpress.com/2013/07/medved-hne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465512"/>
            <a:ext cx="2915816" cy="4392488"/>
          </a:xfrm>
          <a:prstGeom prst="rect">
            <a:avLst/>
          </a:prstGeom>
          <a:noFill/>
        </p:spPr>
      </p:pic>
      <p:pic>
        <p:nvPicPr>
          <p:cNvPr id="33798" name="Picture 6" descr="http://www.lovuzdar.sk/userfiles/foto/5430/2991/lovuzdar-29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0"/>
            <a:ext cx="4716016" cy="2803426"/>
          </a:xfrm>
          <a:prstGeom prst="rect">
            <a:avLst/>
          </a:prstGeom>
          <a:noFill/>
        </p:spPr>
      </p:pic>
      <p:pic>
        <p:nvPicPr>
          <p:cNvPr id="33802" name="Picture 10" descr="http://www.oskole.sk/userfiles/image/Zofia/Febru%C3%A1r%20-%202013/Ekol%C3%B3ia/N%C3%A1rodn%C3%BD%20park%20N%C3%ADzke%20Tatry%20-%20%C5%BEivo%C4%8D%C3%AD%C5%A1stvo%20III__html_d0138f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725145"/>
            <a:ext cx="3044264" cy="2132856"/>
          </a:xfrm>
          <a:prstGeom prst="rect">
            <a:avLst/>
          </a:prstGeom>
          <a:noFill/>
        </p:spPr>
      </p:pic>
      <p:pic>
        <p:nvPicPr>
          <p:cNvPr id="33800" name="Picture 8" descr="http://www.etoro.com/blog/wp-content/uploads/2013/10/Hawk-Wallpaper-h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736208"/>
            <a:ext cx="3275856" cy="2121792"/>
          </a:xfrm>
          <a:prstGeom prst="rect">
            <a:avLst/>
          </a:prstGeom>
          <a:noFill/>
        </p:spPr>
      </p:pic>
      <p:pic>
        <p:nvPicPr>
          <p:cNvPr id="33804" name="Picture 12" descr="http://images.nationalgeographic.com/wpf/media-live/photos/000/006/cache/red-fox_679_600x4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2132856"/>
            <a:ext cx="3816424" cy="2618910"/>
          </a:xfrm>
          <a:prstGeom prst="rect">
            <a:avLst/>
          </a:prstGeom>
          <a:noFill/>
        </p:spPr>
      </p:pic>
      <p:pic>
        <p:nvPicPr>
          <p:cNvPr id="33806" name="Picture 14" descr="http://ppcdn.500px.org/19547231/9abf69a1e4de57c939ad6828e024dd4a18b5943c/5.jpg"/>
          <p:cNvPicPr>
            <a:picLocks noChangeAspect="1" noChangeArrowheads="1"/>
          </p:cNvPicPr>
          <p:nvPr/>
        </p:nvPicPr>
        <p:blipFill>
          <a:blip r:embed="rId8" cstate="print"/>
          <a:srcRect l="39102" t="2192" r="12773"/>
          <a:stretch>
            <a:fillRect/>
          </a:stretch>
        </p:blipFill>
        <p:spPr bwMode="auto">
          <a:xfrm>
            <a:off x="6732240" y="2420888"/>
            <a:ext cx="2411760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aeroweb.cz/Obrazky/Image/Aktuality/tat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0"/>
            <a:ext cx="7452320" cy="450912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1143000"/>
          </a:xfrm>
        </p:spPr>
        <p:txBody>
          <a:bodyPr/>
          <a:lstStyle/>
          <a:p>
            <a:r>
              <a:rPr lang="sk-SK" dirty="0" err="1" smtClean="0">
                <a:solidFill>
                  <a:schemeClr val="bg2">
                    <a:lumMod val="10000"/>
                  </a:schemeClr>
                </a:solidFill>
              </a:rPr>
              <a:t>Airport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 Poprad  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̶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  Tatry</a:t>
            </a:r>
            <a:endParaRPr lang="sk-SK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4580" name="Picture 4" descr="http://www.airport-poprad.sk/images/ho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221088"/>
            <a:ext cx="6300192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318</TotalTime>
  <Words>156</Words>
  <Application>Microsoft Office PowerPoint</Application>
  <PresentationFormat>Předvádění na obrazovce (4:3)</PresentationFormat>
  <Paragraphs>76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Cesta</vt:lpstr>
      <vt:lpstr>Cities of Prešov Region </vt:lpstr>
      <vt:lpstr>Content</vt:lpstr>
      <vt:lpstr>Districts</vt:lpstr>
      <vt:lpstr>Poprad</vt:lpstr>
      <vt:lpstr>Snímek 5</vt:lpstr>
      <vt:lpstr>The High Tatras</vt:lpstr>
      <vt:lpstr>Snímek 7</vt:lpstr>
      <vt:lpstr>Snímek 8</vt:lpstr>
      <vt:lpstr>Airport Poprad  ̶  Tatry</vt:lpstr>
      <vt:lpstr>Aquacity </vt:lpstr>
      <vt:lpstr>Starý Smokovec and Hrebienok </vt:lpstr>
      <vt:lpstr>Snímek 12</vt:lpstr>
      <vt:lpstr>Districts</vt:lpstr>
      <vt:lpstr>bardejov</vt:lpstr>
      <vt:lpstr>Snímek 15</vt:lpstr>
      <vt:lpstr>Bardejov spa</vt:lpstr>
      <vt:lpstr>Snímek 17</vt:lpstr>
      <vt:lpstr>Recources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Cities</dc:title>
  <dc:creator>Anicka</dc:creator>
  <cp:lastModifiedBy>Anicka</cp:lastModifiedBy>
  <cp:revision>44</cp:revision>
  <dcterms:created xsi:type="dcterms:W3CDTF">2014-04-23T15:27:36Z</dcterms:created>
  <dcterms:modified xsi:type="dcterms:W3CDTF">2014-05-21T12:17:59Z</dcterms:modified>
</cp:coreProperties>
</file>