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70" r:id="rId4"/>
    <p:sldId id="269" r:id="rId5"/>
    <p:sldId id="268" r:id="rId6"/>
    <p:sldId id="258" r:id="rId7"/>
    <p:sldId id="262" r:id="rId8"/>
    <p:sldId id="263" r:id="rId9"/>
    <p:sldId id="261" r:id="rId10"/>
    <p:sldId id="260" r:id="rId11"/>
    <p:sldId id="265" r:id="rId12"/>
    <p:sldId id="26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12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34B3-A47E-463B-B5A5-88779849C0CA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6D4F-41DA-41E3-AB71-DDC450C7348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Chapels</a:t>
            </a:r>
            <a:r>
              <a:rPr lang="sk-SK" dirty="0" smtClean="0"/>
              <a:t> and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holy</a:t>
            </a:r>
            <a:r>
              <a:rPr lang="sk-SK" dirty="0" smtClean="0"/>
              <a:t> </a:t>
            </a:r>
            <a:r>
              <a:rPr lang="sk-SK" dirty="0" err="1" smtClean="0"/>
              <a:t>cross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</a:t>
            </a:r>
            <a:r>
              <a:rPr lang="sk-SK" dirty="0" err="1" smtClean="0"/>
              <a:t>calvary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76D4F-41DA-41E3-AB71-DDC450C7348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63A6B2-6ABA-4580-B4FD-6DC3DDD93552}" type="datetimeFigureOut">
              <a:rPr lang="sk-SK" smtClean="0"/>
              <a:pPr/>
              <a:t>8. 6. 2013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091EF0-04BC-42B5-BF6A-EDA162C869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is.sk/image/36469/presov-rytia.jpg" TargetMode="External"/><Relationship Id="rId13" Type="http://schemas.openxmlformats.org/officeDocument/2006/relationships/hyperlink" Target="http://upload.wikimedia.org/wikipedia/commons/2/23/Eduard_Strau%C3%9F_by_J._Gertinger_ca_1873.jpg" TargetMode="External"/><Relationship Id="rId3" Type="http://schemas.openxmlformats.org/officeDocument/2006/relationships/hyperlink" Target="http://fotky.sme.sk/foto/49041/presov-panorama?type=v&amp;x=650&amp;y=349" TargetMode="External"/><Relationship Id="rId7" Type="http://schemas.openxmlformats.org/officeDocument/2006/relationships/hyperlink" Target="http://pincekulcs.hu/wp-content/uploads/tokaj.jpg" TargetMode="External"/><Relationship Id="rId12" Type="http://schemas.openxmlformats.org/officeDocument/2006/relationships/hyperlink" Target="http://www.hpl.sk/preview.php?id=7b0c04ad46d442016a5ff2705bfb2dab" TargetMode="External"/><Relationship Id="rId2" Type="http://schemas.openxmlformats.org/officeDocument/2006/relationships/hyperlink" Target="http://www.presov.sk/image/7199/img_1346739436.jpg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luventicus.org/mapas/eslovaquia/presov.gif" TargetMode="External"/><Relationship Id="rId11" Type="http://schemas.openxmlformats.org/officeDocument/2006/relationships/hyperlink" Target="http://img.cas.sk/img/4/galleryBig/1495070_.jpg" TargetMode="External"/><Relationship Id="rId5" Type="http://schemas.openxmlformats.org/officeDocument/2006/relationships/hyperlink" Target="http://www.presov.sk/image/47/img_1210060585.jpg" TargetMode="External"/><Relationship Id="rId15" Type="http://schemas.openxmlformats.org/officeDocument/2006/relationships/hyperlink" Target="http://upload.wikimedia.org/wikipedia/commons/b/b4/Nept%C3%BAnova_font%C3%A1na.jpg" TargetMode="External"/><Relationship Id="rId10" Type="http://schemas.openxmlformats.org/officeDocument/2006/relationships/hyperlink" Target="http://mw2.google.com/mw-panoramio/photos/medium/38433485.jpg" TargetMode="External"/><Relationship Id="rId4" Type="http://schemas.openxmlformats.org/officeDocument/2006/relationships/hyperlink" Target="http://img.sk.prg.cmestatic.com/media/images/original/Nov2010/2193270.jpg" TargetMode="External"/><Relationship Id="rId9" Type="http://schemas.openxmlformats.org/officeDocument/2006/relationships/hyperlink" Target="http://www.oocities.org/collecting_sk/pohladnice/Presov10.jpg" TargetMode="External"/><Relationship Id="rId14" Type="http://schemas.openxmlformats.org/officeDocument/2006/relationships/hyperlink" Target="http://img.aktuality.sk/stories/2005/Ludia/Papez/papez_jan_pavol_1_ap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gi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sk-SK" sz="6600" dirty="0" smtClean="0"/>
              <a:t>Prešov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5008" y="5643578"/>
            <a:ext cx="3243226" cy="914400"/>
          </a:xfrm>
        </p:spPr>
        <p:txBody>
          <a:bodyPr>
            <a:noAutofit/>
          </a:bodyPr>
          <a:lstStyle/>
          <a:p>
            <a:pPr algn="r"/>
            <a:r>
              <a:rPr lang="sk-SK" sz="2000" dirty="0" smtClean="0"/>
              <a:t>Dominika </a:t>
            </a:r>
            <a:r>
              <a:rPr lang="sk-SK" sz="2000" dirty="0" err="1" smtClean="0"/>
              <a:t>Vančíková</a:t>
            </a:r>
            <a:r>
              <a:rPr lang="sk-SK" sz="2000" dirty="0" smtClean="0"/>
              <a:t> </a:t>
            </a:r>
          </a:p>
          <a:p>
            <a:pPr algn="r"/>
            <a:r>
              <a:rPr lang="sk-SK" sz="2000" dirty="0" smtClean="0"/>
              <a:t>I.C </a:t>
            </a:r>
          </a:p>
          <a:p>
            <a:pPr algn="r"/>
            <a:r>
              <a:rPr lang="sk-SK" sz="2000" dirty="0" smtClean="0"/>
              <a:t>Šk. r. 2012/2013</a:t>
            </a:r>
            <a:endParaRPr lang="sk-SK" sz="2000" dirty="0"/>
          </a:p>
        </p:txBody>
      </p:sp>
      <p:pic>
        <p:nvPicPr>
          <p:cNvPr id="1027" name="Picture 3" descr="C:\Users\PC\Desktop\Nika\e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4286280" cy="490834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review</a:t>
            </a:r>
            <a:endParaRPr lang="sk-SK" dirty="0"/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idx="1"/>
          </p:nvPr>
        </p:nvGraphicFramePr>
        <p:xfrm>
          <a:off x="1643042" y="1643048"/>
          <a:ext cx="6357984" cy="4643469"/>
        </p:xfrm>
        <a:graphic>
          <a:graphicData uri="http://schemas.openxmlformats.org/drawingml/2006/table">
            <a:tbl>
              <a:tblPr/>
              <a:tblGrid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  <a:gridCol w="529832"/>
              </a:tblGrid>
              <a:tr h="67974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2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36" marR="13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2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lačidlo akcie: Domov 8">
            <a:hlinkClick r:id="rId2" action="ppaction://hlinksldjump" highlightClick="1"/>
          </p:cNvPr>
          <p:cNvSpPr/>
          <p:nvPr/>
        </p:nvSpPr>
        <p:spPr>
          <a:xfrm>
            <a:off x="7858148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1428728" y="1643050"/>
          <a:ext cx="6715168" cy="4643469"/>
        </p:xfrm>
        <a:graphic>
          <a:graphicData uri="http://schemas.openxmlformats.org/drawingml/2006/table">
            <a:tbl>
              <a:tblPr/>
              <a:tblGrid>
                <a:gridCol w="618384"/>
                <a:gridCol w="547840"/>
                <a:gridCol w="618384"/>
                <a:gridCol w="547840"/>
                <a:gridCol w="547840"/>
                <a:gridCol w="547840"/>
                <a:gridCol w="547840"/>
                <a:gridCol w="547840"/>
                <a:gridCol w="547840"/>
                <a:gridCol w="547840"/>
                <a:gridCol w="547840"/>
                <a:gridCol w="547840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1357290" y="1643051"/>
          <a:ext cx="6858044" cy="4643469"/>
        </p:xfrm>
        <a:graphic>
          <a:graphicData uri="http://schemas.openxmlformats.org/drawingml/2006/table">
            <a:tbl>
              <a:tblPr/>
              <a:tblGrid>
                <a:gridCol w="631542"/>
                <a:gridCol w="559496"/>
                <a:gridCol w="631542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1357285" y="1643052"/>
          <a:ext cx="6858052" cy="4643469"/>
        </p:xfrm>
        <a:graphic>
          <a:graphicData uri="http://schemas.openxmlformats.org/drawingml/2006/table">
            <a:tbl>
              <a:tblPr/>
              <a:tblGrid>
                <a:gridCol w="631541"/>
                <a:gridCol w="559497"/>
                <a:gridCol w="631541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</a:tblGrid>
              <a:tr h="67974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4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499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uľka 13"/>
          <p:cNvGraphicFramePr>
            <a:graphicFrameLocks noGrp="1"/>
          </p:cNvGraphicFramePr>
          <p:nvPr/>
        </p:nvGraphicFramePr>
        <p:xfrm>
          <a:off x="1357292" y="1643050"/>
          <a:ext cx="6858042" cy="4643472"/>
        </p:xfrm>
        <a:graphic>
          <a:graphicData uri="http://schemas.openxmlformats.org/drawingml/2006/table">
            <a:tbl>
              <a:tblPr/>
              <a:tblGrid>
                <a:gridCol w="631541"/>
                <a:gridCol w="559496"/>
                <a:gridCol w="631541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  <a:gridCol w="559496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uľka 14"/>
          <p:cNvGraphicFramePr>
            <a:graphicFrameLocks noGrp="1"/>
          </p:cNvGraphicFramePr>
          <p:nvPr/>
        </p:nvGraphicFramePr>
        <p:xfrm>
          <a:off x="1357285" y="1643049"/>
          <a:ext cx="6858052" cy="4643472"/>
        </p:xfrm>
        <a:graphic>
          <a:graphicData uri="http://schemas.openxmlformats.org/drawingml/2006/table">
            <a:tbl>
              <a:tblPr/>
              <a:tblGrid>
                <a:gridCol w="631541"/>
                <a:gridCol w="559497"/>
                <a:gridCol w="631541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uľka 15"/>
          <p:cNvGraphicFramePr>
            <a:graphicFrameLocks noGrp="1"/>
          </p:cNvGraphicFramePr>
          <p:nvPr/>
        </p:nvGraphicFramePr>
        <p:xfrm>
          <a:off x="1357285" y="1643049"/>
          <a:ext cx="6858052" cy="4643472"/>
        </p:xfrm>
        <a:graphic>
          <a:graphicData uri="http://schemas.openxmlformats.org/drawingml/2006/table">
            <a:tbl>
              <a:tblPr/>
              <a:tblGrid>
                <a:gridCol w="631541"/>
                <a:gridCol w="559497"/>
                <a:gridCol w="631541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uľka 16"/>
          <p:cNvGraphicFramePr>
            <a:graphicFrameLocks noGrp="1"/>
          </p:cNvGraphicFramePr>
          <p:nvPr/>
        </p:nvGraphicFramePr>
        <p:xfrm>
          <a:off x="1357285" y="1643049"/>
          <a:ext cx="6858052" cy="4643472"/>
        </p:xfrm>
        <a:graphic>
          <a:graphicData uri="http://schemas.openxmlformats.org/drawingml/2006/table">
            <a:tbl>
              <a:tblPr/>
              <a:tblGrid>
                <a:gridCol w="631541"/>
                <a:gridCol w="559497"/>
                <a:gridCol w="631541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uľka 17"/>
          <p:cNvGraphicFramePr>
            <a:graphicFrameLocks noGrp="1"/>
          </p:cNvGraphicFramePr>
          <p:nvPr/>
        </p:nvGraphicFramePr>
        <p:xfrm>
          <a:off x="1357285" y="1643049"/>
          <a:ext cx="6858052" cy="4643472"/>
        </p:xfrm>
        <a:graphic>
          <a:graphicData uri="http://schemas.openxmlformats.org/drawingml/2006/table">
            <a:tbl>
              <a:tblPr/>
              <a:tblGrid>
                <a:gridCol w="631541"/>
                <a:gridCol w="559497"/>
                <a:gridCol w="631541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  <a:gridCol w="559497"/>
              </a:tblGrid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41500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79743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60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572140"/>
          </a:xfrm>
        </p:spPr>
        <p:txBody>
          <a:bodyPr>
            <a:normAutofit/>
          </a:bodyPr>
          <a:lstStyle/>
          <a:p>
            <a:r>
              <a:rPr lang="sk-SK" sz="1600" dirty="0" err="1" smtClean="0"/>
              <a:t>Books</a:t>
            </a:r>
            <a:r>
              <a:rPr lang="sk-SK" sz="1600" dirty="0" smtClean="0"/>
              <a:t>: Prešov </a:t>
            </a:r>
            <a:r>
              <a:rPr lang="sk-SK" sz="1600" dirty="0" err="1" smtClean="0"/>
              <a:t>Region</a:t>
            </a:r>
            <a:r>
              <a:rPr lang="sk-SK" sz="1600" dirty="0" smtClean="0"/>
              <a:t>, A </a:t>
            </a:r>
            <a:r>
              <a:rPr lang="sk-SK" sz="1600" dirty="0" err="1" smtClean="0"/>
              <a:t>guide</a:t>
            </a:r>
            <a:endParaRPr lang="sk-SK" sz="1600" dirty="0" smtClean="0">
              <a:hlinkClick r:id="rId2"/>
            </a:endParaRPr>
          </a:p>
          <a:p>
            <a:r>
              <a:rPr lang="sk-SK" sz="1600" dirty="0" smtClean="0">
                <a:hlinkClick r:id="rId2"/>
              </a:rPr>
              <a:t>http://www.presov.sk/image/7199/img_1346739436.jpg</a:t>
            </a:r>
            <a:endParaRPr lang="sk-SK" sz="1600" dirty="0" smtClean="0"/>
          </a:p>
          <a:p>
            <a:r>
              <a:rPr lang="sk-SK" sz="1600" dirty="0" smtClean="0">
                <a:hlinkClick r:id="rId3"/>
              </a:rPr>
              <a:t>http://fotky.sme.sk/foto/49041/presov-panorama?type=v&amp;x=650&amp;y=349</a:t>
            </a:r>
            <a:endParaRPr lang="sk-SK" sz="1600" dirty="0" smtClean="0"/>
          </a:p>
          <a:p>
            <a:r>
              <a:rPr lang="sk-SK" sz="1600" dirty="0" smtClean="0">
                <a:hlinkClick r:id="rId4"/>
              </a:rPr>
              <a:t>http://img.sk.prg.cmestatic.com/media/images/original/Nov2010/2193270.jpg</a:t>
            </a:r>
            <a:endParaRPr lang="sk-SK" sz="1600" dirty="0" smtClean="0"/>
          </a:p>
          <a:p>
            <a:r>
              <a:rPr lang="sk-SK" sz="1600" dirty="0" smtClean="0">
                <a:hlinkClick r:id="rId5"/>
              </a:rPr>
              <a:t>http://www.presov.sk/image/47/img_1210060585.jpg</a:t>
            </a:r>
            <a:endParaRPr lang="sk-SK" sz="1600" dirty="0" smtClean="0"/>
          </a:p>
          <a:p>
            <a:r>
              <a:rPr lang="sk-SK" sz="1600" dirty="0" smtClean="0">
                <a:hlinkClick r:id="rId6"/>
              </a:rPr>
              <a:t>http://www2.luventicus.org/mapas/eslovaquia/presov.gif</a:t>
            </a:r>
            <a:endParaRPr lang="sk-SK" sz="1600" dirty="0" smtClean="0"/>
          </a:p>
          <a:p>
            <a:r>
              <a:rPr lang="sk-SK" sz="1600" dirty="0" smtClean="0">
                <a:hlinkClick r:id="rId7"/>
              </a:rPr>
              <a:t>http://pincekulcs.hu/wp-content/uploads/tokaj.jpg</a:t>
            </a:r>
            <a:endParaRPr lang="sk-SK" sz="1600" dirty="0" smtClean="0"/>
          </a:p>
          <a:p>
            <a:r>
              <a:rPr lang="sk-SK" sz="1600" dirty="0" smtClean="0">
                <a:hlinkClick r:id="rId8"/>
              </a:rPr>
              <a:t>http://pis.sk/image/36469/presov-rytia.jpg</a:t>
            </a:r>
            <a:endParaRPr lang="sk-SK" sz="1600" dirty="0" smtClean="0"/>
          </a:p>
          <a:p>
            <a:r>
              <a:rPr lang="sk-SK" sz="1600" dirty="0" smtClean="0">
                <a:hlinkClick r:id="rId9"/>
              </a:rPr>
              <a:t>http://www.oocities.org/collecting_sk/pohladnice/Presov10.jpg</a:t>
            </a:r>
            <a:endParaRPr lang="sk-SK" sz="1600" dirty="0" smtClean="0"/>
          </a:p>
          <a:p>
            <a:r>
              <a:rPr lang="sk-SK" sz="1600" dirty="0" smtClean="0">
                <a:hlinkClick r:id="rId10"/>
              </a:rPr>
              <a:t>http://mw2.google.com/mw-panoramio/photos/medium/38433485.jpg</a:t>
            </a:r>
            <a:endParaRPr lang="sk-SK" sz="1600" dirty="0" smtClean="0"/>
          </a:p>
          <a:p>
            <a:r>
              <a:rPr lang="sk-SK" sz="1600" dirty="0" smtClean="0">
                <a:hlinkClick r:id="rId11"/>
              </a:rPr>
              <a:t>http://img.cas.sk/img/4/galleryBig/1495070_.jpg</a:t>
            </a:r>
            <a:endParaRPr lang="sk-SK" sz="1600" dirty="0" smtClean="0"/>
          </a:p>
          <a:p>
            <a:r>
              <a:rPr lang="sk-SK" sz="1600" dirty="0" smtClean="0">
                <a:hlinkClick r:id="rId12"/>
              </a:rPr>
              <a:t>http://www.hpl.sk/preview.php?id=7b0c04ad46d442016a5ff2705bfb2dab</a:t>
            </a:r>
            <a:endParaRPr lang="sk-SK" sz="1600" dirty="0" smtClean="0"/>
          </a:p>
          <a:p>
            <a:r>
              <a:rPr lang="sk-SK" sz="1600" dirty="0" smtClean="0">
                <a:hlinkClick r:id="rId13"/>
              </a:rPr>
              <a:t>http://upload.wikimedia.org/wikipedia/commons/2/23/Eduard_Strau%C3%9F_by_J._Gertinger_ca_1873.jpg</a:t>
            </a:r>
            <a:endParaRPr lang="sk-SK" sz="1600" dirty="0" smtClean="0"/>
          </a:p>
          <a:p>
            <a:r>
              <a:rPr lang="sk-SK" sz="1600" dirty="0" smtClean="0">
                <a:hlinkClick r:id="rId14"/>
              </a:rPr>
              <a:t>http://img.aktuality.sk/stories/2005/Ludia/Papez/papez_jan_pavol_1_ap.jpg</a:t>
            </a:r>
            <a:endParaRPr lang="sk-SK" sz="1600" dirty="0" smtClean="0"/>
          </a:p>
          <a:p>
            <a:r>
              <a:rPr lang="sk-SK" sz="1600" dirty="0" smtClean="0">
                <a:hlinkClick r:id="rId15"/>
              </a:rPr>
              <a:t>http://upload.wikimedia.org/wikipedia/commons/b/b4/Nept%C3%BAnova_font%C3%A1na.jpg</a:t>
            </a:r>
            <a:endParaRPr lang="sk-SK" sz="1600" dirty="0"/>
          </a:p>
        </p:txBody>
      </p:sp>
      <p:sp>
        <p:nvSpPr>
          <p:cNvPr id="4" name="Tlačidlo akcie: Domov 3">
            <a:hlinkClick r:id="rId16" action="ppaction://hlinksldjump" highlightClick="1"/>
          </p:cNvPr>
          <p:cNvSpPr/>
          <p:nvPr/>
        </p:nvSpPr>
        <p:spPr>
          <a:xfrm>
            <a:off x="8072462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Thank you for </a:t>
            </a:r>
            <a:r>
              <a:rPr lang="en-US" dirty="0" smtClean="0"/>
              <a:t>attention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786454"/>
            <a:ext cx="8686800" cy="293671"/>
          </a:xfrm>
        </p:spPr>
        <p:txBody>
          <a:bodyPr>
            <a:normAutofit fontScale="47500" lnSpcReduction="20000"/>
          </a:bodyPr>
          <a:lstStyle/>
          <a:p>
            <a:endParaRPr lang="sk-SK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Nika\mapa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46000"/>
              </a:srgbClr>
            </a:outerShdw>
          </a:effectLst>
          <a:scene3d>
            <a:camera prst="orthographicFront"/>
            <a:lightRig rig="contrasting" dir="t"/>
          </a:scene3d>
          <a:sp3d prstMaterial="clear"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2">
                    <a:lumMod val="90000"/>
                  </a:schemeClr>
                </a:solidFill>
              </a:rPr>
              <a:t>contect</a:t>
            </a:r>
            <a:endParaRPr lang="sk-SK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2">
                    <a:lumMod val="90000"/>
                  </a:schemeClr>
                </a:solidFill>
                <a:hlinkClick r:id="rId4" action="ppaction://hlinksldjump"/>
              </a:rPr>
              <a:t>In </a:t>
            </a:r>
            <a:r>
              <a:rPr lang="sk-SK" sz="2400" dirty="0" err="1" smtClean="0">
                <a:solidFill>
                  <a:schemeClr val="bg2">
                    <a:lumMod val="90000"/>
                  </a:schemeClr>
                </a:solidFill>
                <a:hlinkClick r:id="rId4" action="ppaction://hlinksldjump"/>
              </a:rPr>
              <a:t>general</a:t>
            </a:r>
            <a:r>
              <a:rPr lang="sk-SK" sz="2400" dirty="0" smtClean="0">
                <a:solidFill>
                  <a:schemeClr val="bg2">
                    <a:lumMod val="90000"/>
                  </a:schemeClr>
                </a:solidFill>
                <a:hlinkClick r:id="rId4" action="ppaction://hlinksldjump"/>
              </a:rPr>
              <a:t> </a:t>
            </a:r>
            <a:r>
              <a:rPr lang="sk-SK" sz="2400" dirty="0" err="1" smtClean="0">
                <a:solidFill>
                  <a:schemeClr val="bg2">
                    <a:lumMod val="90000"/>
                  </a:schemeClr>
                </a:solidFill>
                <a:hlinkClick r:id="rId4" action="ppaction://hlinksldjump"/>
              </a:rPr>
              <a:t>about</a:t>
            </a:r>
            <a:r>
              <a:rPr lang="sk-SK" sz="2400" dirty="0" smtClean="0">
                <a:solidFill>
                  <a:schemeClr val="bg2">
                    <a:lumMod val="90000"/>
                  </a:schemeClr>
                </a:solidFill>
                <a:hlinkClick r:id="rId4" action="ppaction://hlinksldjump"/>
              </a:rPr>
              <a:t> Prešov</a:t>
            </a:r>
            <a:endParaRPr lang="sk-SK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sk-SK" sz="2400" dirty="0" err="1" smtClean="0">
                <a:solidFill>
                  <a:schemeClr val="bg2">
                    <a:lumMod val="90000"/>
                  </a:schemeClr>
                </a:solidFill>
                <a:hlinkClick r:id="rId5" action="ppaction://hlinksldjump"/>
              </a:rPr>
              <a:t>History</a:t>
            </a:r>
            <a:endParaRPr lang="sk-SK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  <a:hlinkClick r:id="rId6" action="ppaction://hlinksldjump"/>
              </a:rPr>
              <a:t>Construction the city</a:t>
            </a:r>
            <a:endParaRPr lang="sk-SK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bg2">
                    <a:lumMod val="90000"/>
                  </a:schemeClr>
                </a:solidFill>
                <a:hlinkClick r:id="rId7" action="ppaction://hlinksldjump"/>
              </a:rPr>
              <a:t>Solivar and </a:t>
            </a:r>
            <a:r>
              <a:rPr lang="sk-SK" sz="2400" dirty="0" err="1" smtClean="0">
                <a:solidFill>
                  <a:schemeClr val="bg2">
                    <a:lumMod val="90000"/>
                  </a:schemeClr>
                </a:solidFill>
                <a:hlinkClick r:id="rId7" action="ppaction://hlinksldjump"/>
              </a:rPr>
              <a:t>Calvary</a:t>
            </a:r>
            <a:endParaRPr lang="sk-SK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8" action="ppaction://hlinksldjump"/>
              </a:rPr>
              <a:t>Personalities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8" action="ppaction://hlinksldjump"/>
              </a:rPr>
              <a:t> </a:t>
            </a:r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8" action="ppaction://hlinksldjump"/>
              </a:rPr>
              <a:t>of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8" action="ppaction://hlinksldjump"/>
              </a:rPr>
              <a:t> Prešov</a:t>
            </a:r>
            <a:endParaRPr lang="sk-SK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9" action="ppaction://hlinksldjump"/>
              </a:rPr>
              <a:t>Immigrants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9" action="ppaction://hlinksldjump"/>
              </a:rPr>
              <a:t> and </a:t>
            </a:r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9" action="ppaction://hlinksldjump"/>
              </a:rPr>
              <a:t>John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9" action="ppaction://hlinksldjump"/>
              </a:rPr>
              <a:t> Paul II.</a:t>
            </a:r>
            <a:endParaRPr lang="sk-SK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10" action="ppaction://hlinksldjump"/>
              </a:rPr>
              <a:t>Population</a:t>
            </a:r>
            <a:r>
              <a:rPr lang="sk-SK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10" action="ppaction://hlinksldjump"/>
              </a:rPr>
              <a:t> </a:t>
            </a:r>
            <a:endParaRPr lang="sk-SK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11" action="ppaction://hlinksldjump"/>
              </a:rPr>
              <a:t>Review</a:t>
            </a:r>
            <a:endParaRPr lang="sk-SK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sk-SK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sk-SK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/>
          </a:bodyPr>
          <a:lstStyle/>
          <a:p>
            <a:r>
              <a:rPr lang="sk-SK" dirty="0" smtClean="0"/>
              <a:t>In </a:t>
            </a:r>
            <a:r>
              <a:rPr lang="sk-SK" dirty="0" err="1" smtClean="0"/>
              <a:t>general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Prešov: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Prešov </a:t>
            </a:r>
            <a:r>
              <a:rPr lang="sk-SK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centre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Šariš </a:t>
            </a:r>
            <a:r>
              <a:rPr lang="sk-SK" sz="2400" dirty="0" err="1" smtClean="0"/>
              <a:t>Region</a:t>
            </a:r>
            <a:endParaRPr lang="sk-SK" sz="2400" dirty="0" smtClean="0"/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third</a:t>
            </a:r>
            <a:r>
              <a:rPr lang="sk-SK" sz="2400" dirty="0" smtClean="0"/>
              <a:t> </a:t>
            </a:r>
            <a:r>
              <a:rPr lang="sk-SK" sz="2400" dirty="0" err="1" smtClean="0"/>
              <a:t>biggest</a:t>
            </a:r>
            <a:r>
              <a:rPr lang="sk-SK" sz="2400" dirty="0" smtClean="0"/>
              <a:t> city in Slovakia</a:t>
            </a:r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centre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largest</a:t>
            </a:r>
            <a:r>
              <a:rPr lang="sk-SK" sz="2400" dirty="0" smtClean="0"/>
              <a:t> Slovak </a:t>
            </a:r>
            <a:r>
              <a:rPr lang="sk-SK" sz="2400" dirty="0" err="1" smtClean="0"/>
              <a:t>self-governing</a:t>
            </a:r>
            <a:r>
              <a:rPr lang="sk-SK" sz="2400" dirty="0" smtClean="0"/>
              <a:t> </a:t>
            </a:r>
            <a:r>
              <a:rPr lang="sk-SK" sz="2400" dirty="0" err="1" smtClean="0"/>
              <a:t>region</a:t>
            </a:r>
            <a:r>
              <a:rPr lang="sk-SK" sz="2400" dirty="0" smtClean="0"/>
              <a:t> (</a:t>
            </a:r>
            <a:r>
              <a:rPr lang="sk-SK" sz="2400" dirty="0" err="1" smtClean="0"/>
              <a:t>since</a:t>
            </a:r>
            <a:r>
              <a:rPr lang="sk-SK" sz="2400" dirty="0" smtClean="0"/>
              <a:t> 2002)</a:t>
            </a:r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centre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three</a:t>
            </a:r>
            <a:r>
              <a:rPr lang="sk-SK" sz="2400" dirty="0" smtClean="0"/>
              <a:t> </a:t>
            </a:r>
            <a:r>
              <a:rPr lang="sk-SK" sz="2400" dirty="0" err="1" smtClean="0"/>
              <a:t>bishoprics</a:t>
            </a:r>
            <a:r>
              <a:rPr lang="sk-SK" sz="2400" dirty="0" smtClean="0"/>
              <a:t>, and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a </a:t>
            </a:r>
            <a:r>
              <a:rPr lang="sk-SK" sz="2400" dirty="0" err="1" smtClean="0"/>
              <a:t>treasury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cultural</a:t>
            </a:r>
            <a:r>
              <a:rPr lang="sk-SK" sz="2400" dirty="0" smtClean="0"/>
              <a:t> and </a:t>
            </a:r>
            <a:r>
              <a:rPr lang="sk-SK" sz="2400" dirty="0" err="1" smtClean="0"/>
              <a:t>historical</a:t>
            </a:r>
            <a:r>
              <a:rPr lang="sk-SK" sz="2400" dirty="0" smtClean="0"/>
              <a:t> </a:t>
            </a:r>
            <a:r>
              <a:rPr lang="sk-SK" sz="2400" dirty="0" err="1" smtClean="0"/>
              <a:t>landmarks</a:t>
            </a:r>
            <a:r>
              <a:rPr lang="sk-SK" sz="2400" dirty="0" smtClean="0"/>
              <a:t>.</a:t>
            </a:r>
          </a:p>
          <a:p>
            <a:endParaRPr lang="sk-SK" sz="2400" dirty="0"/>
          </a:p>
        </p:txBody>
      </p:sp>
      <p:pic>
        <p:nvPicPr>
          <p:cNvPr id="2050" name="Picture 2" descr="C:\Users\PC\Desktop\Nika\presov-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7786742" cy="3000372"/>
          </a:xfrm>
          <a:prstGeom prst="rect">
            <a:avLst/>
          </a:prstGeom>
          <a:noFill/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143900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/>
          </a:bodyPr>
          <a:lstStyle/>
          <a:p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6143668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settlement</a:t>
            </a:r>
            <a:r>
              <a:rPr lang="sk-SK" sz="2000" dirty="0" smtClean="0"/>
              <a:t> </a:t>
            </a:r>
            <a:r>
              <a:rPr lang="sk-SK" sz="2000" dirty="0" err="1" smtClean="0"/>
              <a:t>called</a:t>
            </a:r>
            <a:r>
              <a:rPr lang="sk-SK" sz="2000" dirty="0" smtClean="0"/>
              <a:t> </a:t>
            </a:r>
            <a:r>
              <a:rPr lang="sk-SK" sz="2000" dirty="0" err="1" smtClean="0"/>
              <a:t>Epuries</a:t>
            </a:r>
            <a:endParaRPr lang="sk-SK" sz="2000" dirty="0" smtClean="0"/>
          </a:p>
          <a:p>
            <a:r>
              <a:rPr lang="sk-SK" sz="2000" dirty="0" smtClean="0"/>
              <a:t> 3 </a:t>
            </a:r>
            <a:r>
              <a:rPr lang="sk-SK" sz="2000" dirty="0" err="1" smtClean="0"/>
              <a:t>ethnic</a:t>
            </a:r>
            <a:r>
              <a:rPr lang="sk-SK" sz="2000" dirty="0" smtClean="0"/>
              <a:t> </a:t>
            </a:r>
            <a:r>
              <a:rPr lang="sk-SK" sz="2000" dirty="0" err="1" smtClean="0"/>
              <a:t>groups</a:t>
            </a:r>
            <a:r>
              <a:rPr lang="sk-SK" sz="2000" dirty="0" smtClean="0"/>
              <a:t>: -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original</a:t>
            </a:r>
            <a:r>
              <a:rPr lang="sk-SK" sz="2000" dirty="0" smtClean="0"/>
              <a:t> </a:t>
            </a:r>
            <a:r>
              <a:rPr lang="sk-SK" sz="2000" dirty="0" err="1" smtClean="0"/>
              <a:t>Slav</a:t>
            </a:r>
            <a:r>
              <a:rPr lang="sk-SK" sz="2000" dirty="0" smtClean="0"/>
              <a:t> </a:t>
            </a:r>
            <a:r>
              <a:rPr lang="sk-SK" sz="2000" dirty="0" err="1" smtClean="0"/>
              <a:t>population</a:t>
            </a:r>
            <a:endParaRPr lang="sk-SK" sz="2000" dirty="0" smtClean="0"/>
          </a:p>
          <a:p>
            <a:pPr lvl="6">
              <a:buNone/>
            </a:pPr>
            <a:r>
              <a:rPr lang="sk-SK" sz="2000" dirty="0" smtClean="0"/>
              <a:t> - </a:t>
            </a:r>
            <a:r>
              <a:rPr lang="sk-SK" sz="2000" dirty="0" err="1" smtClean="0"/>
              <a:t>Hungarian</a:t>
            </a:r>
            <a:r>
              <a:rPr lang="sk-SK" sz="2000" dirty="0" smtClean="0"/>
              <a:t> </a:t>
            </a:r>
            <a:r>
              <a:rPr lang="sk-SK" sz="2000" dirty="0" err="1" smtClean="0"/>
              <a:t>settlers</a:t>
            </a:r>
            <a:endParaRPr lang="sk-SK" sz="2000" dirty="0" smtClean="0"/>
          </a:p>
          <a:p>
            <a:pPr lvl="6">
              <a:buNone/>
            </a:pPr>
            <a:r>
              <a:rPr lang="sk-SK" sz="2000" dirty="0" smtClean="0"/>
              <a:t>  - </a:t>
            </a:r>
            <a:r>
              <a:rPr lang="sk-SK" sz="2000" dirty="0" err="1" smtClean="0"/>
              <a:t>German</a:t>
            </a:r>
            <a:r>
              <a:rPr lang="sk-SK" sz="2000" dirty="0" smtClean="0"/>
              <a:t> </a:t>
            </a:r>
            <a:r>
              <a:rPr lang="sk-SK" sz="2000" dirty="0" err="1" smtClean="0"/>
              <a:t>immigrants</a:t>
            </a:r>
            <a:r>
              <a:rPr lang="sk-SK" sz="2000" dirty="0" smtClean="0"/>
              <a:t> </a:t>
            </a:r>
            <a:r>
              <a:rPr lang="sk-SK" sz="2000" dirty="0" err="1" smtClean="0"/>
              <a:t>from</a:t>
            </a:r>
            <a:r>
              <a:rPr lang="sk-SK" sz="2000" dirty="0" smtClean="0"/>
              <a:t> </a:t>
            </a:r>
            <a:r>
              <a:rPr lang="sk-SK" sz="2000" dirty="0" err="1" smtClean="0"/>
              <a:t>Saxony</a:t>
            </a:r>
            <a:endParaRPr lang="sk-SK" sz="2000" dirty="0" smtClean="0"/>
          </a:p>
          <a:p>
            <a:r>
              <a:rPr lang="en-US" sz="2000" dirty="0" smtClean="0"/>
              <a:t>trade of Tokay wine</a:t>
            </a:r>
            <a:r>
              <a:rPr lang="sk-SK" sz="2000" dirty="0" smtClean="0"/>
              <a:t> </a:t>
            </a:r>
          </a:p>
          <a:p>
            <a:endParaRPr lang="sk-SK" sz="2000" dirty="0" smtClean="0"/>
          </a:p>
          <a:p>
            <a:pPr lvl="8"/>
            <a:r>
              <a:rPr lang="sk-SK" sz="2000" dirty="0" smtClean="0"/>
              <a:t>                        </a:t>
            </a:r>
            <a:r>
              <a:rPr lang="sk-SK" sz="2000" b="1" dirty="0" err="1" smtClean="0"/>
              <a:t>vineyards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Tokay</a:t>
            </a:r>
            <a:endParaRPr lang="sk-SK" sz="2000" b="1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					            		</a:t>
            </a:r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pPr>
              <a:buNone/>
            </a:pPr>
            <a:r>
              <a:rPr lang="sk-SK" sz="2000" b="1" dirty="0" smtClean="0"/>
              <a:t>      </a:t>
            </a:r>
          </a:p>
          <a:p>
            <a:pPr>
              <a:buNone/>
            </a:pPr>
            <a:r>
              <a:rPr lang="sk-SK" sz="2000" b="1" dirty="0" smtClean="0"/>
              <a:t>			 </a:t>
            </a:r>
            <a:r>
              <a:rPr lang="sk-SK" sz="2000" b="1" dirty="0" err="1" smtClean="0"/>
              <a:t>Epuries</a:t>
            </a:r>
            <a:endParaRPr lang="sk-SK" sz="2000" b="1" dirty="0"/>
          </a:p>
        </p:txBody>
      </p:sp>
      <p:pic>
        <p:nvPicPr>
          <p:cNvPr id="4100" name="Picture 4" descr="C:\Users\PC\Desktop\Nika\tok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4000528" cy="2981649"/>
          </a:xfrm>
          <a:prstGeom prst="rect">
            <a:avLst/>
          </a:prstGeom>
          <a:noFill/>
        </p:spPr>
      </p:pic>
      <p:pic>
        <p:nvPicPr>
          <p:cNvPr id="3074" name="Picture 2" descr="C:\Users\PC\Desktop\Nika\Epu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4643470" cy="3571900"/>
          </a:xfrm>
          <a:prstGeom prst="rect">
            <a:avLst/>
          </a:prstGeom>
          <a:noFill/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8143900" y="35716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sk-SK" dirty="0" err="1" smtClean="0"/>
              <a:t>walls</a:t>
            </a:r>
            <a:r>
              <a:rPr lang="sk-SK" dirty="0" smtClean="0"/>
              <a:t>    </a:t>
            </a:r>
            <a:r>
              <a:rPr lang="sk-SK" dirty="0" smtClean="0">
                <a:sym typeface="Wingdings" pitchFamily="2" charset="2"/>
              </a:rPr>
              <a:t>-</a:t>
            </a:r>
            <a:r>
              <a:rPr lang="sk-SK" dirty="0" smtClean="0"/>
              <a:t> </a:t>
            </a:r>
            <a:r>
              <a:rPr lang="sk-SK" dirty="0" err="1" smtClean="0"/>
              <a:t>around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endParaRPr lang="sk-SK" dirty="0" smtClean="0"/>
          </a:p>
          <a:p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-</a:t>
            </a:r>
            <a:r>
              <a:rPr lang="sk-SK" dirty="0" smtClean="0"/>
              <a:t> </a:t>
            </a:r>
            <a:r>
              <a:rPr lang="sk-SK" dirty="0" err="1" smtClean="0"/>
              <a:t>middle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main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       </a:t>
            </a:r>
            <a:r>
              <a:rPr lang="sk-SK" dirty="0" smtClean="0">
                <a:sym typeface="Wingdings" pitchFamily="2" charset="2"/>
              </a:rPr>
              <a:t>-</a:t>
            </a:r>
            <a:r>
              <a:rPr lang="sk-SK" dirty="0" smtClean="0"/>
              <a:t> </a:t>
            </a:r>
            <a:r>
              <a:rPr lang="sk-SK" dirty="0" err="1" smtClean="0"/>
              <a:t>surrounded</a:t>
            </a:r>
            <a:r>
              <a:rPr lang="sk-SK" dirty="0" smtClean="0"/>
              <a:t> by </a:t>
            </a:r>
            <a:r>
              <a:rPr lang="sk-SK" dirty="0" err="1" smtClean="0"/>
              <a:t>medieval</a:t>
            </a:r>
            <a:r>
              <a:rPr lang="sk-SK" dirty="0" smtClean="0"/>
              <a:t> </a:t>
            </a:r>
            <a:r>
              <a:rPr lang="sk-SK" dirty="0" err="1" smtClean="0"/>
              <a:t>houses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			</a:t>
            </a:r>
            <a:r>
              <a:rPr lang="sk-SK" dirty="0" err="1" smtClean="0">
                <a:sym typeface="Wingdings" pitchFamily="2" charset="2"/>
              </a:rPr>
              <a:t>one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err="1" smtClean="0">
                <a:sym typeface="Wingdings" pitchFamily="2" charset="2"/>
              </a:rPr>
              <a:t>of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err="1" smtClean="0">
                <a:sym typeface="Wingdings" pitchFamily="2" charset="2"/>
              </a:rPr>
              <a:t>them</a:t>
            </a:r>
            <a:r>
              <a:rPr lang="sk-SK" dirty="0" smtClean="0">
                <a:sym typeface="Wingdings" pitchFamily="2" charset="2"/>
              </a:rPr>
              <a:t> TOWN HALL</a:t>
            </a: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endParaRPr lang="sk-SK" dirty="0" smtClean="0">
              <a:sym typeface="Wingdings" pitchFamily="2" charset="2"/>
            </a:endParaRPr>
          </a:p>
          <a:p>
            <a:pPr>
              <a:buNone/>
            </a:pPr>
            <a:r>
              <a:rPr lang="sk-SK" dirty="0" smtClean="0">
                <a:sym typeface="Wingdings" pitchFamily="2" charset="2"/>
              </a:rPr>
              <a:t>								</a:t>
            </a:r>
            <a:r>
              <a:rPr lang="sk-SK" dirty="0" err="1" smtClean="0">
                <a:sym typeface="Wingdings" pitchFamily="2" charset="2"/>
              </a:rPr>
              <a:t></a:t>
            </a:r>
            <a:r>
              <a:rPr lang="sk-SK" sz="2000" b="1" dirty="0" err="1" smtClean="0">
                <a:sym typeface="Wingdings" pitchFamily="2" charset="2"/>
              </a:rPr>
              <a:t>town</a:t>
            </a:r>
            <a:r>
              <a:rPr lang="sk-SK" sz="2000" b="1" dirty="0" smtClean="0">
                <a:sym typeface="Wingdings" pitchFamily="2" charset="2"/>
              </a:rPr>
              <a:t> </a:t>
            </a:r>
            <a:r>
              <a:rPr lang="sk-SK" sz="2000" b="1" dirty="0" err="1" smtClean="0">
                <a:sym typeface="Wingdings" pitchFamily="2" charset="2"/>
              </a:rPr>
              <a:t>hall</a:t>
            </a:r>
            <a:endParaRPr lang="sk-SK" dirty="0"/>
          </a:p>
        </p:txBody>
      </p:sp>
      <p:pic>
        <p:nvPicPr>
          <p:cNvPr id="5122" name="Picture 2" descr="C:\Users\PC\Desktop\Nika\rad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6143668" cy="2724148"/>
          </a:xfrm>
          <a:prstGeom prst="rect">
            <a:avLst/>
          </a:prstGeom>
          <a:noFill/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001024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rmAutofit/>
          </a:bodyPr>
          <a:lstStyle/>
          <a:p>
            <a:r>
              <a:rPr lang="sk-SK" dirty="0" smtClean="0"/>
              <a:t>Solivar                                          </a:t>
            </a:r>
            <a:r>
              <a:rPr lang="sk-SK" dirty="0" err="1" smtClean="0"/>
              <a:t>Calvary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191000" cy="578645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1572 – </a:t>
            </a:r>
            <a:r>
              <a:rPr lang="sk-SK" dirty="0" err="1" smtClean="0"/>
              <a:t>started</a:t>
            </a:r>
            <a:r>
              <a:rPr lang="sk-SK" dirty="0" smtClean="0"/>
              <a:t> </a:t>
            </a:r>
            <a:r>
              <a:rPr lang="sk-SK" dirty="0" err="1" smtClean="0"/>
              <a:t>salt</a:t>
            </a:r>
            <a:r>
              <a:rPr lang="sk-SK" dirty="0" smtClean="0"/>
              <a:t> </a:t>
            </a:r>
            <a:r>
              <a:rPr lang="sk-SK" dirty="0" err="1" smtClean="0"/>
              <a:t>mining</a:t>
            </a:r>
            <a:endParaRPr lang="sk-SK" dirty="0" smtClean="0"/>
          </a:p>
          <a:p>
            <a:r>
              <a:rPr lang="sk-SK" dirty="0" err="1" smtClean="0"/>
              <a:t>National</a:t>
            </a:r>
            <a:r>
              <a:rPr lang="sk-SK" dirty="0" smtClean="0"/>
              <a:t> </a:t>
            </a:r>
            <a:r>
              <a:rPr lang="sk-SK" dirty="0" err="1" smtClean="0"/>
              <a:t>Historic</a:t>
            </a:r>
            <a:r>
              <a:rPr lang="sk-SK" dirty="0" smtClean="0"/>
              <a:t> </a:t>
            </a:r>
            <a:r>
              <a:rPr lang="sk-SK" dirty="0" err="1" smtClean="0"/>
              <a:t>Landmark</a:t>
            </a:r>
            <a:endParaRPr lang="sk-SK" dirty="0" smtClean="0"/>
          </a:p>
          <a:p>
            <a:pPr>
              <a:buNone/>
            </a:pPr>
            <a:r>
              <a:rPr lang="sk-SK" sz="2000" b="1" dirty="0" smtClean="0"/>
              <a:t/>
            </a:r>
            <a:br>
              <a:rPr lang="sk-SK" sz="2000" b="1" dirty="0" smtClean="0"/>
            </a:b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r>
              <a:rPr lang="sk-SK" sz="2000" b="1" dirty="0" err="1" smtClean="0"/>
              <a:t>Salt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storage</a:t>
            </a:r>
            <a:endParaRPr lang="sk-SK" sz="2000" b="1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572000" y="785794"/>
            <a:ext cx="4343400" cy="6072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sz="2200" b="1" dirty="0" smtClean="0"/>
          </a:p>
          <a:p>
            <a:pPr>
              <a:buNone/>
            </a:pPr>
            <a:r>
              <a:rPr lang="sk-SK" sz="2200" b="1" dirty="0" err="1" smtClean="0"/>
              <a:t>Chapels</a:t>
            </a:r>
            <a:r>
              <a:rPr lang="sk-SK" sz="2200" b="1" dirty="0" smtClean="0"/>
              <a:t> and </a:t>
            </a:r>
            <a:r>
              <a:rPr lang="sk-SK" sz="2200" b="1" dirty="0" err="1" smtClean="0"/>
              <a:t>the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church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of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the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holy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cross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at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Calvary</a:t>
            </a:r>
            <a:endParaRPr lang="sk-SK" sz="2200" b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Located</a:t>
            </a:r>
            <a:r>
              <a:rPr lang="sk-SK" dirty="0" smtClean="0"/>
              <a:t> – on </a:t>
            </a:r>
            <a:r>
              <a:rPr lang="sk-SK" dirty="0" err="1" smtClean="0"/>
              <a:t>hill</a:t>
            </a:r>
            <a:r>
              <a:rPr lang="sk-SK" dirty="0" smtClean="0"/>
              <a:t> </a:t>
            </a:r>
            <a:r>
              <a:rPr lang="sk-SK" dirty="0" err="1" smtClean="0"/>
              <a:t>on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west</a:t>
            </a:r>
            <a:r>
              <a:rPr lang="sk-SK" dirty="0" smtClean="0"/>
              <a:t> </a:t>
            </a:r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</a:t>
            </a:r>
          </a:p>
          <a:p>
            <a:r>
              <a:rPr lang="sk-SK" dirty="0" err="1" smtClean="0"/>
              <a:t>originally</a:t>
            </a:r>
            <a:r>
              <a:rPr lang="sk-SK" dirty="0" smtClean="0"/>
              <a:t> </a:t>
            </a:r>
            <a:r>
              <a:rPr lang="sk-SK" dirty="0" err="1" smtClean="0"/>
              <a:t>outside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 </a:t>
            </a:r>
            <a:r>
              <a:rPr lang="sk-SK" dirty="0" err="1" smtClean="0"/>
              <a:t>limits</a:t>
            </a:r>
            <a:endParaRPr lang="sk-SK" dirty="0" smtClean="0"/>
          </a:p>
        </p:txBody>
      </p:sp>
      <p:pic>
        <p:nvPicPr>
          <p:cNvPr id="6147" name="Picture 3" descr="C:\Users\PC\Desktop\Nika\kalvá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561938" cy="3429024"/>
          </a:xfrm>
          <a:prstGeom prst="rect">
            <a:avLst/>
          </a:prstGeom>
          <a:noFill/>
        </p:spPr>
      </p:pic>
      <p:pic>
        <p:nvPicPr>
          <p:cNvPr id="6149" name="Picture 5" descr="C:\Users\PC\Desktop\Nika\soliv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071966" cy="3429024"/>
          </a:xfrm>
          <a:prstGeom prst="rect">
            <a:avLst/>
          </a:prstGeom>
          <a:noFill/>
        </p:spPr>
      </p:pic>
      <p:sp>
        <p:nvSpPr>
          <p:cNvPr id="7" name="Tlačidlo akcie: Domov 6">
            <a:hlinkClick r:id="rId4" action="ppaction://hlinksldjump" highlightClick="1"/>
          </p:cNvPr>
          <p:cNvSpPr/>
          <p:nvPr/>
        </p:nvSpPr>
        <p:spPr>
          <a:xfrm>
            <a:off x="8501058" y="621505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personalities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Prešov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8339166" cy="2428892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17th </a:t>
            </a:r>
            <a:r>
              <a:rPr lang="sk-SK" sz="2400" dirty="0" err="1" smtClean="0"/>
              <a:t>century</a:t>
            </a:r>
            <a:r>
              <a:rPr lang="sk-SK" sz="2400" dirty="0" smtClean="0"/>
              <a:t> - </a:t>
            </a:r>
            <a:r>
              <a:rPr lang="en-US" sz="2400" dirty="0" smtClean="0"/>
              <a:t>decline as a result of wars, fires and plague epidemics</a:t>
            </a:r>
            <a:r>
              <a:rPr lang="sk-SK" sz="2400" dirty="0" smtClean="0"/>
              <a:t> </a:t>
            </a:r>
          </a:p>
          <a:p>
            <a:r>
              <a:rPr lang="sk-SK" sz="2400" dirty="0" smtClean="0"/>
              <a:t>J. A. </a:t>
            </a:r>
            <a:r>
              <a:rPr lang="sk-SK" sz="2400" dirty="0" err="1" smtClean="0"/>
              <a:t>Reimanus</a:t>
            </a:r>
            <a:r>
              <a:rPr lang="sk-SK" sz="2400" dirty="0" smtClean="0"/>
              <a:t> - </a:t>
            </a:r>
            <a:r>
              <a:rPr lang="sk-SK" sz="2400" dirty="0" err="1" smtClean="0"/>
              <a:t>carried</a:t>
            </a:r>
            <a:r>
              <a:rPr lang="sk-SK" sz="2400" dirty="0" smtClean="0"/>
              <a:t> </a:t>
            </a:r>
            <a:r>
              <a:rPr lang="sk-SK" sz="2400" dirty="0" err="1" smtClean="0"/>
              <a:t>out</a:t>
            </a:r>
            <a:r>
              <a:rPr lang="sk-SK" sz="2400" dirty="0" smtClean="0"/>
              <a:t> </a:t>
            </a:r>
            <a:r>
              <a:rPr lang="sk-SK" sz="2400" dirty="0" err="1" smtClean="0"/>
              <a:t>vaccination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smallpox</a:t>
            </a:r>
            <a:endParaRPr lang="sk-SK" sz="2400" dirty="0" smtClean="0"/>
          </a:p>
          <a:p>
            <a:r>
              <a:rPr lang="en-US" sz="2400" dirty="0" smtClean="0"/>
              <a:t>K. Kern </a:t>
            </a:r>
            <a:r>
              <a:rPr lang="sk-SK" sz="2400" dirty="0" smtClean="0"/>
              <a:t>- </a:t>
            </a:r>
            <a:r>
              <a:rPr lang="en-US" sz="2400" dirty="0" smtClean="0"/>
              <a:t>discovered a drug against the cattle plague</a:t>
            </a:r>
            <a:endParaRPr lang="sk-SK" sz="2400" dirty="0" smtClean="0"/>
          </a:p>
          <a:p>
            <a:r>
              <a:rPr lang="en-US" sz="2400" dirty="0" smtClean="0"/>
              <a:t>J. </a:t>
            </a:r>
            <a:r>
              <a:rPr lang="en-US" sz="2400" dirty="0" err="1" smtClean="0"/>
              <a:t>Gertinger</a:t>
            </a:r>
            <a:r>
              <a:rPr lang="sk-SK" sz="2400" dirty="0" smtClean="0"/>
              <a:t> -</a:t>
            </a:r>
            <a:r>
              <a:rPr lang="en-US" sz="2400" dirty="0" smtClean="0"/>
              <a:t> made the first crystalline sugar in Hungary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pPr>
              <a:buNone/>
            </a:pPr>
            <a:endParaRPr lang="sk-SK" sz="2400" dirty="0" smtClean="0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>
          <a:xfrm>
            <a:off x="214282" y="4071942"/>
            <a:ext cx="5786478" cy="27860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000" b="1" dirty="0" smtClean="0"/>
              <a:t>					     J. </a:t>
            </a:r>
            <a:r>
              <a:rPr lang="sk-SK" sz="2000" b="1" dirty="0" err="1" smtClean="0"/>
              <a:t>Gertinger</a:t>
            </a:r>
            <a:r>
              <a:rPr lang="sk-SK" sz="2000" b="1" dirty="0" smtClean="0"/>
              <a:t> </a:t>
            </a:r>
            <a:r>
              <a:rPr lang="sk-SK" sz="2000" b="1" dirty="0" smtClean="0">
                <a:sym typeface="Wingdings" pitchFamily="2" charset="2"/>
              </a:rPr>
              <a:t></a:t>
            </a: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r>
              <a:rPr lang="sk-SK" sz="2000" b="1" dirty="0" smtClean="0"/>
              <a:t>		J. A. </a:t>
            </a:r>
            <a:r>
              <a:rPr lang="sk-SK" sz="2000" b="1" dirty="0" err="1" smtClean="0"/>
              <a:t>Reimanus</a:t>
            </a:r>
            <a:endParaRPr lang="sk-SK" sz="2000" b="1" dirty="0"/>
          </a:p>
        </p:txBody>
      </p:sp>
      <p:pic>
        <p:nvPicPr>
          <p:cNvPr id="1027" name="Picture 3" descr="C:\Users\PC\Desktop\Nika\J. A. Raym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571900" cy="2905157"/>
          </a:xfrm>
          <a:prstGeom prst="rect">
            <a:avLst/>
          </a:prstGeom>
          <a:noFill/>
        </p:spPr>
      </p:pic>
      <p:pic>
        <p:nvPicPr>
          <p:cNvPr id="1028" name="Picture 4" descr="C:\Users\PC\Desktop\Nika\J. Gert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429000"/>
            <a:ext cx="2668654" cy="3429000"/>
          </a:xfrm>
          <a:prstGeom prst="rect">
            <a:avLst/>
          </a:prstGeom>
          <a:noFill/>
        </p:spPr>
      </p:pic>
      <p:sp>
        <p:nvSpPr>
          <p:cNvPr id="7" name="Tlačidlo akcie: Domov 6">
            <a:hlinkClick r:id="rId4" action="ppaction://hlinksldjump" highlightClick="1"/>
          </p:cNvPr>
          <p:cNvSpPr/>
          <p:nvPr/>
        </p:nvSpPr>
        <p:spPr>
          <a:xfrm>
            <a:off x="8215338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Immigrants</a:t>
            </a:r>
            <a:r>
              <a:rPr lang="sk-SK" dirty="0" smtClean="0"/>
              <a:t> and </a:t>
            </a:r>
            <a:r>
              <a:rPr lang="sk-SK" dirty="0" err="1" smtClean="0"/>
              <a:t>John</a:t>
            </a:r>
            <a:r>
              <a:rPr lang="sk-SK" dirty="0" smtClean="0"/>
              <a:t> Paul II.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357274"/>
            <a:ext cx="8686800" cy="550072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16th </a:t>
            </a:r>
            <a:r>
              <a:rPr lang="sk-SK" sz="2400" dirty="0" err="1" smtClean="0"/>
              <a:t>century</a:t>
            </a:r>
            <a:r>
              <a:rPr lang="sk-SK" sz="2400" dirty="0" smtClean="0"/>
              <a:t> - </a:t>
            </a:r>
            <a:r>
              <a:rPr lang="sk-SK" sz="2400" dirty="0" err="1" smtClean="0"/>
              <a:t>coming</a:t>
            </a:r>
            <a:r>
              <a:rPr lang="sk-SK" sz="2400" dirty="0" smtClean="0"/>
              <a:t> </a:t>
            </a:r>
            <a:r>
              <a:rPr lang="sk-SK" sz="2400" dirty="0" err="1" smtClean="0"/>
              <a:t>Roma</a:t>
            </a:r>
            <a:endParaRPr lang="sk-SK" sz="2400" dirty="0" smtClean="0"/>
          </a:p>
          <a:p>
            <a:r>
              <a:rPr lang="sk-SK" sz="2400" dirty="0" smtClean="0"/>
              <a:t>1789 – 1. </a:t>
            </a:r>
            <a:r>
              <a:rPr lang="sk-SK" sz="2400" dirty="0" err="1" smtClean="0"/>
              <a:t>Jews</a:t>
            </a:r>
            <a:r>
              <a:rPr lang="sk-SK" sz="2400" dirty="0" smtClean="0"/>
              <a:t> </a:t>
            </a:r>
            <a:r>
              <a:rPr lang="sk-SK" sz="2400" dirty="0" err="1" smtClean="0"/>
              <a:t>settled</a:t>
            </a:r>
            <a:r>
              <a:rPr lang="sk-SK" sz="2400" dirty="0" smtClean="0"/>
              <a:t> </a:t>
            </a:r>
            <a:r>
              <a:rPr lang="sk-SK" sz="2400" dirty="0" err="1" smtClean="0"/>
              <a:t>there</a:t>
            </a:r>
            <a:endParaRPr lang="sk-SK" sz="2400" dirty="0" smtClean="0"/>
          </a:p>
          <a:p>
            <a:r>
              <a:rPr lang="sk-SK" sz="2400" dirty="0" smtClean="0"/>
              <a:t>1808 – </a:t>
            </a:r>
            <a:r>
              <a:rPr lang="sk-SK" sz="2400" dirty="0" err="1" smtClean="0"/>
              <a:t>Markus</a:t>
            </a:r>
            <a:r>
              <a:rPr lang="sk-SK" sz="2400" dirty="0" smtClean="0"/>
              <a:t> </a:t>
            </a:r>
            <a:r>
              <a:rPr lang="sk-SK" sz="2400" dirty="0" err="1" smtClean="0"/>
              <a:t>Holländer</a:t>
            </a:r>
            <a:endParaRPr lang="sk-SK" sz="2400" dirty="0" smtClean="0"/>
          </a:p>
          <a:p>
            <a:pPr lvl="3">
              <a:buNone/>
            </a:pPr>
            <a:r>
              <a:rPr lang="sk-SK" sz="2400" dirty="0" smtClean="0"/>
              <a:t> -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Neptune</a:t>
            </a:r>
            <a:r>
              <a:rPr lang="sk-SK" sz="2400" dirty="0" smtClean="0"/>
              <a:t> </a:t>
            </a:r>
            <a:r>
              <a:rPr lang="sk-SK" sz="2400" dirty="0" err="1" smtClean="0"/>
              <a:t>Fountain</a:t>
            </a:r>
            <a:endParaRPr lang="sk-SK" sz="2400" dirty="0" smtClean="0"/>
          </a:p>
          <a:p>
            <a:r>
              <a:rPr lang="sk-SK" sz="2400" dirty="0" smtClean="0"/>
              <a:t>1995 – pope </a:t>
            </a:r>
            <a:r>
              <a:rPr lang="sk-SK" sz="2400" dirty="0" err="1" smtClean="0"/>
              <a:t>John</a:t>
            </a:r>
            <a:r>
              <a:rPr lang="sk-SK" sz="2400" dirty="0" smtClean="0"/>
              <a:t> Paul II.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		            	</a:t>
            </a:r>
            <a:r>
              <a:rPr lang="sk-SK" sz="2000" b="1" dirty="0" smtClean="0"/>
              <a:t>       </a:t>
            </a:r>
            <a:r>
              <a:rPr lang="sk-SK" sz="2000" b="1" dirty="0" smtClean="0">
                <a:sym typeface="Wingdings" pitchFamily="2" charset="2"/>
              </a:rPr>
              <a:t> </a:t>
            </a:r>
            <a:r>
              <a:rPr lang="sk-SK" sz="2000" b="1" dirty="0" err="1" smtClean="0">
                <a:sym typeface="Wingdings" pitchFamily="2" charset="2"/>
              </a:rPr>
              <a:t>John</a:t>
            </a:r>
            <a:r>
              <a:rPr lang="sk-SK" sz="2000" b="1" dirty="0" smtClean="0">
                <a:sym typeface="Wingdings" pitchFamily="2" charset="2"/>
              </a:rPr>
              <a:t> Paul II. </a:t>
            </a:r>
            <a:r>
              <a:rPr lang="sk-SK" sz="2400" dirty="0" smtClean="0"/>
              <a:t>       </a:t>
            </a:r>
            <a:r>
              <a:rPr lang="sk-SK" sz="2000" b="1" dirty="0" err="1" smtClean="0"/>
              <a:t>the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Neptune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Fountain</a:t>
            </a:r>
            <a:endParaRPr lang="sk-SK" sz="2400" b="1" dirty="0"/>
          </a:p>
        </p:txBody>
      </p:sp>
      <p:pic>
        <p:nvPicPr>
          <p:cNvPr id="2051" name="Picture 3" descr="C:\Users\PC\Desktop\Nika\Ján Pavol 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000396" cy="3175000"/>
          </a:xfrm>
          <a:prstGeom prst="rect">
            <a:avLst/>
          </a:prstGeom>
          <a:noFill/>
        </p:spPr>
      </p:pic>
      <p:pic>
        <p:nvPicPr>
          <p:cNvPr id="2052" name="Picture 4" descr="C:\Users\PC\Desktop\Nika\Neptúnová fontá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4000528" cy="4888557"/>
          </a:xfrm>
          <a:prstGeom prst="rect">
            <a:avLst/>
          </a:prstGeom>
          <a:noFill/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7929586" y="428604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Population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1887 – big </a:t>
            </a:r>
            <a:r>
              <a:rPr lang="sk-SK" sz="2400" dirty="0" err="1" smtClean="0"/>
              <a:t>fire</a:t>
            </a:r>
            <a:endParaRPr lang="sk-SK" sz="2400" dirty="0" smtClean="0"/>
          </a:p>
          <a:p>
            <a:r>
              <a:rPr lang="sk-SK" sz="2400" dirty="0" err="1" smtClean="0"/>
              <a:t>World</a:t>
            </a:r>
            <a:r>
              <a:rPr lang="sk-SK" sz="2400" dirty="0" smtClean="0"/>
              <a:t> </a:t>
            </a:r>
            <a:r>
              <a:rPr lang="sk-SK" sz="2400" dirty="0" err="1" smtClean="0"/>
              <a:t>War</a:t>
            </a:r>
            <a:r>
              <a:rPr lang="sk-SK" sz="2400" dirty="0" smtClean="0"/>
              <a:t> II</a:t>
            </a:r>
          </a:p>
          <a:p>
            <a:r>
              <a:rPr lang="sk-SK" sz="2400" dirty="0" err="1" smtClean="0"/>
              <a:t>today</a:t>
            </a:r>
            <a:r>
              <a:rPr lang="sk-SK" sz="2400" dirty="0" smtClean="0"/>
              <a:t> </a:t>
            </a:r>
            <a:r>
              <a:rPr lang="sk-SK" sz="2400" dirty="0" smtClean="0">
                <a:sym typeface="Wingdings" pitchFamily="2" charset="2"/>
              </a:rPr>
              <a:t> more </a:t>
            </a:r>
            <a:r>
              <a:rPr lang="sk-SK" sz="2400" dirty="0" err="1" smtClean="0">
                <a:sym typeface="Wingdings" pitchFamily="2" charset="2"/>
              </a:rPr>
              <a:t>than</a:t>
            </a:r>
            <a:r>
              <a:rPr lang="sk-SK" sz="2400" dirty="0" smtClean="0">
                <a:sym typeface="Wingdings" pitchFamily="2" charset="2"/>
              </a:rPr>
              <a:t> 92, 000 </a:t>
            </a:r>
          </a:p>
          <a:p>
            <a:endParaRPr lang="sk-SK" sz="2400" dirty="0"/>
          </a:p>
        </p:txBody>
      </p:sp>
      <p:pic>
        <p:nvPicPr>
          <p:cNvPr id="4098" name="Picture 2" descr="C:\Users\PC\Desktop\Nika\preš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8143932" cy="3929066"/>
          </a:xfrm>
          <a:prstGeom prst="rect">
            <a:avLst/>
          </a:prstGeom>
          <a:noFill/>
        </p:spPr>
      </p:pic>
      <p:pic>
        <p:nvPicPr>
          <p:cNvPr id="4099" name="Picture 3" descr="C:\Users\PC\Desktop\Nika\prešov n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52"/>
            <a:ext cx="4357718" cy="2500330"/>
          </a:xfrm>
          <a:prstGeom prst="rect">
            <a:avLst/>
          </a:prstGeom>
          <a:noFill/>
        </p:spPr>
      </p:pic>
      <p:sp>
        <p:nvSpPr>
          <p:cNvPr id="6" name="Tlačidlo akcie: Domov 5">
            <a:hlinkClick r:id="rId4" action="ppaction://hlinksldjump" highlightClick="1"/>
          </p:cNvPr>
          <p:cNvSpPr/>
          <p:nvPr/>
        </p:nvSpPr>
        <p:spPr>
          <a:xfrm>
            <a:off x="8501058" y="6215058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694</TotalTime>
  <Words>515</Words>
  <Application>Microsoft Office PowerPoint</Application>
  <PresentationFormat>Prezentácia na obrazovke (4:3)</PresentationFormat>
  <Paragraphs>331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Cestovanie</vt:lpstr>
      <vt:lpstr>Prešov</vt:lpstr>
      <vt:lpstr>contect</vt:lpstr>
      <vt:lpstr>In general about Prešov:</vt:lpstr>
      <vt:lpstr>History</vt:lpstr>
      <vt:lpstr>construction the city </vt:lpstr>
      <vt:lpstr>Solivar                                          Calvary </vt:lpstr>
      <vt:lpstr>personalities of Prešov</vt:lpstr>
      <vt:lpstr>Immigrants and John Paul II. </vt:lpstr>
      <vt:lpstr>Population</vt:lpstr>
      <vt:lpstr>review</vt:lpstr>
      <vt:lpstr>Snímka 11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PC</cp:lastModifiedBy>
  <cp:revision>61</cp:revision>
  <dcterms:created xsi:type="dcterms:W3CDTF">2013-05-16T11:21:06Z</dcterms:created>
  <dcterms:modified xsi:type="dcterms:W3CDTF">2013-06-08T10:44:48Z</dcterms:modified>
</cp:coreProperties>
</file>