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3399"/>
    <a:srgbClr val="ECA6E9"/>
    <a:srgbClr val="80B44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7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117F-4168-4A79-9879-B8E12F3200B8}" type="datetimeFigureOut">
              <a:rPr lang="sk-SK" smtClean="0"/>
              <a:pPr/>
              <a:t>20. 1. 2010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AB94-9FA7-4DBF-8584-763A430FA7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dissolve/>
    <p:sndAc>
      <p:stSnd>
        <p:snd r:embed="rId1" name="coin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117F-4168-4A79-9879-B8E12F3200B8}" type="datetimeFigureOut">
              <a:rPr lang="sk-SK" smtClean="0"/>
              <a:pPr/>
              <a:t>20. 1. 2010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AB94-9FA7-4DBF-8584-763A430FA7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dissolve/>
    <p:sndAc>
      <p:stSnd>
        <p:snd r:embed="rId1" name="coin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117F-4168-4A79-9879-B8E12F3200B8}" type="datetimeFigureOut">
              <a:rPr lang="sk-SK" smtClean="0"/>
              <a:pPr/>
              <a:t>20. 1. 2010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AB94-9FA7-4DBF-8584-763A430FA7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dissolve/>
    <p:sndAc>
      <p:stSnd>
        <p:snd r:embed="rId1" name="coin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117F-4168-4A79-9879-B8E12F3200B8}" type="datetimeFigureOut">
              <a:rPr lang="sk-SK" smtClean="0"/>
              <a:pPr/>
              <a:t>20. 1. 2010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AB94-9FA7-4DBF-8584-763A430FA7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dissolve/>
    <p:sndAc>
      <p:stSnd>
        <p:snd r:embed="rId1" name="coin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117F-4168-4A79-9879-B8E12F3200B8}" type="datetimeFigureOut">
              <a:rPr lang="sk-SK" smtClean="0"/>
              <a:pPr/>
              <a:t>20. 1. 2010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AB94-9FA7-4DBF-8584-763A430FA7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dissolve/>
    <p:sndAc>
      <p:stSnd>
        <p:snd r:embed="rId1" name="coin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117F-4168-4A79-9879-B8E12F3200B8}" type="datetimeFigureOut">
              <a:rPr lang="sk-SK" smtClean="0"/>
              <a:pPr/>
              <a:t>20. 1. 2010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AB94-9FA7-4DBF-8584-763A430FA7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dissolve/>
    <p:sndAc>
      <p:stSnd>
        <p:snd r:embed="rId1" name="coin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117F-4168-4A79-9879-B8E12F3200B8}" type="datetimeFigureOut">
              <a:rPr lang="sk-SK" smtClean="0"/>
              <a:pPr/>
              <a:t>20. 1. 2010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AB94-9FA7-4DBF-8584-763A430FA7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dissolve/>
    <p:sndAc>
      <p:stSnd>
        <p:snd r:embed="rId1" name="coin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117F-4168-4A79-9879-B8E12F3200B8}" type="datetimeFigureOut">
              <a:rPr lang="sk-SK" smtClean="0"/>
              <a:pPr/>
              <a:t>20. 1. 2010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AB94-9FA7-4DBF-8584-763A430FA7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dissolve/>
    <p:sndAc>
      <p:stSnd>
        <p:snd r:embed="rId1" name="coin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117F-4168-4A79-9879-B8E12F3200B8}" type="datetimeFigureOut">
              <a:rPr lang="sk-SK" smtClean="0"/>
              <a:pPr/>
              <a:t>20. 1. 2010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AB94-9FA7-4DBF-8584-763A430FA7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dissolve/>
    <p:sndAc>
      <p:stSnd>
        <p:snd r:embed="rId1" name="coin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117F-4168-4A79-9879-B8E12F3200B8}" type="datetimeFigureOut">
              <a:rPr lang="sk-SK" smtClean="0"/>
              <a:pPr/>
              <a:t>20. 1. 2010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AB94-9FA7-4DBF-8584-763A430FA7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dissolve/>
    <p:sndAc>
      <p:stSnd>
        <p:snd r:embed="rId1" name="coin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117F-4168-4A79-9879-B8E12F3200B8}" type="datetimeFigureOut">
              <a:rPr lang="sk-SK" smtClean="0"/>
              <a:pPr/>
              <a:t>20. 1. 2010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4DAB94-9FA7-4DBF-8584-763A430FA7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  <p:sndAc>
      <p:stSnd>
        <p:snd r:embed="rId1" name="coin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79117F-4168-4A79-9879-B8E12F3200B8}" type="datetimeFigureOut">
              <a:rPr lang="sk-SK" smtClean="0"/>
              <a:pPr/>
              <a:t>20. 1. 2010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4DAB94-9FA7-4DBF-8584-763A430FA79C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  <p:sndAc>
      <p:stSnd>
        <p:snd r:embed="rId13" name="coin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di.fmph.uniba.sk/~jaskova/IKTH/tema06/tema06.html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80B44C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57356" y="3000372"/>
            <a:ext cx="6929486" cy="1628772"/>
          </a:xfrm>
        </p:spPr>
        <p:txBody>
          <a:bodyPr>
            <a:normAutofit fontScale="90000"/>
          </a:bodyPr>
          <a:lstStyle/>
          <a:p>
            <a:r>
              <a:rPr lang="sk-SK" i="1" dirty="0" smtClean="0">
                <a:latin typeface="Arial Rounded MT Bold" pitchFamily="34" charset="0"/>
              </a:rPr>
              <a:t>INFORMAČNÁ SPOLOČNOSŤ</a:t>
            </a:r>
            <a:br>
              <a:rPr lang="sk-SK" i="1" dirty="0" smtClean="0">
                <a:latin typeface="Arial Rounded MT Bold" pitchFamily="34" charset="0"/>
              </a:rPr>
            </a:br>
            <a:endParaRPr lang="sk-SK" i="1" dirty="0">
              <a:latin typeface="Arial Rounded MT Bold" pitchFamily="34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571472" y="4572008"/>
            <a:ext cx="52149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800" dirty="0" smtClean="0">
                <a:solidFill>
                  <a:srgbClr val="ECA6E9"/>
                </a:solidFill>
                <a:latin typeface="+mj-lt"/>
              </a:rPr>
              <a:t>POČÍTAČ A HANDIKEPOVANÍ</a:t>
            </a:r>
            <a:endParaRPr lang="sk-SK" sz="4800" dirty="0">
              <a:latin typeface="+mj-lt"/>
            </a:endParaRPr>
          </a:p>
        </p:txBody>
      </p:sp>
    </p:spTree>
  </p:cSld>
  <p:clrMapOvr>
    <a:masterClrMapping/>
  </p:clrMapOvr>
  <p:transition spd="med">
    <p:circl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80B44C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389120"/>
          </a:xfrm>
        </p:spPr>
        <p:txBody>
          <a:bodyPr/>
          <a:lstStyle/>
          <a:p>
            <a:pPr>
              <a:buClr>
                <a:srgbClr val="ECA6E9"/>
              </a:buClr>
              <a:buNone/>
            </a:pPr>
            <a:r>
              <a:rPr lang="sk-SK" dirty="0" smtClean="0"/>
              <a:t>Rozlišujeme dva typy handikepov     sociálny</a:t>
            </a:r>
          </a:p>
          <a:p>
            <a:pPr>
              <a:buClr>
                <a:srgbClr val="ECA6E9"/>
              </a:buClr>
              <a:buNone/>
            </a:pPr>
            <a:r>
              <a:rPr lang="sk-SK" dirty="0" smtClean="0"/>
              <a:t>                                                              telesný</a:t>
            </a:r>
          </a:p>
          <a:p>
            <a:pPr>
              <a:buClr>
                <a:srgbClr val="ECA6E9"/>
              </a:buClr>
              <a:buNone/>
            </a:pPr>
            <a:endParaRPr lang="sk-SK" dirty="0" smtClean="0"/>
          </a:p>
          <a:p>
            <a:pPr>
              <a:buClr>
                <a:srgbClr val="ECA6E9"/>
              </a:buClr>
              <a:buNone/>
            </a:pPr>
            <a:r>
              <a:rPr lang="sk-SK" sz="3200" b="1" dirty="0" smtClean="0">
                <a:solidFill>
                  <a:srgbClr val="FF99FF"/>
                </a:solidFill>
                <a:latin typeface="Informal Roman" pitchFamily="66" charset="0"/>
              </a:rPr>
              <a:t>SOCIÁLNY HANDIKEP</a:t>
            </a:r>
          </a:p>
          <a:p>
            <a:pPr>
              <a:buClr>
                <a:srgbClr val="ECA6E9"/>
              </a:buClr>
              <a:buFont typeface="Wingdings" pitchFamily="2" charset="2"/>
              <a:buChar char="q"/>
            </a:pPr>
            <a:r>
              <a:rPr lang="sk-SK" sz="2400" dirty="0" smtClean="0"/>
              <a:t> vzniká na základe etnickej príslušnosti, pohlavia, či vierovyznania</a:t>
            </a:r>
          </a:p>
          <a:p>
            <a:pPr>
              <a:buClr>
                <a:srgbClr val="ECA6E9"/>
              </a:buClr>
              <a:buFont typeface="Wingdings" pitchFamily="2" charset="2"/>
              <a:buChar char="q"/>
            </a:pPr>
            <a:r>
              <a:rPr lang="sk-SK" sz="2400" dirty="0" smtClean="0"/>
              <a:t> ľudia,</a:t>
            </a:r>
            <a:r>
              <a:rPr lang="sk-SK" sz="2400" b="1" dirty="0" smtClean="0"/>
              <a:t> </a:t>
            </a:r>
            <a:r>
              <a:rPr lang="sk-SK" sz="2400" dirty="0" smtClean="0"/>
              <a:t>ktorí žijú v takej spoločnosti majú problém zamestnať sa a byť braní ako rovnocenní partneri</a:t>
            </a:r>
          </a:p>
          <a:p>
            <a:pPr>
              <a:buClr>
                <a:srgbClr val="ECA6E9"/>
              </a:buClr>
              <a:buFont typeface="Wingdings" pitchFamily="2" charset="2"/>
              <a:buChar char="q"/>
            </a:pPr>
            <a:r>
              <a:rPr lang="sk-SK" sz="2400" dirty="0" smtClean="0"/>
              <a:t> práca  cez počítač </a:t>
            </a:r>
          </a:p>
          <a:p>
            <a:pPr>
              <a:buClr>
                <a:srgbClr val="ECA6E9"/>
              </a:buClr>
              <a:buNone/>
            </a:pPr>
            <a:endParaRPr lang="sk-SK" sz="2400" dirty="0"/>
          </a:p>
        </p:txBody>
      </p:sp>
    </p:spTree>
  </p:cSld>
  <p:clrMapOvr>
    <a:masterClrMapping/>
  </p:clrMapOvr>
  <p:transition spd="med">
    <p:dissolv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80B44C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357158" y="1071546"/>
            <a:ext cx="835824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FF99FF"/>
                </a:solidFill>
                <a:latin typeface="Informal Roman" pitchFamily="66" charset="0"/>
              </a:rPr>
              <a:t>TELESNÝ HANDIKEP </a:t>
            </a:r>
          </a:p>
          <a:p>
            <a:endParaRPr lang="sk-SK" sz="3200" b="1" dirty="0" smtClean="0">
              <a:solidFill>
                <a:srgbClr val="FF99FF"/>
              </a:solidFill>
              <a:latin typeface="Informal Roman" pitchFamily="66" charset="0"/>
            </a:endParaRPr>
          </a:p>
          <a:p>
            <a:pPr>
              <a:buClr>
                <a:srgbClr val="FF3399"/>
              </a:buClr>
              <a:buFont typeface="Wingdings" pitchFamily="2" charset="2"/>
              <a:buChar char="q"/>
            </a:pPr>
            <a:r>
              <a:rPr lang="sk-SK" sz="2400" dirty="0" smtClean="0">
                <a:latin typeface="Informal Roman" pitchFamily="66" charset="0"/>
              </a:rPr>
              <a:t> </a:t>
            </a:r>
            <a:r>
              <a:rPr lang="sk-SK" sz="2000" dirty="0" smtClean="0"/>
              <a:t>na prácu s počítačom pre zrakovo postihnutých boli vyvynuté mnohé technológie: </a:t>
            </a:r>
            <a:r>
              <a:rPr lang="sk-SK" sz="2000" dirty="0">
                <a:sym typeface="Symbol"/>
              </a:rPr>
              <a:t>B</a:t>
            </a:r>
            <a:r>
              <a:rPr lang="sk-SK" sz="2000" dirty="0" smtClean="0">
                <a:sym typeface="Symbol"/>
              </a:rPr>
              <a:t>raillov riadok, zväčšovací softvér, televízna lupa, čítače obrazovky,  elektronické zápisníky, Braillova tlačiareň. </a:t>
            </a:r>
          </a:p>
          <a:p>
            <a:pPr>
              <a:buClr>
                <a:srgbClr val="FF3399"/>
              </a:buClr>
            </a:pPr>
            <a:endParaRPr lang="sk-SK" sz="2000" dirty="0" smtClean="0">
              <a:sym typeface="Symbol"/>
            </a:endParaRPr>
          </a:p>
          <a:p>
            <a:pPr>
              <a:buClr>
                <a:srgbClr val="FF3399"/>
              </a:buClr>
              <a:buFont typeface="Wingdings" pitchFamily="2" charset="2"/>
              <a:buChar char="q"/>
            </a:pPr>
            <a:r>
              <a:rPr lang="sk-SK" sz="2000" dirty="0" smtClean="0">
                <a:sym typeface="Symbol"/>
              </a:rPr>
              <a:t> pre zrakovo postihnutých žiakov je počítač pomocou: </a:t>
            </a:r>
          </a:p>
          <a:p>
            <a:pPr lvl="8">
              <a:buClr>
                <a:srgbClr val="FF99FF"/>
              </a:buClr>
              <a:buFont typeface="Wingdings" pitchFamily="2" charset="2"/>
              <a:buChar char="q"/>
            </a:pPr>
            <a:r>
              <a:rPr lang="sk-SK" sz="2000" dirty="0" smtClean="0">
                <a:sym typeface="Symbol"/>
              </a:rPr>
              <a:t>pri komunikácii</a:t>
            </a:r>
          </a:p>
          <a:p>
            <a:pPr lvl="8">
              <a:buClr>
                <a:srgbClr val="FF99FF"/>
              </a:buClr>
              <a:buFont typeface="Wingdings" pitchFamily="2" charset="2"/>
              <a:buChar char="q"/>
            </a:pPr>
            <a:r>
              <a:rPr lang="sk-SK" sz="2000" dirty="0" smtClean="0">
                <a:sym typeface="Symbol"/>
              </a:rPr>
              <a:t>pri prezentácii informácií</a:t>
            </a:r>
          </a:p>
          <a:p>
            <a:pPr lvl="8">
              <a:buClr>
                <a:srgbClr val="FF99FF"/>
              </a:buClr>
              <a:buFont typeface="Wingdings" pitchFamily="2" charset="2"/>
              <a:buChar char="q"/>
            </a:pPr>
            <a:r>
              <a:rPr lang="sk-SK" sz="2000" dirty="0" smtClean="0">
                <a:sym typeface="Symbol"/>
              </a:rPr>
              <a:t>pri prístupe k informáciám</a:t>
            </a:r>
          </a:p>
          <a:p>
            <a:pPr lvl="8">
              <a:buClr>
                <a:srgbClr val="FF99FF"/>
              </a:buClr>
              <a:buFont typeface="Wingdings" pitchFamily="2" charset="2"/>
              <a:buChar char="q"/>
            </a:pPr>
            <a:r>
              <a:rPr lang="sk-SK" sz="2000" dirty="0" smtClean="0">
                <a:sym typeface="Symbol"/>
              </a:rPr>
              <a:t>pri prístupe k obsahu výučby</a:t>
            </a:r>
          </a:p>
          <a:p>
            <a:pPr>
              <a:buClr>
                <a:srgbClr val="FF3399"/>
              </a:buClr>
              <a:buFont typeface="Wingdings" pitchFamily="2" charset="2"/>
              <a:buChar char="q"/>
            </a:pPr>
            <a:endParaRPr lang="sk-SK" sz="2000" dirty="0" smtClean="0">
              <a:sym typeface="Symbol"/>
            </a:endParaRPr>
          </a:p>
          <a:p>
            <a:pPr>
              <a:buClr>
                <a:srgbClr val="FF3399"/>
              </a:buClr>
              <a:buFont typeface="Wingdings" pitchFamily="2" charset="2"/>
              <a:buChar char="q"/>
            </a:pPr>
            <a:r>
              <a:rPr lang="sk-SK" sz="2000" dirty="0" smtClean="0">
                <a:sym typeface="Symbol"/>
              </a:rPr>
              <a:t> je to pre žiaka základ úspechu v budúcnosti</a:t>
            </a:r>
          </a:p>
          <a:p>
            <a:pPr lvl="8">
              <a:buClr>
                <a:srgbClr val="FF99FF"/>
              </a:buClr>
              <a:buFont typeface="Wingdings" pitchFamily="2" charset="2"/>
              <a:buChar char="q"/>
            </a:pPr>
            <a:r>
              <a:rPr lang="sk-SK" sz="2000" dirty="0" smtClean="0">
                <a:sym typeface="Symbol"/>
              </a:rPr>
              <a:t>v procese vzdelávania</a:t>
            </a:r>
          </a:p>
          <a:p>
            <a:pPr lvl="8">
              <a:buClr>
                <a:srgbClr val="FF99FF"/>
              </a:buClr>
              <a:buFont typeface="Wingdings" pitchFamily="2" charset="2"/>
              <a:buChar char="q"/>
            </a:pPr>
            <a:r>
              <a:rPr lang="sk-SK" sz="2000" dirty="0" smtClean="0">
                <a:sym typeface="Symbol"/>
              </a:rPr>
              <a:t>pri živote v bežných  podmienkach</a:t>
            </a:r>
          </a:p>
          <a:p>
            <a:pPr lvl="8">
              <a:buClr>
                <a:srgbClr val="FF99FF"/>
              </a:buClr>
              <a:buFont typeface="Wingdings" pitchFamily="2" charset="2"/>
              <a:buChar char="q"/>
            </a:pPr>
            <a:r>
              <a:rPr lang="sk-SK" sz="2000" dirty="0" smtClean="0">
                <a:sym typeface="Symbol"/>
              </a:rPr>
              <a:t>v pracovnom procese</a:t>
            </a:r>
          </a:p>
          <a:p>
            <a:r>
              <a:rPr lang="sk-SK" sz="2000" dirty="0" smtClean="0">
                <a:sym typeface="Symbol"/>
              </a:rPr>
              <a:t>                                   </a:t>
            </a:r>
            <a:endParaRPr lang="sk-SK" sz="2000" dirty="0" smtClean="0"/>
          </a:p>
          <a:p>
            <a:r>
              <a:rPr lang="sk-SK" sz="2400" dirty="0" smtClean="0">
                <a:sym typeface="Symbol"/>
              </a:rPr>
              <a:t/>
            </a:r>
            <a:br>
              <a:rPr lang="sk-SK" sz="2400" dirty="0" smtClean="0">
                <a:sym typeface="Symbol"/>
              </a:rPr>
            </a:br>
            <a:endParaRPr lang="sk-SK" sz="2400" dirty="0"/>
          </a:p>
        </p:txBody>
      </p:sp>
    </p:spTree>
  </p:cSld>
  <p:clrMapOvr>
    <a:masterClrMapping/>
  </p:clrMapOvr>
  <p:transition spd="med">
    <p:dissolv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80B44C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500034" y="1285860"/>
            <a:ext cx="79296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3399"/>
              </a:buClr>
              <a:buFont typeface="Wingdings" pitchFamily="2" charset="2"/>
              <a:buChar char="q"/>
            </a:pPr>
            <a:r>
              <a:rPr lang="sk-SK" sz="2400" dirty="0" smtClean="0">
                <a:sym typeface="Symbol"/>
              </a:rPr>
              <a:t> pre telesne postihnutých:</a:t>
            </a:r>
          </a:p>
          <a:p>
            <a:pPr lvl="6">
              <a:buClr>
                <a:srgbClr val="FF99FF"/>
              </a:buClr>
              <a:buFont typeface="Wingdings" pitchFamily="2" charset="2"/>
              <a:buChar char="q"/>
            </a:pPr>
            <a:r>
              <a:rPr lang="sk-SK" sz="2400" dirty="0" smtClean="0">
                <a:sym typeface="Symbol"/>
              </a:rPr>
              <a:t>   lepkavé klávesy</a:t>
            </a:r>
          </a:p>
          <a:p>
            <a:pPr lvl="6">
              <a:buClr>
                <a:srgbClr val="FF99FF"/>
              </a:buClr>
              <a:buFont typeface="Wingdings" pitchFamily="2" charset="2"/>
              <a:buChar char="q"/>
            </a:pPr>
            <a:r>
              <a:rPr lang="sk-SK" sz="2400" dirty="0">
                <a:sym typeface="Symbol"/>
              </a:rPr>
              <a:t> </a:t>
            </a:r>
            <a:r>
              <a:rPr lang="sk-SK" sz="2400" dirty="0" smtClean="0">
                <a:sym typeface="Symbol"/>
              </a:rPr>
              <a:t>  chránič klávesnice </a:t>
            </a:r>
          </a:p>
          <a:p>
            <a:pPr lvl="6">
              <a:buClr>
                <a:srgbClr val="FF99FF"/>
              </a:buClr>
              <a:buFont typeface="Wingdings" pitchFamily="2" charset="2"/>
              <a:buChar char="q"/>
            </a:pPr>
            <a:r>
              <a:rPr lang="sk-SK" sz="2400" dirty="0">
                <a:sym typeface="Symbol"/>
              </a:rPr>
              <a:t> </a:t>
            </a:r>
            <a:r>
              <a:rPr lang="sk-SK" sz="2400" dirty="0" smtClean="0">
                <a:sym typeface="Symbol"/>
              </a:rPr>
              <a:t>  hlavou alebo ústami ovládaná myš</a:t>
            </a:r>
          </a:p>
          <a:p>
            <a:pPr lvl="6">
              <a:buClr>
                <a:srgbClr val="FF99FF"/>
              </a:buClr>
              <a:buFont typeface="Wingdings" pitchFamily="2" charset="2"/>
              <a:buChar char="q"/>
            </a:pPr>
            <a:r>
              <a:rPr lang="sk-SK" sz="2400" dirty="0">
                <a:sym typeface="Symbol"/>
              </a:rPr>
              <a:t> </a:t>
            </a:r>
            <a:r>
              <a:rPr lang="sk-SK" sz="2400" dirty="0" smtClean="0">
                <a:sym typeface="Symbol"/>
              </a:rPr>
              <a:t>  systémy sledujúce pohyb očí</a:t>
            </a:r>
          </a:p>
          <a:p>
            <a:pPr lvl="6">
              <a:buClr>
                <a:srgbClr val="FF99FF"/>
              </a:buClr>
              <a:buFont typeface="Wingdings" pitchFamily="2" charset="2"/>
              <a:buChar char="q"/>
            </a:pPr>
            <a:r>
              <a:rPr lang="sk-SK" sz="2400" dirty="0">
                <a:sym typeface="Symbol"/>
              </a:rPr>
              <a:t> </a:t>
            </a:r>
            <a:r>
              <a:rPr lang="sk-SK" sz="2400" dirty="0" smtClean="0">
                <a:sym typeface="Symbol"/>
              </a:rPr>
              <a:t>  ovládanie rečou</a:t>
            </a:r>
            <a:r>
              <a:rPr lang="sk-SK" sz="2400" dirty="0" smtClean="0"/>
              <a:t> </a:t>
            </a:r>
          </a:p>
          <a:p>
            <a:pPr>
              <a:buClr>
                <a:srgbClr val="FF3399"/>
              </a:buClr>
              <a:buFont typeface="Wingdings" pitchFamily="2" charset="2"/>
              <a:buChar char="q"/>
            </a:pPr>
            <a:r>
              <a:rPr lang="sk-SK" sz="2400" dirty="0" smtClean="0"/>
              <a:t> počítač je pre telesne postihnutých veľmi užitočnou pomôckou, pretože im umožňuje:</a:t>
            </a:r>
          </a:p>
          <a:p>
            <a:pPr lvl="6">
              <a:buClr>
                <a:srgbClr val="FF99FF"/>
              </a:buClr>
              <a:buFont typeface="Wingdings" pitchFamily="2" charset="2"/>
              <a:buChar char="q"/>
            </a:pPr>
            <a:r>
              <a:rPr lang="sk-SK" sz="2400" dirty="0" smtClean="0"/>
              <a:t> vytvárať písomné dokumenty, ktoré by si bez neho vytvoriť nemohli</a:t>
            </a:r>
          </a:p>
          <a:p>
            <a:pPr lvl="6">
              <a:buClr>
                <a:srgbClr val="FF99FF"/>
              </a:buClr>
              <a:buFont typeface="Wingdings" pitchFamily="2" charset="2"/>
              <a:buChar char="q"/>
            </a:pPr>
            <a:r>
              <a:rPr lang="sk-SK" sz="2400" dirty="0" smtClean="0"/>
              <a:t> prístup k informáciám na webe</a:t>
            </a:r>
          </a:p>
          <a:p>
            <a:pPr lvl="6">
              <a:buClr>
                <a:srgbClr val="FF99FF"/>
              </a:buClr>
              <a:buFont typeface="Wingdings" pitchFamily="2" charset="2"/>
              <a:buChar char="q"/>
            </a:pPr>
            <a:r>
              <a:rPr lang="sk-SK" sz="2400" dirty="0" smtClean="0"/>
              <a:t> uľahčuje (príp. umožňuje) komunikáciu s ľuďmi</a:t>
            </a:r>
            <a:endParaRPr lang="sk-SK" sz="2400" dirty="0"/>
          </a:p>
        </p:txBody>
      </p:sp>
    </p:spTree>
  </p:cSld>
  <p:clrMapOvr>
    <a:masterClrMapping/>
  </p:clrMapOvr>
  <p:transition spd="med">
    <p:dissolv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80B44C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vreckovaLup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785926"/>
            <a:ext cx="2324102" cy="1452564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571472" y="3286124"/>
            <a:ext cx="2286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/>
              <a:t>Vrecková lupa</a:t>
            </a:r>
            <a:endParaRPr lang="sk-SK" sz="1600" dirty="0"/>
          </a:p>
        </p:txBody>
      </p:sp>
      <p:pic>
        <p:nvPicPr>
          <p:cNvPr id="6" name="Obrázok 5" descr="zvacsovaci softv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3429000"/>
            <a:ext cx="3043246" cy="2335269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5857884" y="5786454"/>
            <a:ext cx="29289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/>
              <a:t>Zväčšovací softvér</a:t>
            </a:r>
            <a:endParaRPr lang="sk-SK" sz="1600" dirty="0"/>
          </a:p>
        </p:txBody>
      </p:sp>
      <p:pic>
        <p:nvPicPr>
          <p:cNvPr id="8" name="Obrázok 7" descr="braillova tlaciare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5984" y="4500570"/>
            <a:ext cx="1905000" cy="1905000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500034" y="6072206"/>
            <a:ext cx="25003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/>
              <a:t>Braillova tlačiareň</a:t>
            </a:r>
            <a:endParaRPr lang="sk-SK" sz="1600" dirty="0"/>
          </a:p>
        </p:txBody>
      </p:sp>
      <p:pic>
        <p:nvPicPr>
          <p:cNvPr id="10" name="Obrázok 9" descr="braillov riadok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4744" y="285728"/>
            <a:ext cx="5193496" cy="2387865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3714744" y="2643182"/>
            <a:ext cx="4857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/>
              <a:t>Braillov riadok</a:t>
            </a:r>
            <a:endParaRPr lang="sk-SK" sz="1600" dirty="0"/>
          </a:p>
        </p:txBody>
      </p:sp>
    </p:spTree>
  </p:cSld>
  <p:clrMapOvr>
    <a:masterClrMapping/>
  </p:clrMapOvr>
  <p:transition spd="med">
    <p:plus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80B44C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chranic klavesnic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1000108"/>
            <a:ext cx="2305050" cy="2076450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785786" y="3286124"/>
            <a:ext cx="4143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/>
              <a:t>Chránič klávesnice</a:t>
            </a:r>
            <a:endParaRPr lang="sk-SK" sz="1600" dirty="0"/>
          </a:p>
        </p:txBody>
      </p:sp>
      <p:pic>
        <p:nvPicPr>
          <p:cNvPr id="4" name="Obrázok 3" descr="mys do us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3583" y="1500174"/>
            <a:ext cx="3495997" cy="2071702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4643438" y="3643314"/>
            <a:ext cx="3571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/>
              <a:t>Ústami ovládaná myš</a:t>
            </a:r>
            <a:endParaRPr lang="sk-SK" sz="1600" dirty="0"/>
          </a:p>
        </p:txBody>
      </p:sp>
      <p:pic>
        <p:nvPicPr>
          <p:cNvPr id="7" name="Obrázok 6" descr="mys na hlave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0232" y="4143380"/>
            <a:ext cx="2314575" cy="1847850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4429124" y="5572140"/>
            <a:ext cx="3571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/>
              <a:t>Hlavou ovládaná myš</a:t>
            </a:r>
            <a:endParaRPr lang="sk-SK" sz="1600" dirty="0"/>
          </a:p>
        </p:txBody>
      </p:sp>
    </p:spTree>
  </p:cSld>
  <p:clrMapOvr>
    <a:masterClrMapping/>
  </p:clrMapOvr>
  <p:transition spd="med">
    <p:plus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80B44C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57158" y="2285992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hlinkClick r:id="rId3"/>
              </a:rPr>
              <a:t>http://edi.fmph.uniba.sk/~jaskova/IKTH/tema06/tema06.html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357158" y="2857496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http://edi.fmph.uniba.sk/~jaskova/IKTH/tema03/tema03.html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428596" y="171448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Zdroje:</a:t>
            </a:r>
            <a:endParaRPr lang="sk-SK" dirty="0"/>
          </a:p>
        </p:txBody>
      </p:sp>
    </p:spTree>
  </p:cSld>
  <p:clrMapOvr>
    <a:masterClrMapping/>
  </p:clrMapOvr>
  <p:transition spd="med">
    <p:dissolv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80B44C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714348" y="2357430"/>
            <a:ext cx="7286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ĎAKUJEM  ZA  POZORNOSŤ</a:t>
            </a:r>
            <a:endParaRPr lang="sk-SK" sz="4000" dirty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5500694" y="5214950"/>
            <a:ext cx="52149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Veronika Drotárová </a:t>
            </a:r>
          </a:p>
          <a:p>
            <a:r>
              <a:rPr lang="sk-SK" sz="2800" dirty="0" smtClean="0"/>
              <a:t>II.C</a:t>
            </a:r>
            <a:endParaRPr lang="sk-SK" sz="2800" dirty="0"/>
          </a:p>
        </p:txBody>
      </p:sp>
    </p:spTree>
  </p:cSld>
  <p:clrMapOvr>
    <a:masterClrMapping/>
  </p:clrMapOvr>
  <p:transition spd="med">
    <p:circl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</TotalTime>
  <Words>209</Words>
  <Application>Microsoft Office PowerPoint</Application>
  <PresentationFormat>Prezentácia na obrazovke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Tok</vt:lpstr>
      <vt:lpstr>INFORMAČNÁ SPOLOČNOSŤ </vt:lpstr>
      <vt:lpstr>Snímka 2</vt:lpstr>
      <vt:lpstr>Snímka 3</vt:lpstr>
      <vt:lpstr>Snímka 4</vt:lpstr>
      <vt:lpstr>Snímka 5</vt:lpstr>
      <vt:lpstr>Snímka 6</vt:lpstr>
      <vt:lpstr>Snímka 7</vt:lpstr>
      <vt:lpstr>Snímka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INFORMAČNÁ SPOLOČNOSŤ </dc:title>
  <dc:creator> </dc:creator>
  <cp:lastModifiedBy> </cp:lastModifiedBy>
  <cp:revision>13</cp:revision>
  <dcterms:created xsi:type="dcterms:W3CDTF">2009-09-16T15:11:10Z</dcterms:created>
  <dcterms:modified xsi:type="dcterms:W3CDTF">2010-01-20T17:18:29Z</dcterms:modified>
  <cp:contentStatus>Finálna verzia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