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41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7A21-1272-42CD-97C4-1C28EA738776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6F81-8D78-4BE8-9CB0-506C7A0E1B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9C87C-CAC9-4EEC-A553-7B9F75FD4DC9}" type="datetimeFigureOut">
              <a:rPr lang="sk-SK" smtClean="0"/>
              <a:pPr/>
              <a:t>20. 1. 2010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B4EC7-28C0-4F84-9C22-C669C3A00DFB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748991">
            <a:off x="676314" y="1255566"/>
            <a:ext cx="7851648" cy="1828800"/>
          </a:xfrm>
        </p:spPr>
        <p:txBody>
          <a:bodyPr>
            <a:normAutofit/>
          </a:bodyPr>
          <a:lstStyle/>
          <a:p>
            <a:r>
              <a:rPr lang="sk-SK" sz="7200" dirty="0" smtClean="0">
                <a:latin typeface="Bodoni MT Black" pitchFamily="18" charset="0"/>
              </a:rPr>
              <a:t>JALTA</a:t>
            </a:r>
            <a:endParaRPr lang="sk-SK" sz="7200" dirty="0">
              <a:latin typeface="Bodoni MT Black" pitchFamily="18" charset="0"/>
            </a:endParaRPr>
          </a:p>
        </p:txBody>
      </p:sp>
      <p:pic>
        <p:nvPicPr>
          <p:cNvPr id="4" name="Obrázok 3" descr="erb jal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3143272" cy="300791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Obrázok 5" descr="Jal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143380"/>
            <a:ext cx="3643338" cy="250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12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uz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3414729" cy="2276486"/>
          </a:xfrm>
          <a:prstGeom prst="rect">
            <a:avLst/>
          </a:prstGeom>
        </p:spPr>
      </p:pic>
      <p:pic>
        <p:nvPicPr>
          <p:cNvPr id="5" name="Obrázok 4" descr="dulberov pal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28670"/>
            <a:ext cx="3214684" cy="2411013"/>
          </a:xfrm>
          <a:prstGeom prst="rect">
            <a:avLst/>
          </a:prstGeom>
        </p:spPr>
      </p:pic>
      <p:pic>
        <p:nvPicPr>
          <p:cNvPr id="6" name="Obrázok 5" descr="massandrovsky pal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714752"/>
            <a:ext cx="3976183" cy="296225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85786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Múzeum</a:t>
            </a:r>
            <a:endParaRPr lang="sk-SK" dirty="0">
              <a:solidFill>
                <a:srgbClr val="1413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43702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Dolberov palác</a:t>
            </a:r>
            <a:endParaRPr lang="sk-SK" dirty="0">
              <a:solidFill>
                <a:srgbClr val="141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215074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Masandrovský palác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5125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gymnaz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3071834" cy="23038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42910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Gymnázium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6" name="Obrázok 5" descr="voroncovsky pal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28670"/>
            <a:ext cx="4024314" cy="3018236"/>
          </a:xfrm>
          <a:prstGeom prst="rect">
            <a:avLst/>
          </a:prstGeom>
        </p:spPr>
      </p:pic>
      <p:pic>
        <p:nvPicPr>
          <p:cNvPr id="7" name="Obrázok 6" descr="hniezd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000504"/>
            <a:ext cx="3071834" cy="231411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429124" y="585789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Lastovičie hniezdo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475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362456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Záujmy mladých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mladí ľudia sa najčastejšie stretávajú na promenáde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obľúbené sú aj kiná, divadlá a amfiteátre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večery trávia v mnohých reštauráciách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cez deň sú okrem promenády zaľudnené aj miestne trhoviská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025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1538" y="221455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chemeClr val="accent3">
                    <a:lumMod val="75000"/>
                  </a:schemeClr>
                </a:solidFill>
              </a:rPr>
              <a:t>Ďakujem za pozornosť</a:t>
            </a:r>
            <a:endParaRPr lang="sk-SK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072198" y="521495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Veronika Drotárová</a:t>
            </a:r>
          </a:p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II. C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34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Jalta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7772400" cy="250033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sz="1600" dirty="0" smtClean="0">
                <a:solidFill>
                  <a:srgbClr val="141300"/>
                </a:solidFill>
              </a:rPr>
              <a:t> </a:t>
            </a:r>
            <a:r>
              <a:rPr lang="sk-SK" sz="1600" b="1" dirty="0" smtClean="0">
                <a:solidFill>
                  <a:srgbClr val="141300"/>
                </a:solidFill>
              </a:rPr>
              <a:t>mesto na južnom pobreží autonómnej republiky Krym </a:t>
            </a:r>
          </a:p>
          <a:p>
            <a:r>
              <a:rPr lang="sk-SK" sz="1600" b="1" dirty="0" smtClean="0">
                <a:solidFill>
                  <a:srgbClr val="141300"/>
                </a:solidFill>
              </a:rPr>
              <a:t> na Ukrajine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mesto leží na severnom pobreží Čierneho mora a obklopujú ho zalesnené Krymské hory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je metropolou územia Veľká Jalta- región na juhu autonómnej republiky Krym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SÚRADNICE: 44° 29′ s. š., 34°09′ v. d.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ROZLOHA: 28,29 km²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POČET OBYVATEĽOV: približne 80 000</a:t>
            </a:r>
          </a:p>
          <a:p>
            <a:pPr>
              <a:buFont typeface="Wingdings" pitchFamily="2" charset="2"/>
              <a:buChar char="v"/>
            </a:pPr>
            <a:r>
              <a:rPr lang="sk-SK" sz="1600" b="1" dirty="0" smtClean="0">
                <a:solidFill>
                  <a:srgbClr val="141300"/>
                </a:solidFill>
              </a:rPr>
              <a:t> HUSTOTA ZAĽUDNENIA: 2806 obyv. / km²</a:t>
            </a:r>
          </a:p>
        </p:txBody>
      </p:sp>
      <p:pic>
        <p:nvPicPr>
          <p:cNvPr id="7" name="Obrázok 6" descr="map 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123942"/>
            <a:ext cx="3429024" cy="222481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214546" y="600076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2060"/>
                </a:solidFill>
              </a:rPr>
              <a:t>Jalta a región Veľká Jalta</a:t>
            </a:r>
            <a:endParaRPr lang="sk-SK" sz="1400" dirty="0">
              <a:solidFill>
                <a:srgbClr val="002060"/>
              </a:solidFill>
            </a:endParaRPr>
          </a:p>
        </p:txBody>
      </p:sp>
      <p:pic>
        <p:nvPicPr>
          <p:cNvPr id="10" name="Obrázok 9" descr="mapa mm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3143272" cy="223800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643702" y="600076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2060"/>
                </a:solidFill>
              </a:rPr>
              <a:t>Poloha pri mori</a:t>
            </a:r>
            <a:endParaRPr lang="sk-SK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529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História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7772400" cy="21431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už v 12. st. osídlená Arabmi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v 14. st.- obchodná kolónia Janova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bola súčasťou Osmanskej ríše aj Ruského impéria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v roku 1778 patrila Grécku- z tejto doby pochádza aj jej súčasný názov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do histórie sa najviac zapísala usporiadaním Jaltskej konferencie v roku 1945 za účasti Roosevelta, Chuchilla a Stalina v bývalom cisárskom paláci</a:t>
            </a:r>
            <a:endParaRPr lang="sk-SK" b="1" dirty="0">
              <a:solidFill>
                <a:srgbClr val="141300"/>
              </a:solidFill>
            </a:endParaRPr>
          </a:p>
        </p:txBody>
      </p:sp>
      <p:pic>
        <p:nvPicPr>
          <p:cNvPr id="4" name="Obrázok 3" descr="konfer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923760"/>
            <a:ext cx="3286148" cy="2653260"/>
          </a:xfrm>
          <a:prstGeom prst="rect">
            <a:avLst/>
          </a:prstGeom>
        </p:spPr>
      </p:pic>
    </p:spTree>
  </p:cSld>
  <p:clrMapOvr>
    <a:masterClrMapping/>
  </p:clrMapOvr>
  <p:transition advTm="1515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362456"/>
          </a:xfrm>
        </p:spPr>
        <p:txBody>
          <a:bodyPr/>
          <a:lstStyle/>
          <a:p>
            <a:r>
              <a:rPr lang="sk-SK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Demografia</a:t>
            </a:r>
            <a:endParaRPr lang="sk-SK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72400" cy="26531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 </a:t>
            </a:r>
            <a:r>
              <a:rPr lang="sk-SK" dirty="0" smtClean="0">
                <a:solidFill>
                  <a:srgbClr val="141300"/>
                </a:solidFill>
              </a:rPr>
              <a:t>žije tu približne 80 000 obyvateľov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ak však do toho zahrnieme aj okolité mestá a dediny je to okolo 125 000 obyvateľov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NÁRODNOSTI:    Rusi                      65%</a:t>
            </a:r>
          </a:p>
          <a:p>
            <a:r>
              <a:rPr lang="sk-SK" dirty="0" smtClean="0">
                <a:solidFill>
                  <a:srgbClr val="141300"/>
                </a:solidFill>
              </a:rPr>
              <a:t>                                    Ukrajinci              25%</a:t>
            </a:r>
          </a:p>
          <a:p>
            <a:r>
              <a:rPr lang="sk-SK" dirty="0" smtClean="0">
                <a:solidFill>
                  <a:srgbClr val="141300"/>
                </a:solidFill>
              </a:rPr>
              <a:t>                                    Krymskí Tatári       4%</a:t>
            </a:r>
          </a:p>
          <a:p>
            <a:r>
              <a:rPr lang="sk-SK" dirty="0" smtClean="0">
                <a:solidFill>
                  <a:srgbClr val="141300"/>
                </a:solidFill>
              </a:rPr>
              <a:t>                                    Bielorusi                 2%     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rgbClr val="141300"/>
                </a:solidFill>
              </a:rPr>
              <a:t> JAZYK:    ruský                                                                                                         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4" name="Obrázok 3" descr="tatar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4500">
            <a:off x="5193956" y="3509207"/>
            <a:ext cx="3794628" cy="2845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5286380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Tatárky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501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772400" cy="1362456"/>
          </a:xfrm>
        </p:spPr>
        <p:txBody>
          <a:bodyPr/>
          <a:lstStyle/>
          <a:p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Priemysel, cestovný ruch a doprava</a:t>
            </a:r>
            <a:endParaRPr lang="sk-SK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71472" y="2071678"/>
            <a:ext cx="7772400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1600" b="1" dirty="0" smtClean="0"/>
              <a:t> </a:t>
            </a:r>
            <a:r>
              <a:rPr lang="sk-SK" sz="1400" b="1" dirty="0" smtClean="0">
                <a:solidFill>
                  <a:srgbClr val="141300"/>
                </a:solidFill>
              </a:rPr>
              <a:t>PRIEMYSEL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sa delí na 3 odvetvia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najdôležitejšie sú:    potravinársky</a:t>
            </a:r>
          </a:p>
          <a:p>
            <a:r>
              <a:rPr lang="sk-SK" sz="1400" b="1" dirty="0" smtClean="0">
                <a:solidFill>
                  <a:srgbClr val="141300"/>
                </a:solidFill>
              </a:rPr>
              <a:t>                                       vinársky</a:t>
            </a:r>
          </a:p>
          <a:p>
            <a:r>
              <a:rPr lang="sk-SK" sz="1400" b="1" dirty="0" smtClean="0">
                <a:solidFill>
                  <a:srgbClr val="141300"/>
                </a:solidFill>
              </a:rPr>
              <a:t>                                       rybolov</a:t>
            </a:r>
          </a:p>
          <a:p>
            <a:endParaRPr lang="sk-SK" sz="1400" b="1" dirty="0" smtClean="0">
              <a:solidFill>
                <a:srgbClr val="141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k-SK" sz="1400" b="1" dirty="0" smtClean="0">
                <a:solidFill>
                  <a:srgbClr val="141300"/>
                </a:solidFill>
              </a:rPr>
              <a:t> CESTOVNÝ RUCH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hlavná sezóna je od júla do augusta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najviac turistov je z bývalých sovietskych republík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cudzinci tvoria asi 7% a sú prevažne z Európy a z USA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ceny za ubytovanie sú však veľmi drahé</a:t>
            </a:r>
          </a:p>
          <a:p>
            <a:pPr>
              <a:buFont typeface="Wingdings" pitchFamily="2" charset="2"/>
              <a:buChar char="v"/>
            </a:pPr>
            <a:endParaRPr lang="sk-SK" sz="1400" b="1" dirty="0" smtClean="0">
              <a:solidFill>
                <a:srgbClr val="141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k-SK" sz="1400" b="1" dirty="0" smtClean="0">
                <a:solidFill>
                  <a:srgbClr val="141300"/>
                </a:solidFill>
              </a:rPr>
              <a:t> DOPRAVA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v meste nie je žiadne železničná sieť (najbližšie nádražie je v Simferopole)</a:t>
            </a:r>
          </a:p>
          <a:p>
            <a:pPr>
              <a:buFont typeface="Wingdings" pitchFamily="2" charset="2"/>
              <a:buChar char="v"/>
            </a:pPr>
            <a:r>
              <a:rPr lang="sk-SK" sz="1400" b="1" dirty="0" smtClean="0">
                <a:solidFill>
                  <a:srgbClr val="141300"/>
                </a:solidFill>
              </a:rPr>
              <a:t> so Simferopolom a Aluštou je spojená najdlhšou trolejbusovou traťou sveta, ktorá je dlhá skoro</a:t>
            </a:r>
          </a:p>
          <a:p>
            <a:r>
              <a:rPr lang="sk-SK" sz="1400" b="1" dirty="0" smtClean="0">
                <a:solidFill>
                  <a:srgbClr val="141300"/>
                </a:solidFill>
              </a:rPr>
              <a:t>    90 km</a:t>
            </a:r>
          </a:p>
          <a:p>
            <a:pPr>
              <a:buFont typeface="Wingdings" pitchFamily="2" charset="2"/>
              <a:buChar char="v"/>
            </a:pPr>
            <a:endParaRPr lang="sk-SK" sz="1400" dirty="0" smtClean="0">
              <a:solidFill>
                <a:srgbClr val="141300"/>
              </a:solidFill>
            </a:endParaRPr>
          </a:p>
          <a:p>
            <a:pPr>
              <a:buFont typeface="Wingdings" pitchFamily="2" charset="2"/>
              <a:buChar char="v"/>
            </a:pPr>
            <a:endParaRPr lang="sk-SK" sz="1400" dirty="0" smtClean="0"/>
          </a:p>
          <a:p>
            <a:pPr>
              <a:buFont typeface="Wingdings" pitchFamily="2" charset="2"/>
              <a:buChar char="v"/>
            </a:pPr>
            <a:endParaRPr lang="sk-SK" sz="1600" dirty="0"/>
          </a:p>
        </p:txBody>
      </p:sp>
      <p:pic>
        <p:nvPicPr>
          <p:cNvPr id="5" name="Obrázok 4" descr="trolejbus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571612"/>
            <a:ext cx="2346129" cy="176741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572264" y="171448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Krymský trolejbus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7" name="Obrázok 6" descr="hotel-jalt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14752"/>
            <a:ext cx="2286005" cy="171450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215206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Hotel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492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1362456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Klimatické podmienky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8596" y="2357430"/>
            <a:ext cx="7772400" cy="25102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141300"/>
                </a:solidFill>
              </a:rPr>
              <a:t>leží južne od Krymských hôr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podnebie je veľmi mierne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vo februári priemerná teplota dosahuje 4 stupne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sneh napadá iba zriedka a riedka vrstva sa na ceste rýchlo topí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mesto je blízko pobrežia a pre chladný morský vánok je tu zriedka extrémne horúco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v júli priemerná teplota dosahuje 24 stupňov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141300"/>
                </a:solidFill>
              </a:rPr>
              <a:t> priemerná ročná teplota je 13 stupňov</a:t>
            </a:r>
          </a:p>
          <a:p>
            <a:pPr>
              <a:buFont typeface="Wingdings" pitchFamily="2" charset="2"/>
              <a:buChar char="v"/>
            </a:pPr>
            <a:endParaRPr lang="sk-SK" dirty="0"/>
          </a:p>
        </p:txBody>
      </p:sp>
      <p:pic>
        <p:nvPicPr>
          <p:cNvPr id="4" name="Obrázok 3" descr="ho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86256"/>
            <a:ext cx="2786082" cy="209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4357686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Krymské vrchy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5047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Atrakcie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ok 4" descr="armensky ch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857232"/>
            <a:ext cx="2649909" cy="3533211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643306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Arménsky chrám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12" name="Obrázok 11" descr="katedrala alexanra nevske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3000396" cy="4000527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42910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Katedrála Alexandra Nevského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14" name="Obrázok 13" descr="livadijsky pala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572008"/>
            <a:ext cx="2643206" cy="1991215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6643702" y="600076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Livandijsky palác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4968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Chram jana zlatousteh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3143272" cy="453455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642910" y="57150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Chrám Jána Zlatoústeho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15" name="Obrázok 14" descr="mesto z lanov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14356"/>
            <a:ext cx="3571900" cy="2678924"/>
          </a:xfrm>
          <a:prstGeom prst="rect">
            <a:avLst/>
          </a:prstGeom>
        </p:spPr>
      </p:pic>
      <p:pic>
        <p:nvPicPr>
          <p:cNvPr id="16" name="Obrázok 15" descr="promen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929066"/>
            <a:ext cx="3286121" cy="2464591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4857752" y="34290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Pohľad na mesto z lanovky</a:t>
            </a:r>
            <a:endParaRPr lang="sk-SK" dirty="0">
              <a:solidFill>
                <a:srgbClr val="1413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929554" y="59293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Promenáda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537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ot zah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3071833" cy="231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delfinariu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3305194" cy="221234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14348" y="328612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Botanická záhrada</a:t>
            </a:r>
            <a:endParaRPr lang="sk-SK" dirty="0">
              <a:solidFill>
                <a:srgbClr val="1413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57818" y="321468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Delfinárium</a:t>
            </a:r>
            <a:endParaRPr lang="sk-SK" dirty="0">
              <a:solidFill>
                <a:srgbClr val="141300"/>
              </a:solidFill>
            </a:endParaRPr>
          </a:p>
        </p:txBody>
      </p:sp>
      <p:pic>
        <p:nvPicPr>
          <p:cNvPr id="8" name="Obrázok 7" descr="font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3190871" cy="2393154"/>
          </a:xfrm>
          <a:prstGeom prst="rect">
            <a:avLst/>
          </a:prstGeom>
        </p:spPr>
      </p:pic>
      <p:pic>
        <p:nvPicPr>
          <p:cNvPr id="9" name="Obrázok 8" descr="fontana v cent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1" y="3929066"/>
            <a:ext cx="3143245" cy="235743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071538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Fontána na pobreží</a:t>
            </a:r>
            <a:endParaRPr lang="sk-SK" dirty="0">
              <a:solidFill>
                <a:srgbClr val="141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429256" y="62150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41300"/>
                </a:solidFill>
              </a:rPr>
              <a:t>Fontána v centre</a:t>
            </a:r>
            <a:endParaRPr lang="sk-SK" dirty="0">
              <a:solidFill>
                <a:srgbClr val="141300"/>
              </a:solidFill>
            </a:endParaRPr>
          </a:p>
        </p:txBody>
      </p:sp>
    </p:spTree>
  </p:cSld>
  <p:clrMapOvr>
    <a:masterClrMapping/>
  </p:clrMapOvr>
  <p:transition advTm="1546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">
      <a:dk1>
        <a:srgbClr val="A9A100"/>
      </a:dk1>
      <a:lt1>
        <a:srgbClr val="FFFCC6"/>
      </a:lt1>
      <a:dk2>
        <a:srgbClr val="7E9532"/>
      </a:dk2>
      <a:lt2>
        <a:srgbClr val="EDF2DA"/>
      </a:lt2>
      <a:accent1>
        <a:srgbClr val="FDA9DF"/>
      </a:accent1>
      <a:accent2>
        <a:srgbClr val="FEE2F4"/>
      </a:accent2>
      <a:accent3>
        <a:srgbClr val="7030A0"/>
      </a:accent3>
      <a:accent4>
        <a:srgbClr val="E0F888"/>
      </a:accent4>
      <a:accent5>
        <a:srgbClr val="7CCA62"/>
      </a:accent5>
      <a:accent6>
        <a:srgbClr val="A5C249"/>
      </a:accent6>
      <a:hlink>
        <a:srgbClr val="E2D700"/>
      </a:hlink>
      <a:folHlink>
        <a:srgbClr val="A5C249"/>
      </a:folHlink>
    </a:clrScheme>
    <a:fontScheme name="Office, klasic. ver.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443</Words>
  <Application>Microsoft Office PowerPoint</Application>
  <PresentationFormat>Prezentácia na obrazovke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JALTA</vt:lpstr>
      <vt:lpstr>Jalta</vt:lpstr>
      <vt:lpstr>História</vt:lpstr>
      <vt:lpstr>Demografia</vt:lpstr>
      <vt:lpstr>Priemysel, cestovný ruch a doprava</vt:lpstr>
      <vt:lpstr>Klimatické podmienky</vt:lpstr>
      <vt:lpstr>Atrakcie</vt:lpstr>
      <vt:lpstr>Snímka 8</vt:lpstr>
      <vt:lpstr>Snímka 9</vt:lpstr>
      <vt:lpstr>Snímka 10</vt:lpstr>
      <vt:lpstr>Snímka 11</vt:lpstr>
      <vt:lpstr>Záujmy mladých</vt:lpstr>
      <vt:lpstr>Snímka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JALTA</dc:title>
  <dc:creator> </dc:creator>
  <cp:lastModifiedBy> </cp:lastModifiedBy>
  <cp:revision>2</cp:revision>
  <dcterms:created xsi:type="dcterms:W3CDTF">2009-11-18T10:45:44Z</dcterms:created>
  <dcterms:modified xsi:type="dcterms:W3CDTF">2010-01-20T17:18:55Z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