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58" r:id="rId10"/>
    <p:sldId id="286" r:id="rId11"/>
    <p:sldId id="263" r:id="rId12"/>
    <p:sldId id="264" r:id="rId13"/>
    <p:sldId id="265" r:id="rId14"/>
    <p:sldId id="278" r:id="rId15"/>
    <p:sldId id="279" r:id="rId16"/>
    <p:sldId id="259" r:id="rId17"/>
    <p:sldId id="287" r:id="rId18"/>
    <p:sldId id="260" r:id="rId19"/>
    <p:sldId id="261" r:id="rId20"/>
    <p:sldId id="262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4660"/>
  </p:normalViewPr>
  <p:slideViewPr>
    <p:cSldViewPr>
      <p:cViewPr varScale="1">
        <p:scale>
          <a:sx n="75" d="100"/>
          <a:sy n="75" d="100"/>
        </p:scale>
        <p:origin x="-6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84891-47B1-464C-B03C-075649FDAF2F}" type="datetimeFigureOut">
              <a:rPr lang="sk-SK" smtClean="0"/>
              <a:t>1. 6. 2010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9AA83-42D6-4D2B-B492-23751DE6126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9AA83-42D6-4D2B-B492-23751DE61268}" type="slidenum">
              <a:rPr lang="sk-SK" smtClean="0"/>
              <a:t>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5D16-C08D-44DB-ABE8-7ACA5A1308BE}" type="datetimeFigureOut">
              <a:rPr lang="sk-SK" smtClean="0"/>
              <a:pPr/>
              <a:t>1. 6. 2010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927C-B291-4AA0-ABFC-CF6BDA7E1A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5D16-C08D-44DB-ABE8-7ACA5A1308BE}" type="datetimeFigureOut">
              <a:rPr lang="sk-SK" smtClean="0"/>
              <a:pPr/>
              <a:t>1. 6. 2010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927C-B291-4AA0-ABFC-CF6BDA7E1A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5D16-C08D-44DB-ABE8-7ACA5A1308BE}" type="datetimeFigureOut">
              <a:rPr lang="sk-SK" smtClean="0"/>
              <a:pPr/>
              <a:t>1. 6. 2010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927C-B291-4AA0-ABFC-CF6BDA7E1A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5D16-C08D-44DB-ABE8-7ACA5A1308BE}" type="datetimeFigureOut">
              <a:rPr lang="sk-SK" smtClean="0"/>
              <a:pPr/>
              <a:t>1. 6. 2010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927C-B291-4AA0-ABFC-CF6BDA7E1A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5D16-C08D-44DB-ABE8-7ACA5A1308BE}" type="datetimeFigureOut">
              <a:rPr lang="sk-SK" smtClean="0"/>
              <a:pPr/>
              <a:t>1. 6. 2010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927C-B291-4AA0-ABFC-CF6BDA7E1A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5D16-C08D-44DB-ABE8-7ACA5A1308BE}" type="datetimeFigureOut">
              <a:rPr lang="sk-SK" smtClean="0"/>
              <a:pPr/>
              <a:t>1. 6. 2010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927C-B291-4AA0-ABFC-CF6BDA7E1A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5D16-C08D-44DB-ABE8-7ACA5A1308BE}" type="datetimeFigureOut">
              <a:rPr lang="sk-SK" smtClean="0"/>
              <a:pPr/>
              <a:t>1. 6. 2010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927C-B291-4AA0-ABFC-CF6BDA7E1A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5D16-C08D-44DB-ABE8-7ACA5A1308BE}" type="datetimeFigureOut">
              <a:rPr lang="sk-SK" smtClean="0"/>
              <a:pPr/>
              <a:t>1. 6. 2010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927C-B291-4AA0-ABFC-CF6BDA7E1A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5D16-C08D-44DB-ABE8-7ACA5A1308BE}" type="datetimeFigureOut">
              <a:rPr lang="sk-SK" smtClean="0"/>
              <a:pPr/>
              <a:t>1. 6. 2010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927C-B291-4AA0-ABFC-CF6BDA7E1A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5D16-C08D-44DB-ABE8-7ACA5A1308BE}" type="datetimeFigureOut">
              <a:rPr lang="sk-SK" smtClean="0"/>
              <a:pPr/>
              <a:t>1. 6. 2010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927C-B291-4AA0-ABFC-CF6BDA7E1A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5D16-C08D-44DB-ABE8-7ACA5A1308BE}" type="datetimeFigureOut">
              <a:rPr lang="sk-SK" smtClean="0"/>
              <a:pPr/>
              <a:t>1. 6. 2010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9D927C-B291-4AA0-ABFC-CF6BDA7E1A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DE5D16-C08D-44DB-ABE8-7ACA5A1308BE}" type="datetimeFigureOut">
              <a:rPr lang="sk-SK" smtClean="0"/>
              <a:pPr/>
              <a:t>1. 6. 2010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9D927C-B291-4AA0-ABFC-CF6BDA7E1AB6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dlmQZ1buY-o" TargetMode="Externa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DuSdwYJDSU0&amp;feature=related" TargetMode="External"/><Relationship Id="rId5" Type="http://schemas.openxmlformats.org/officeDocument/2006/relationships/hyperlink" Target="http://www.youtube.com/watch?v=DuSdwYJDS" TargetMode="Externa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ydwuW6c0zoA&amp;feature=related" TargetMode="Externa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7772400" cy="2798773"/>
          </a:xfrm>
        </p:spPr>
        <p:txBody>
          <a:bodyPr>
            <a:noAutofit/>
          </a:bodyPr>
          <a:lstStyle/>
          <a:p>
            <a:pPr algn="l"/>
            <a:r>
              <a:rPr lang="sk-SK" sz="7200" dirty="0" err="1" smtClean="0">
                <a:solidFill>
                  <a:srgbClr val="FFFF00"/>
                </a:solidFill>
                <a:latin typeface="Blackadder ITC" pitchFamily="82" charset="0"/>
              </a:rPr>
              <a:t>Andora</a:t>
            </a:r>
            <a:r>
              <a:rPr lang="sk-SK" sz="7200" dirty="0" smtClean="0">
                <a:solidFill>
                  <a:srgbClr val="FFFF00"/>
                </a:solidFill>
                <a:latin typeface="Blackadder ITC" pitchFamily="82" charset="0"/>
              </a:rPr>
              <a:t/>
            </a:r>
            <a:br>
              <a:rPr lang="sk-SK" sz="7200" dirty="0" smtClean="0">
                <a:solidFill>
                  <a:srgbClr val="FFFF00"/>
                </a:solidFill>
                <a:latin typeface="Blackadder ITC" pitchFamily="82" charset="0"/>
              </a:rPr>
            </a:br>
            <a:r>
              <a:rPr lang="sk-SK" sz="7200" dirty="0" smtClean="0">
                <a:solidFill>
                  <a:srgbClr val="FFFF00"/>
                </a:solidFill>
                <a:latin typeface="Blackadder ITC" pitchFamily="82" charset="0"/>
              </a:rPr>
              <a:t>Malta</a:t>
            </a:r>
            <a:br>
              <a:rPr lang="sk-SK" sz="7200" dirty="0" smtClean="0">
                <a:solidFill>
                  <a:srgbClr val="FFFF00"/>
                </a:solidFill>
                <a:latin typeface="Blackadder ITC" pitchFamily="82" charset="0"/>
              </a:rPr>
            </a:br>
            <a:r>
              <a:rPr lang="sk-SK" sz="7200" dirty="0" smtClean="0">
                <a:solidFill>
                  <a:srgbClr val="FFFF00"/>
                </a:solidFill>
                <a:latin typeface="Blackadder ITC" pitchFamily="82" charset="0"/>
              </a:rPr>
              <a:t>Vatikán</a:t>
            </a:r>
            <a:endParaRPr lang="sk-SK" sz="7200" dirty="0">
              <a:solidFill>
                <a:srgbClr val="FFFF00"/>
              </a:solidFill>
              <a:latin typeface="Blackadder ITC" pitchFamily="82" charset="0"/>
            </a:endParaRPr>
          </a:p>
        </p:txBody>
      </p:sp>
      <p:pic>
        <p:nvPicPr>
          <p:cNvPr id="3" name="Obrázok 2" descr="euro vatik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571744"/>
            <a:ext cx="2214578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euro andor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000504"/>
            <a:ext cx="2214578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1_euro_Mal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285860"/>
            <a:ext cx="2242960" cy="2242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Malta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785794"/>
            <a:ext cx="5715016" cy="571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sk-SK" sz="4000" dirty="0" smtClean="0"/>
              <a:t>Základné informácie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 smtClean="0">
                <a:solidFill>
                  <a:srgbClr val="002060"/>
                </a:solidFill>
              </a:rPr>
              <a:t>Hlavné mesto: Valletta (9 200obyv.)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Rozloha:  316 km² </a:t>
            </a:r>
            <a:r>
              <a:rPr lang="sk-SK" sz="2400" dirty="0" smtClean="0">
                <a:solidFill>
                  <a:srgbClr val="002060"/>
                </a:solidFill>
              </a:rPr>
              <a:t>(115 x menšie ako SVK)</a:t>
            </a:r>
            <a:endParaRPr lang="sk-SK" sz="2400" dirty="0" smtClean="0">
              <a:solidFill>
                <a:srgbClr val="002060"/>
              </a:solidFill>
            </a:endParaRPr>
          </a:p>
          <a:p>
            <a:r>
              <a:rPr lang="sk-SK" sz="2400" dirty="0" smtClean="0">
                <a:solidFill>
                  <a:srgbClr val="002060"/>
                </a:solidFill>
              </a:rPr>
              <a:t>Počet obyvateľov: 405 165 (2009</a:t>
            </a:r>
            <a:r>
              <a:rPr lang="sk-SK" sz="2400" dirty="0" smtClean="0">
                <a:solidFill>
                  <a:srgbClr val="002060"/>
                </a:solidFill>
              </a:rPr>
              <a:t>) (12 x menej ako SVK)</a:t>
            </a:r>
            <a:endParaRPr lang="sk-SK" sz="2400" dirty="0" smtClean="0">
              <a:solidFill>
                <a:srgbClr val="002060"/>
              </a:solidFill>
            </a:endParaRPr>
          </a:p>
          <a:p>
            <a:r>
              <a:rPr lang="sk-SK" sz="2400" dirty="0" smtClean="0">
                <a:solidFill>
                  <a:srgbClr val="002060"/>
                </a:solidFill>
              </a:rPr>
              <a:t>Hustota zaľudnenia: 1282 obyv./ km² 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Štátne zriadenie: parlamentná republika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Oficiálny názov: Maltská republika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Iné mestá: </a:t>
            </a:r>
            <a:r>
              <a:rPr lang="sk-SK" sz="2400" dirty="0" err="1" smtClean="0">
                <a:solidFill>
                  <a:srgbClr val="002060"/>
                </a:solidFill>
              </a:rPr>
              <a:t>Birkirkara</a:t>
            </a:r>
            <a:r>
              <a:rPr lang="sk-SK" sz="2400" dirty="0" smtClean="0">
                <a:solidFill>
                  <a:srgbClr val="002060"/>
                </a:solidFill>
              </a:rPr>
              <a:t>, </a:t>
            </a:r>
            <a:r>
              <a:rPr lang="sk-SK" sz="2400" dirty="0" err="1" smtClean="0">
                <a:solidFill>
                  <a:srgbClr val="002060"/>
                </a:solidFill>
              </a:rPr>
              <a:t>Sliema</a:t>
            </a:r>
            <a:r>
              <a:rPr lang="sk-SK" sz="2400" dirty="0" smtClean="0">
                <a:solidFill>
                  <a:srgbClr val="002060"/>
                </a:solidFill>
              </a:rPr>
              <a:t>, Victoria, </a:t>
            </a:r>
            <a:r>
              <a:rPr lang="sk-SK" sz="2400" dirty="0" err="1" smtClean="0">
                <a:solidFill>
                  <a:srgbClr val="002060"/>
                </a:solidFill>
              </a:rPr>
              <a:t>Mdina</a:t>
            </a:r>
            <a:r>
              <a:rPr lang="sk-SK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Národnostné zloženie: Malťania (96 %), Briti (2%), iní (2%)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Náboženské zloženie: </a:t>
            </a:r>
            <a:r>
              <a:rPr lang="sk-SK" sz="2400" dirty="0" err="1" smtClean="0">
                <a:solidFill>
                  <a:srgbClr val="002060"/>
                </a:solidFill>
              </a:rPr>
              <a:t>rím</a:t>
            </a:r>
            <a:r>
              <a:rPr lang="sk-SK" sz="2400" dirty="0" smtClean="0">
                <a:solidFill>
                  <a:srgbClr val="002060"/>
                </a:solidFill>
              </a:rPr>
              <a:t>. katolíci (98 %)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Úradný jazyk: </a:t>
            </a:r>
            <a:r>
              <a:rPr lang="sk-SK" sz="2400" dirty="0" err="1" smtClean="0">
                <a:solidFill>
                  <a:srgbClr val="002060"/>
                </a:solidFill>
              </a:rPr>
              <a:t>maltština</a:t>
            </a:r>
            <a:r>
              <a:rPr lang="sk-SK" sz="2400" dirty="0" smtClean="0">
                <a:solidFill>
                  <a:srgbClr val="002060"/>
                </a:solidFill>
              </a:rPr>
              <a:t>, angličtina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Mena: euro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Prírodné podmienky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solidFill>
                  <a:srgbClr val="002060"/>
                </a:solidFill>
              </a:rPr>
              <a:t>Podnebie: subtropické suché (vlhká zima, horúce a       suché leto) </a:t>
            </a:r>
          </a:p>
          <a:p>
            <a:pPr>
              <a:buNone/>
            </a:pPr>
            <a:endParaRPr lang="sk-SK" dirty="0" smtClean="0">
              <a:solidFill>
                <a:srgbClr val="002060"/>
              </a:solidFill>
            </a:endParaRPr>
          </a:p>
          <a:p>
            <a:r>
              <a:rPr lang="sk-SK" dirty="0" smtClean="0">
                <a:solidFill>
                  <a:srgbClr val="002060"/>
                </a:solidFill>
              </a:rPr>
              <a:t>rieky</a:t>
            </a:r>
            <a:r>
              <a:rPr lang="sk-SK" dirty="0" smtClean="0">
                <a:solidFill>
                  <a:srgbClr val="002060"/>
                </a:solidFill>
              </a:rPr>
              <a:t> </a:t>
            </a:r>
            <a:r>
              <a:rPr lang="sk-SK" dirty="0" smtClean="0">
                <a:solidFill>
                  <a:srgbClr val="002060"/>
                </a:solidFill>
              </a:rPr>
              <a:t>a jazerá tu nájdeme len počas daždivých období </a:t>
            </a:r>
          </a:p>
          <a:p>
            <a:pPr>
              <a:buNone/>
            </a:pPr>
            <a:r>
              <a:rPr lang="sk-SK" dirty="0" smtClean="0">
                <a:solidFill>
                  <a:srgbClr val="002060"/>
                </a:solidFill>
              </a:rPr>
              <a:t>   od októbra do marca (inak len mláky od zavlažovania)</a:t>
            </a:r>
          </a:p>
          <a:p>
            <a:pPr>
              <a:buNone/>
            </a:pPr>
            <a:endParaRPr lang="sk-SK" dirty="0" smtClean="0">
              <a:solidFill>
                <a:srgbClr val="002060"/>
              </a:solidFill>
            </a:endParaRPr>
          </a:p>
          <a:p>
            <a:r>
              <a:rPr lang="sk-SK" dirty="0" smtClean="0">
                <a:solidFill>
                  <a:srgbClr val="002060"/>
                </a:solidFill>
              </a:rPr>
              <a:t>Najvyšší bod: Ta' </a:t>
            </a:r>
            <a:r>
              <a:rPr lang="sk-SK" dirty="0" err="1" smtClean="0">
                <a:solidFill>
                  <a:srgbClr val="002060"/>
                </a:solidFill>
              </a:rPr>
              <a:t>Dmejrek</a:t>
            </a:r>
            <a:r>
              <a:rPr lang="sk-SK" dirty="0" smtClean="0">
                <a:solidFill>
                  <a:srgbClr val="002060"/>
                </a:solidFill>
              </a:rPr>
              <a:t> (253 m)</a:t>
            </a:r>
          </a:p>
          <a:p>
            <a:endParaRPr lang="sk-SK" dirty="0" smtClean="0">
              <a:solidFill>
                <a:srgbClr val="002060"/>
              </a:solidFill>
            </a:endParaRPr>
          </a:p>
          <a:p>
            <a:r>
              <a:rPr lang="sk-SK" dirty="0" smtClean="0">
                <a:solidFill>
                  <a:srgbClr val="002060"/>
                </a:solidFill>
              </a:rPr>
              <a:t>skalnaté ostrovy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Hospodárstvo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329642" cy="55007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sk-SK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k-SK" sz="2900" dirty="0" smtClean="0">
                <a:solidFill>
                  <a:srgbClr val="002060"/>
                </a:solidFill>
              </a:rPr>
              <a:t>Priemysel (1/3 obyv.):</a:t>
            </a:r>
          </a:p>
          <a:p>
            <a:r>
              <a:rPr lang="sk-SK" sz="2900" dirty="0" smtClean="0">
                <a:solidFill>
                  <a:srgbClr val="002060"/>
                </a:solidFill>
              </a:rPr>
              <a:t>strojárstvo</a:t>
            </a:r>
          </a:p>
          <a:p>
            <a:r>
              <a:rPr lang="sk-SK" sz="2900" dirty="0" smtClean="0">
                <a:solidFill>
                  <a:srgbClr val="002060"/>
                </a:solidFill>
              </a:rPr>
              <a:t>elektronika (najmä komponenty do mobilných telefónov, televízorov, počítačov)</a:t>
            </a:r>
          </a:p>
          <a:p>
            <a:r>
              <a:rPr lang="sk-SK" sz="2900" dirty="0" smtClean="0">
                <a:solidFill>
                  <a:srgbClr val="002060"/>
                </a:solidFill>
              </a:rPr>
              <a:t>textil a oblečenie</a:t>
            </a:r>
          </a:p>
          <a:p>
            <a:r>
              <a:rPr lang="sk-SK" sz="2900" dirty="0" smtClean="0">
                <a:solidFill>
                  <a:srgbClr val="002060"/>
                </a:solidFill>
              </a:rPr>
              <a:t>chemické a farmaceutické výrobky</a:t>
            </a:r>
          </a:p>
          <a:p>
            <a:r>
              <a:rPr lang="sk-SK" sz="2900" dirty="0" smtClean="0">
                <a:solidFill>
                  <a:srgbClr val="002060"/>
                </a:solidFill>
              </a:rPr>
              <a:t>stavba a oprava lodí (štátna lodenica Malta </a:t>
            </a:r>
            <a:r>
              <a:rPr lang="sk-SK" sz="2900" dirty="0" err="1" smtClean="0">
                <a:solidFill>
                  <a:srgbClr val="002060"/>
                </a:solidFill>
              </a:rPr>
              <a:t>Drydocks</a:t>
            </a:r>
            <a:r>
              <a:rPr lang="sk-SK" sz="29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sk-SK" sz="2900" dirty="0" smtClean="0">
                <a:solidFill>
                  <a:srgbClr val="002060"/>
                </a:solidFill>
              </a:rPr>
              <a:t>ťažba vápenca</a:t>
            </a:r>
            <a:endParaRPr lang="sk-SK" sz="29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k-SK" sz="29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k-SK" sz="2900" dirty="0" smtClean="0">
                <a:solidFill>
                  <a:srgbClr val="002060"/>
                </a:solidFill>
              </a:rPr>
              <a:t>Poľnohospodárstvo (3 % obyv.):</a:t>
            </a:r>
          </a:p>
          <a:p>
            <a:r>
              <a:rPr lang="sk-SK" sz="2900" dirty="0" smtClean="0">
                <a:solidFill>
                  <a:srgbClr val="002060"/>
                </a:solidFill>
              </a:rPr>
              <a:t>38% celkovej plochy</a:t>
            </a:r>
          </a:p>
          <a:p>
            <a:r>
              <a:rPr lang="sk-SK" sz="2900" dirty="0" smtClean="0">
                <a:solidFill>
                  <a:srgbClr val="002060"/>
                </a:solidFill>
              </a:rPr>
              <a:t>pšenica, jačmeň, paradajky, dyne, krmivá, biela kapusta, karfiol, fazuľa, melóny, kapary, pomaranče a vínna </a:t>
            </a:r>
            <a:r>
              <a:rPr lang="sk-SK" sz="2900" dirty="0" err="1" smtClean="0">
                <a:solidFill>
                  <a:srgbClr val="002060"/>
                </a:solidFill>
              </a:rPr>
              <a:t>réva</a:t>
            </a:r>
            <a:endParaRPr lang="sk-SK" sz="2900" dirty="0" smtClean="0">
              <a:solidFill>
                <a:srgbClr val="002060"/>
              </a:solidFill>
            </a:endParaRPr>
          </a:p>
          <a:p>
            <a:r>
              <a:rPr lang="sk-SK" sz="2900" dirty="0" smtClean="0">
                <a:solidFill>
                  <a:srgbClr val="002060"/>
                </a:solidFill>
              </a:rPr>
              <a:t>na vývoz zemiaky, </a:t>
            </a:r>
            <a:r>
              <a:rPr lang="sk-SK" sz="2900" dirty="0" smtClean="0">
                <a:solidFill>
                  <a:srgbClr val="002060"/>
                </a:solidFill>
              </a:rPr>
              <a:t>cibuľa, ovocné konzervy, kvety</a:t>
            </a:r>
            <a:endParaRPr lang="sk-SK" sz="29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k-SK" sz="29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k-SK" sz="2900" dirty="0" smtClean="0">
                <a:solidFill>
                  <a:srgbClr val="002060"/>
                </a:solidFill>
              </a:rPr>
              <a:t>Doprava: letecká, námorná, cestná</a:t>
            </a:r>
          </a:p>
          <a:p>
            <a:pPr>
              <a:buNone/>
            </a:pPr>
            <a:endParaRPr lang="sk-SK" sz="29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k-SK" sz="2900" dirty="0" smtClean="0">
                <a:solidFill>
                  <a:srgbClr val="002060"/>
                </a:solidFill>
              </a:rPr>
              <a:t>Cestovný ruch (ročne viac než milión obyv.)</a:t>
            </a:r>
            <a:endParaRPr lang="sk-SK" sz="29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00034" y="57148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tx2"/>
                </a:solidFill>
              </a:rPr>
              <a:t>Valletta</a:t>
            </a:r>
            <a:endParaRPr lang="sk-SK" sz="3600" dirty="0">
              <a:solidFill>
                <a:schemeClr val="tx2"/>
              </a:solidFill>
            </a:endParaRPr>
          </a:p>
        </p:txBody>
      </p:sp>
      <p:pic>
        <p:nvPicPr>
          <p:cNvPr id="3" name="Obrázok 2" descr="katedrala sv j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736"/>
            <a:ext cx="3024198" cy="2016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lokTextu 3"/>
          <p:cNvSpPr txBox="1"/>
          <p:nvPr/>
        </p:nvSpPr>
        <p:spPr>
          <a:xfrm>
            <a:off x="642910" y="3500438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2060"/>
                </a:solidFill>
              </a:rPr>
              <a:t>Katedrála sv. Jána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7" name="Obrázok 6" descr="Valletta30-tn zahra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143248"/>
            <a:ext cx="254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BlokTextu 7"/>
          <p:cNvSpPr txBox="1"/>
          <p:nvPr/>
        </p:nvSpPr>
        <p:spPr>
          <a:xfrm>
            <a:off x="6429356" y="5072074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2060"/>
                </a:solidFill>
              </a:rPr>
              <a:t>Záhrady </a:t>
            </a:r>
            <a:r>
              <a:rPr lang="sk-SK" sz="1600" dirty="0" err="1" smtClean="0">
                <a:solidFill>
                  <a:srgbClr val="002060"/>
                </a:solidFill>
              </a:rPr>
              <a:t>Barraccas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11" name="Obrázok 10" descr="pala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500042"/>
            <a:ext cx="3214710" cy="241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BlokTextu 11"/>
          <p:cNvSpPr txBox="1"/>
          <p:nvPr/>
        </p:nvSpPr>
        <p:spPr>
          <a:xfrm>
            <a:off x="4214810" y="292893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2060"/>
                </a:solidFill>
              </a:rPr>
              <a:t>Veľmajstrovský palác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13" name="Obrázok 12" descr="rybrske lny id zprstavu na lo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929066"/>
            <a:ext cx="3014644" cy="225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BlokTextu 13"/>
          <p:cNvSpPr txBox="1"/>
          <p:nvPr/>
        </p:nvSpPr>
        <p:spPr>
          <a:xfrm>
            <a:off x="357158" y="6215082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2060"/>
                </a:solidFill>
              </a:rPr>
              <a:t>Člny v prístave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15" name="Obrázok 14" descr="pohad do rozahlho prstavu vla vallett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4000503"/>
            <a:ext cx="2714644" cy="2032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BlokTextu 15"/>
          <p:cNvSpPr txBox="1"/>
          <p:nvPr/>
        </p:nvSpPr>
        <p:spPr>
          <a:xfrm>
            <a:off x="3643306" y="6072206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2060"/>
                </a:solidFill>
              </a:rPr>
              <a:t>Rozľahlý prístav a hradby</a:t>
            </a:r>
            <a:endParaRPr lang="sk-SK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14348" y="42860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tx2"/>
                </a:solidFill>
              </a:rPr>
              <a:t>Iné</a:t>
            </a:r>
            <a:endParaRPr lang="sk-SK" sz="3600" dirty="0">
              <a:solidFill>
                <a:schemeClr val="tx2"/>
              </a:solidFill>
            </a:endParaRPr>
          </a:p>
        </p:txBody>
      </p:sp>
      <p:pic>
        <p:nvPicPr>
          <p:cNvPr id="3" name="Obrázok 2" descr="cl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3071834" cy="2067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golden b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714356"/>
            <a:ext cx="2905124" cy="192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4286248" y="2214554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002060"/>
                </a:solidFill>
              </a:rPr>
              <a:t>Golden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</a:rPr>
              <a:t>Bay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7" name="Obrázok 6" descr="gran caste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071810"/>
            <a:ext cx="2924175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BlokTextu 7"/>
          <p:cNvSpPr txBox="1"/>
          <p:nvPr/>
        </p:nvSpPr>
        <p:spPr>
          <a:xfrm>
            <a:off x="7572396" y="4429132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002060"/>
                </a:solidFill>
              </a:rPr>
              <a:t>Gran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</a:rPr>
              <a:t>Castello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9" name="Obrázok 8" descr="odyseova jasky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3643314"/>
            <a:ext cx="2862836" cy="170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BlokTextu 10"/>
          <p:cNvSpPr txBox="1"/>
          <p:nvPr/>
        </p:nvSpPr>
        <p:spPr>
          <a:xfrm>
            <a:off x="428596" y="5357826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2060"/>
                </a:solidFill>
              </a:rPr>
              <a:t>Vchod do Jaskyne nymfy </a:t>
            </a:r>
            <a:r>
              <a:rPr lang="sk-SK" sz="1600" dirty="0" err="1" smtClean="0">
                <a:solidFill>
                  <a:srgbClr val="002060"/>
                </a:solidFill>
              </a:rPr>
              <a:t>Kalipso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12" name="Obrázok 11" descr="ramla bay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5286388"/>
            <a:ext cx="2000264" cy="139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BlokTextu 12"/>
          <p:cNvSpPr txBox="1"/>
          <p:nvPr/>
        </p:nvSpPr>
        <p:spPr>
          <a:xfrm>
            <a:off x="4357686" y="628652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002060"/>
                </a:solidFill>
              </a:rPr>
              <a:t>Ramla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</a:rPr>
              <a:t>Bay</a:t>
            </a:r>
            <a:endParaRPr lang="sk-SK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b="1" dirty="0" smtClean="0">
                <a:latin typeface="Lucida Handwriting" pitchFamily="66" charset="0"/>
              </a:rPr>
              <a:t>VATIKÁN</a:t>
            </a:r>
            <a:endParaRPr lang="sk-SK" sz="4400" b="1" dirty="0">
              <a:latin typeface="Lucida Handwriting" pitchFamily="66" charset="0"/>
            </a:endParaRPr>
          </a:p>
        </p:txBody>
      </p:sp>
      <p:pic>
        <p:nvPicPr>
          <p:cNvPr id="5" name="Zástupný symbol obsahu 4" descr="papezsky emble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36" y="857232"/>
            <a:ext cx="1971675" cy="2419350"/>
          </a:xfrm>
        </p:spPr>
      </p:pic>
      <p:pic>
        <p:nvPicPr>
          <p:cNvPr id="4" name="Obrázok 3" descr="vatikan vlaj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714488"/>
            <a:ext cx="3929066" cy="3929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ok 5" descr="statny zna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857628"/>
            <a:ext cx="2162651" cy="2371729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71472" y="571501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Štátna vlajka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000760" y="328612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 Pápežský emblém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429356" y="614364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Štátny znak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28596" y="628652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http://</a:t>
            </a:r>
            <a:r>
              <a:rPr lang="sk-SK" dirty="0" smtClean="0">
                <a:hlinkClick r:id="rId5" tooltip="http://www.youtube.com/watch?v=dlmQZ1buY-o"/>
              </a:rPr>
              <a:t>www.youtube.com/watch?v=dlmQZ1buY-o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Vatik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000108"/>
            <a:ext cx="5167332" cy="474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sk-SK" sz="4000" dirty="0" smtClean="0">
                <a:latin typeface="+mn-lt"/>
              </a:rPr>
              <a:t>Základné informácie</a:t>
            </a:r>
            <a:endParaRPr lang="sk-SK" sz="4000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428596" y="1643050"/>
            <a:ext cx="8229600" cy="4389437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Rozloha: 0,44 km²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Počet obyvateľov: 826 (2009)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Hustota zaľudnenia: 1877 obyv./ km²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Štátne zriadenie: cirkevný štát (Voliteľná teokratická monarchia)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Hlava štátu: pápež (Benedikt XVI.)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Oficiálny názov: Mestský štát Vatikán (</a:t>
            </a:r>
            <a:r>
              <a:rPr lang="it-IT" dirty="0" smtClean="0">
                <a:solidFill>
                  <a:srgbClr val="002060"/>
                </a:solidFill>
              </a:rPr>
              <a:t>Stato della </a:t>
            </a:r>
            <a:r>
              <a:rPr lang="it-IT" dirty="0" smtClean="0">
                <a:solidFill>
                  <a:srgbClr val="002060"/>
                </a:solidFill>
              </a:rPr>
              <a:t>Citta </a:t>
            </a:r>
            <a:r>
              <a:rPr lang="it-IT" dirty="0" smtClean="0">
                <a:solidFill>
                  <a:srgbClr val="002060"/>
                </a:solidFill>
              </a:rPr>
              <a:t>del </a:t>
            </a:r>
            <a:r>
              <a:rPr lang="sk-SK" dirty="0" smtClean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Vaticano</a:t>
            </a:r>
            <a:r>
              <a:rPr lang="sk-SK" dirty="0" smtClean="0">
                <a:solidFill>
                  <a:srgbClr val="002060"/>
                </a:solidFill>
              </a:rPr>
              <a:t>)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Národnostné zloženie: rôzne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Náboženské zloženie: </a:t>
            </a:r>
            <a:r>
              <a:rPr lang="sk-SK" dirty="0" err="1" smtClean="0">
                <a:solidFill>
                  <a:srgbClr val="002060"/>
                </a:solidFill>
              </a:rPr>
              <a:t>rím</a:t>
            </a:r>
            <a:r>
              <a:rPr lang="sk-SK" dirty="0" smtClean="0">
                <a:solidFill>
                  <a:srgbClr val="002060"/>
                </a:solidFill>
              </a:rPr>
              <a:t>. katolíci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Úradný jazyk: taliančina, latinčina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Mena: euro</a:t>
            </a:r>
          </a:p>
          <a:p>
            <a:endParaRPr lang="sk-SK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7158" y="785794"/>
            <a:ext cx="6143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chemeClr val="tx2"/>
                </a:solidFill>
              </a:rPr>
              <a:t>Hospodárstvo</a:t>
            </a:r>
          </a:p>
          <a:p>
            <a:endParaRPr lang="sk-SK" sz="4000" dirty="0" smtClean="0">
              <a:solidFill>
                <a:schemeClr val="tx2"/>
              </a:solidFill>
            </a:endParaRPr>
          </a:p>
          <a:p>
            <a:endParaRPr lang="sk-SK" sz="2400" dirty="0">
              <a:solidFill>
                <a:schemeClr val="tx2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85720" y="2214554"/>
            <a:ext cx="9215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  <a:buFont typeface="Arial" pitchFamily="34" charset="0"/>
              <a:buChar char="•"/>
            </a:pPr>
            <a:r>
              <a:rPr lang="sk-SK" sz="2400" dirty="0">
                <a:solidFill>
                  <a:srgbClr val="002060"/>
                </a:solidFill>
              </a:rPr>
              <a:t> </a:t>
            </a:r>
            <a:r>
              <a:rPr lang="sk-SK" sz="2400" dirty="0" smtClean="0">
                <a:solidFill>
                  <a:srgbClr val="002060"/>
                </a:solidFill>
              </a:rPr>
              <a:t>vydávanie kníh a poštových známok</a:t>
            </a:r>
          </a:p>
          <a:p>
            <a:pPr>
              <a:buClr>
                <a:schemeClr val="accent3"/>
              </a:buClr>
              <a:buFont typeface="Arial" pitchFamily="34" charset="0"/>
              <a:buChar char="•"/>
            </a:pPr>
            <a:r>
              <a:rPr lang="sk-SK" sz="2400" dirty="0">
                <a:solidFill>
                  <a:srgbClr val="002060"/>
                </a:solidFill>
              </a:rPr>
              <a:t> </a:t>
            </a:r>
            <a:r>
              <a:rPr lang="sk-SK" sz="2400" dirty="0" smtClean="0">
                <a:solidFill>
                  <a:srgbClr val="002060"/>
                </a:solidFill>
              </a:rPr>
              <a:t>cestovný ruch</a:t>
            </a:r>
          </a:p>
          <a:p>
            <a:pPr>
              <a:buClr>
                <a:schemeClr val="accent3"/>
              </a:buClr>
              <a:buFont typeface="Arial" pitchFamily="34" charset="0"/>
              <a:buChar char="•"/>
            </a:pPr>
            <a:r>
              <a:rPr lang="sk-SK" sz="2400" dirty="0">
                <a:solidFill>
                  <a:srgbClr val="002060"/>
                </a:solidFill>
              </a:rPr>
              <a:t> </a:t>
            </a:r>
            <a:r>
              <a:rPr lang="sk-SK" sz="2400" dirty="0" smtClean="0">
                <a:solidFill>
                  <a:srgbClr val="002060"/>
                </a:solidFill>
              </a:rPr>
              <a:t>príjmy z </a:t>
            </a:r>
            <a:r>
              <a:rPr lang="sk-SK" sz="2400" dirty="0">
                <a:solidFill>
                  <a:srgbClr val="002060"/>
                </a:solidFill>
              </a:rPr>
              <a:t>príspevkov jednotlivých diecéz, z prenájmu majetku</a:t>
            </a:r>
            <a:r>
              <a:rPr lang="sk-SK" sz="2400" dirty="0" smtClean="0">
                <a:solidFill>
                  <a:srgbClr val="002060"/>
                </a:solidFill>
              </a:rPr>
              <a:t>,</a:t>
            </a:r>
          </a:p>
          <a:p>
            <a:pPr>
              <a:buClr>
                <a:schemeClr val="accent3"/>
              </a:buClr>
            </a:pPr>
            <a:r>
              <a:rPr lang="sk-SK" sz="2400" dirty="0">
                <a:solidFill>
                  <a:srgbClr val="002060"/>
                </a:solidFill>
              </a:rPr>
              <a:t> </a:t>
            </a:r>
            <a:r>
              <a:rPr lang="sk-SK" sz="2400" dirty="0" smtClean="0">
                <a:solidFill>
                  <a:srgbClr val="002060"/>
                </a:solidFill>
              </a:rPr>
              <a:t> </a:t>
            </a:r>
            <a:r>
              <a:rPr lang="sk-SK" sz="2400" dirty="0">
                <a:solidFill>
                  <a:srgbClr val="002060"/>
                </a:solidFill>
              </a:rPr>
              <a:t>z investícií, z </a:t>
            </a:r>
            <a:r>
              <a:rPr lang="sk-SK" sz="2400" dirty="0" smtClean="0">
                <a:solidFill>
                  <a:srgbClr val="002060"/>
                </a:solidFill>
              </a:rPr>
              <a:t>darov</a:t>
            </a:r>
          </a:p>
          <a:p>
            <a:pPr>
              <a:buClr>
                <a:schemeClr val="accent3"/>
              </a:buClr>
              <a:buFont typeface="Arial" pitchFamily="34" charset="0"/>
              <a:buChar char="•"/>
            </a:pPr>
            <a:r>
              <a:rPr lang="sk-SK" sz="2400" dirty="0" smtClean="0">
                <a:solidFill>
                  <a:srgbClr val="002060"/>
                </a:solidFill>
              </a:rPr>
              <a:t> </a:t>
            </a:r>
            <a:r>
              <a:rPr lang="sk-SK" sz="2400" dirty="0" smtClean="0">
                <a:solidFill>
                  <a:srgbClr val="002060"/>
                </a:solidFill>
              </a:rPr>
              <a:t>majú vlastnú poštu, noviny, rádio a televíziu</a:t>
            </a:r>
            <a:endParaRPr lang="sk-SK" sz="2400" dirty="0" smtClean="0">
              <a:solidFill>
                <a:srgbClr val="002060"/>
              </a:solidFill>
            </a:endParaRPr>
          </a:p>
          <a:p>
            <a:pPr>
              <a:buClr>
                <a:schemeClr val="accent3"/>
              </a:buClr>
            </a:pPr>
            <a:endParaRPr lang="sk-SK" sz="2400" dirty="0" smtClean="0">
              <a:solidFill>
                <a:srgbClr val="002060"/>
              </a:solidFill>
            </a:endParaRPr>
          </a:p>
          <a:p>
            <a:pPr>
              <a:buClr>
                <a:schemeClr val="accent3"/>
              </a:buClr>
              <a:buFont typeface="Arial" pitchFamily="34" charset="0"/>
              <a:buChar char="•"/>
            </a:pPr>
            <a:endParaRPr lang="sk-SK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42910" y="714356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chemeClr val="tx2"/>
                </a:solidFill>
                <a:latin typeface="Lucida Handwriting" pitchFamily="66" charset="0"/>
              </a:rPr>
              <a:t>Andorra</a:t>
            </a:r>
            <a:endParaRPr lang="sk-SK" sz="4000" dirty="0">
              <a:solidFill>
                <a:schemeClr val="tx2"/>
              </a:solidFill>
              <a:latin typeface="Lucida Handwriting" pitchFamily="66" charset="0"/>
            </a:endParaRPr>
          </a:p>
        </p:txBody>
      </p:sp>
      <p:pic>
        <p:nvPicPr>
          <p:cNvPr id="3" name="Obrázok 2" descr="mapa ando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90694"/>
            <a:ext cx="4626434" cy="323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ok 3" descr="znak ando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714356"/>
            <a:ext cx="2143125" cy="2409825"/>
          </a:xfrm>
          <a:prstGeom prst="rect">
            <a:avLst/>
          </a:prstGeom>
        </p:spPr>
      </p:pic>
      <p:pic>
        <p:nvPicPr>
          <p:cNvPr id="5" name="Obrázok 4" descr="MapaPolitic_u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500438"/>
            <a:ext cx="29527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500034" y="557214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85720" y="6000768"/>
            <a:ext cx="1243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5"/>
              </a:rPr>
              <a:t>http://</a:t>
            </a:r>
            <a:r>
              <a:rPr lang="sk-SK" dirty="0" smtClean="0">
                <a:hlinkClick r:id="rId5"/>
              </a:rPr>
              <a:t>www.youtube.com/watch?v=DuSdwYJDS</a:t>
            </a:r>
            <a:endParaRPr lang="sk-SK" dirty="0" smtClean="0">
              <a:hlinkClick r:id="rId6" tooltip="http://www.youtube.com/watch?v=DuSdwYJDSU0&amp;feature=related"/>
            </a:endParaRPr>
          </a:p>
          <a:p>
            <a:r>
              <a:rPr lang="sk-SK" dirty="0" smtClean="0">
                <a:hlinkClick r:id="rId6" tooltip="http://www.youtube.com/watch?v=DuSdwYJDSU0&amp;feature=related"/>
              </a:rPr>
              <a:t>U0&amp;feature=related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7158" y="785794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chemeClr val="tx2"/>
                </a:solidFill>
              </a:rPr>
              <a:t>Prírodné podmienky</a:t>
            </a:r>
            <a:endParaRPr lang="sk-SK" sz="4000" dirty="0">
              <a:solidFill>
                <a:schemeClr val="tx2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85720" y="2285992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k-SK" sz="2400" dirty="0" smtClean="0">
                <a:solidFill>
                  <a:srgbClr val="002060"/>
                </a:solidFill>
              </a:rPr>
              <a:t> Podnebie: </a:t>
            </a:r>
            <a:r>
              <a:rPr lang="sk-SK" sz="2400" dirty="0" smtClean="0">
                <a:solidFill>
                  <a:srgbClr val="002060"/>
                </a:solidFill>
              </a:rPr>
              <a:t>mierne (daždivé zimy, horúce a suché letá)</a:t>
            </a:r>
          </a:p>
          <a:p>
            <a:pPr>
              <a:buClr>
                <a:srgbClr val="FFFF00"/>
              </a:buClr>
            </a:pPr>
            <a:endParaRPr lang="sk-SK" sz="2400" dirty="0" smtClean="0">
              <a:solidFill>
                <a:srgbClr val="002060"/>
              </a:solidFill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k-SK" sz="2400" dirty="0" smtClean="0">
                <a:solidFill>
                  <a:srgbClr val="002060"/>
                </a:solidFill>
              </a:rPr>
              <a:t> </a:t>
            </a:r>
            <a:r>
              <a:rPr lang="sk-SK" sz="2400" dirty="0" smtClean="0">
                <a:solidFill>
                  <a:srgbClr val="002060"/>
                </a:solidFill>
              </a:rPr>
              <a:t>rieky tu nie sú, ale Vatikán leží na pravom brehu rieky Tiber</a:t>
            </a:r>
            <a:endParaRPr lang="sk-SK" sz="2400" dirty="0" smtClean="0">
              <a:solidFill>
                <a:srgbClr val="002060"/>
              </a:solidFill>
            </a:endParaRPr>
          </a:p>
          <a:p>
            <a:pPr>
              <a:buClr>
                <a:srgbClr val="FFFF00"/>
              </a:buClr>
            </a:pPr>
            <a:endParaRPr lang="sk-SK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namest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00108"/>
            <a:ext cx="2975624" cy="2231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BlokTextu 2"/>
          <p:cNvSpPr txBox="1"/>
          <p:nvPr/>
        </p:nvSpPr>
        <p:spPr>
          <a:xfrm>
            <a:off x="642910" y="3286124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2060"/>
                </a:solidFill>
              </a:rPr>
              <a:t>Svätopeterské námestie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5" name="Obrázok 4" descr="300px-Petersdom_von_Engelsburg_geseh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857628"/>
            <a:ext cx="3000396" cy="2250297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42910" y="6072206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2060"/>
                </a:solidFill>
              </a:rPr>
              <a:t>Bazilika sv. Petra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7" name="Obrázok 6" descr="sixtinska-kaplnka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714356"/>
            <a:ext cx="3186505" cy="239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BlokTextu 7"/>
          <p:cNvSpPr txBox="1"/>
          <p:nvPr/>
        </p:nvSpPr>
        <p:spPr>
          <a:xfrm>
            <a:off x="4143372" y="3214686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2060"/>
                </a:solidFill>
              </a:rPr>
              <a:t>Sixtínska kaplnka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9" name="Obrázok 8" descr="castel-gandolf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857628"/>
            <a:ext cx="3048000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BlokTextu 9"/>
          <p:cNvSpPr txBox="1"/>
          <p:nvPr/>
        </p:nvSpPr>
        <p:spPr>
          <a:xfrm>
            <a:off x="5572132" y="5786454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002060"/>
                </a:solidFill>
              </a:rPr>
              <a:t>Castel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</a:rPr>
              <a:t>Gandolfo</a:t>
            </a:r>
            <a:endParaRPr lang="sk-SK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corridoio di caste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85794"/>
            <a:ext cx="3619503" cy="2467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BlokTextu 2"/>
          <p:cNvSpPr txBox="1"/>
          <p:nvPr/>
        </p:nvSpPr>
        <p:spPr>
          <a:xfrm>
            <a:off x="714348" y="3286124"/>
            <a:ext cx="557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002060"/>
                </a:solidFill>
              </a:rPr>
              <a:t>Corridoio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</a:rPr>
              <a:t>di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</a:rPr>
              <a:t>Castello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4" name="Obrázok 3" descr="Vatican-railway-st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857628"/>
            <a:ext cx="2786082" cy="1990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1071538" y="585789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2060"/>
                </a:solidFill>
              </a:rPr>
              <a:t>Železnica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6" name="Obrázok 5" descr="w_16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000240"/>
            <a:ext cx="4143404" cy="310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/>
          <p:cNvSpPr txBox="1"/>
          <p:nvPr/>
        </p:nvSpPr>
        <p:spPr>
          <a:xfrm>
            <a:off x="4857752" y="5214950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2060"/>
                </a:solidFill>
              </a:rPr>
              <a:t>Záhrady Vatikánu</a:t>
            </a:r>
            <a:endParaRPr lang="sk-SK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28662" y="207167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>
                <a:solidFill>
                  <a:schemeClr val="accent2">
                    <a:lumMod val="50000"/>
                  </a:schemeClr>
                </a:solidFill>
              </a:rPr>
              <a:t>Ďakujem za pozornosť</a:t>
            </a:r>
            <a:endParaRPr lang="sk-SK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715008" y="564357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Veronika Drotárová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ázok 3" descr="smil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214686"/>
            <a:ext cx="1785950" cy="159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28596" y="64291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tx2"/>
                </a:solidFill>
              </a:rPr>
              <a:t>Základné informácie</a:t>
            </a:r>
            <a:endParaRPr lang="sk-SK" sz="3600" dirty="0">
              <a:solidFill>
                <a:schemeClr val="tx2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71472" y="1571612"/>
            <a:ext cx="807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002060"/>
                </a:solidFill>
              </a:rPr>
              <a:t>Hlavné mesto: Andorra la </a:t>
            </a:r>
            <a:r>
              <a:rPr lang="sk-SK" sz="2400" dirty="0" err="1" smtClean="0">
                <a:solidFill>
                  <a:srgbClr val="002060"/>
                </a:solidFill>
              </a:rPr>
              <a:t>Vella</a:t>
            </a:r>
            <a:r>
              <a:rPr lang="sk-SK" sz="2400" dirty="0" smtClean="0">
                <a:solidFill>
                  <a:srgbClr val="002060"/>
                </a:solidFill>
              </a:rPr>
              <a:t> (23 000 obyv.)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Rozloha: 468 km² </a:t>
            </a:r>
            <a:r>
              <a:rPr lang="sk-SK" sz="2400" dirty="0" smtClean="0">
                <a:solidFill>
                  <a:srgbClr val="002060"/>
                </a:solidFill>
              </a:rPr>
              <a:t>(104 x menšie ako SVK)</a:t>
            </a:r>
            <a:endParaRPr lang="sk-SK" sz="2400" dirty="0" smtClean="0">
              <a:solidFill>
                <a:srgbClr val="002060"/>
              </a:solidFill>
            </a:endParaRPr>
          </a:p>
          <a:p>
            <a:r>
              <a:rPr lang="sk-SK" sz="2400" dirty="0" smtClean="0">
                <a:solidFill>
                  <a:srgbClr val="002060"/>
                </a:solidFill>
              </a:rPr>
              <a:t>Počet obyvateľov: 73 100 </a:t>
            </a:r>
            <a:r>
              <a:rPr lang="sk-SK" sz="2400" dirty="0" smtClean="0">
                <a:solidFill>
                  <a:srgbClr val="002060"/>
                </a:solidFill>
              </a:rPr>
              <a:t>obyvateľov (68 x menej ako SVK)</a:t>
            </a:r>
            <a:endParaRPr lang="sk-SK" sz="2400" dirty="0" smtClean="0">
              <a:solidFill>
                <a:srgbClr val="002060"/>
              </a:solidFill>
            </a:endParaRPr>
          </a:p>
          <a:p>
            <a:r>
              <a:rPr lang="sk-SK" sz="2400" dirty="0" smtClean="0">
                <a:solidFill>
                  <a:srgbClr val="002060"/>
                </a:solidFill>
              </a:rPr>
              <a:t>Hustota zaľudnenia: 156 obyv./ km² 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Štátne zriadenie: parlamentné </a:t>
            </a:r>
            <a:r>
              <a:rPr lang="sk-SK" sz="2400" dirty="0" err="1" smtClean="0">
                <a:solidFill>
                  <a:srgbClr val="002060"/>
                </a:solidFill>
              </a:rPr>
              <a:t>spolukniežatstvo</a:t>
            </a:r>
            <a:endParaRPr lang="sk-SK" sz="2400" dirty="0" smtClean="0">
              <a:solidFill>
                <a:srgbClr val="002060"/>
              </a:solidFill>
            </a:endParaRPr>
          </a:p>
          <a:p>
            <a:r>
              <a:rPr lang="sk-SK" sz="2400" dirty="0" smtClean="0">
                <a:solidFill>
                  <a:srgbClr val="002060"/>
                </a:solidFill>
              </a:rPr>
              <a:t>Oficiálny názov: Andorrské </a:t>
            </a:r>
            <a:r>
              <a:rPr lang="sk-SK" sz="2400" dirty="0" smtClean="0">
                <a:solidFill>
                  <a:srgbClr val="002060"/>
                </a:solidFill>
              </a:rPr>
              <a:t>kniežatstvo</a:t>
            </a:r>
            <a:endParaRPr lang="sk-SK" sz="2400" dirty="0" smtClean="0">
              <a:solidFill>
                <a:srgbClr val="002060"/>
              </a:solidFill>
            </a:endParaRPr>
          </a:p>
          <a:p>
            <a:r>
              <a:rPr lang="sk-SK" sz="2400" dirty="0" smtClean="0">
                <a:solidFill>
                  <a:srgbClr val="002060"/>
                </a:solidFill>
              </a:rPr>
              <a:t>Iné </a:t>
            </a:r>
            <a:r>
              <a:rPr lang="sk-SK" sz="2400" dirty="0" smtClean="0">
                <a:solidFill>
                  <a:srgbClr val="002060"/>
                </a:solidFill>
              </a:rPr>
              <a:t>mestá: Les </a:t>
            </a:r>
            <a:r>
              <a:rPr lang="sk-SK" sz="2400" dirty="0" err="1" smtClean="0">
                <a:solidFill>
                  <a:srgbClr val="002060"/>
                </a:solidFill>
              </a:rPr>
              <a:t>Escalades</a:t>
            </a:r>
            <a:endParaRPr lang="sk-SK" sz="2400" dirty="0" smtClean="0">
              <a:solidFill>
                <a:srgbClr val="002060"/>
              </a:solidFill>
            </a:endParaRPr>
          </a:p>
          <a:p>
            <a:r>
              <a:rPr lang="sk-SK" sz="2400" dirty="0" smtClean="0">
                <a:solidFill>
                  <a:srgbClr val="002060"/>
                </a:solidFill>
              </a:rPr>
              <a:t>Národnostné zloženie: Andorrčania (36 %), Španieli (34 %), Portugalci (16 %), Francúzi (6 %)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Náboženské zloženie: </a:t>
            </a:r>
            <a:r>
              <a:rPr lang="sk-SK" sz="2400" dirty="0" err="1" smtClean="0">
                <a:solidFill>
                  <a:srgbClr val="002060"/>
                </a:solidFill>
              </a:rPr>
              <a:t>rím</a:t>
            </a:r>
            <a:r>
              <a:rPr lang="sk-SK" sz="2400" dirty="0" smtClean="0">
                <a:solidFill>
                  <a:srgbClr val="002060"/>
                </a:solidFill>
              </a:rPr>
              <a:t>. katolíci (94 %)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Úradný jazyk: katalánčina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Mena: euro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28596" y="57148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tx2"/>
                </a:solidFill>
              </a:rPr>
              <a:t>Prírodné podmienky</a:t>
            </a:r>
            <a:endParaRPr lang="sk-SK" sz="3600" dirty="0">
              <a:solidFill>
                <a:schemeClr val="tx2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00034" y="1500174"/>
            <a:ext cx="7358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002060"/>
                </a:solidFill>
              </a:rPr>
              <a:t>Podnebie: mierne, ale závisí od nadmorskej výšky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 </a:t>
            </a:r>
            <a:r>
              <a:rPr lang="sk-SK" sz="2400" dirty="0" smtClean="0">
                <a:solidFill>
                  <a:srgbClr val="002060"/>
                </a:solidFill>
              </a:rPr>
              <a:t>                (letá sú krátke, v zime je viac snehu)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 </a:t>
            </a:r>
            <a:endParaRPr lang="sk-SK" sz="2400" dirty="0" smtClean="0">
              <a:solidFill>
                <a:srgbClr val="002060"/>
              </a:solidFill>
            </a:endParaRPr>
          </a:p>
          <a:p>
            <a:r>
              <a:rPr lang="sk-SK" sz="2400" dirty="0" smtClean="0">
                <a:solidFill>
                  <a:srgbClr val="002060"/>
                </a:solidFill>
              </a:rPr>
              <a:t>Pohoria: Pyreneje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Najvyšší vrch: </a:t>
            </a:r>
            <a:r>
              <a:rPr lang="pt-BR" sz="2400" dirty="0" smtClean="0">
                <a:solidFill>
                  <a:srgbClr val="002060"/>
                </a:solidFill>
              </a:rPr>
              <a:t>Pic de Coma Pedrosa (2946 m n. m</a:t>
            </a:r>
            <a:r>
              <a:rPr lang="pt-BR" sz="2400" dirty="0" smtClean="0">
                <a:solidFill>
                  <a:srgbClr val="002060"/>
                </a:solidFill>
              </a:rPr>
              <a:t>.)</a:t>
            </a:r>
            <a:endParaRPr lang="sk-SK" sz="2400" dirty="0" smtClean="0">
              <a:solidFill>
                <a:srgbClr val="002060"/>
              </a:solidFill>
            </a:endParaRPr>
          </a:p>
          <a:p>
            <a:r>
              <a:rPr lang="sk-SK" sz="2400" dirty="0" smtClean="0">
                <a:solidFill>
                  <a:srgbClr val="002060"/>
                </a:solidFill>
              </a:rPr>
              <a:t>Najnižší bod: Riu </a:t>
            </a:r>
            <a:r>
              <a:rPr lang="sk-SK" sz="2400" dirty="0" err="1" smtClean="0">
                <a:solidFill>
                  <a:srgbClr val="002060"/>
                </a:solidFill>
              </a:rPr>
              <a:t>Valira</a:t>
            </a:r>
            <a:r>
              <a:rPr lang="sk-SK" sz="2400" dirty="0" smtClean="0">
                <a:solidFill>
                  <a:srgbClr val="002060"/>
                </a:solidFill>
              </a:rPr>
              <a:t> (</a:t>
            </a:r>
            <a:r>
              <a:rPr lang="sk-SK" sz="2400" dirty="0" smtClean="0">
                <a:solidFill>
                  <a:srgbClr val="002060"/>
                </a:solidFill>
              </a:rPr>
              <a:t>840 m n. m</a:t>
            </a:r>
            <a:r>
              <a:rPr lang="sk-SK" sz="2400" dirty="0" smtClean="0">
                <a:solidFill>
                  <a:srgbClr val="002060"/>
                </a:solidFill>
              </a:rPr>
              <a:t>.)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Rieky: </a:t>
            </a:r>
            <a:r>
              <a:rPr lang="sk-SK" sz="2400" dirty="0" err="1" smtClean="0">
                <a:solidFill>
                  <a:srgbClr val="002060"/>
                </a:solidFill>
              </a:rPr>
              <a:t>Valira</a:t>
            </a:r>
            <a:r>
              <a:rPr lang="sk-SK" sz="2400" dirty="0" smtClean="0">
                <a:solidFill>
                  <a:srgbClr val="002060"/>
                </a:solidFill>
              </a:rPr>
              <a:t> </a:t>
            </a:r>
          </a:p>
          <a:p>
            <a:endParaRPr lang="sk-SK" sz="2400" dirty="0" smtClean="0">
              <a:solidFill>
                <a:srgbClr val="002060"/>
              </a:solidFill>
            </a:endParaRPr>
          </a:p>
          <a:p>
            <a:r>
              <a:rPr lang="sk-SK" sz="2400" dirty="0" smtClean="0">
                <a:solidFill>
                  <a:srgbClr val="002060"/>
                </a:solidFill>
              </a:rPr>
              <a:t>Ochrana prírody: údolie </a:t>
            </a:r>
            <a:r>
              <a:rPr lang="sk-SK" sz="2400" dirty="0" err="1" smtClean="0">
                <a:solidFill>
                  <a:srgbClr val="002060"/>
                </a:solidFill>
              </a:rPr>
              <a:t>Madriu-Perafita-Claror</a:t>
            </a:r>
            <a:r>
              <a:rPr lang="sk-SK" sz="2400" dirty="0" smtClean="0">
                <a:solidFill>
                  <a:srgbClr val="002060"/>
                </a:solidFill>
              </a:rPr>
              <a:t> </a:t>
            </a:r>
            <a:endParaRPr lang="sk-SK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00034" y="71435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tx2"/>
                </a:solidFill>
              </a:rPr>
              <a:t>Hospodárstvo</a:t>
            </a:r>
            <a:endParaRPr lang="sk-SK" sz="3600" dirty="0">
              <a:solidFill>
                <a:schemeClr val="tx2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71472" y="1500174"/>
            <a:ext cx="73581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002060"/>
                </a:solidFill>
              </a:rPr>
              <a:t>HDP: 38 800 USD/ obyv. (2008)</a:t>
            </a:r>
          </a:p>
          <a:p>
            <a:r>
              <a:rPr lang="pl-PL" sz="1400" dirty="0" smtClean="0">
                <a:solidFill>
                  <a:srgbClr val="002060"/>
                </a:solidFill>
              </a:rPr>
              <a:t>Priemysel: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002060"/>
                </a:solidFill>
              </a:rPr>
              <a:t> ťažba: železná ruda, rudy obsahujúce olovo, mramor, </a:t>
            </a:r>
          </a:p>
          <a:p>
            <a:r>
              <a:rPr lang="pl-PL" sz="1400" dirty="0" smtClean="0">
                <a:solidFill>
                  <a:srgbClr val="002060"/>
                </a:solidFill>
              </a:rPr>
              <a:t>              granit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002060"/>
                </a:solidFill>
              </a:rPr>
              <a:t> odevný: odevy na vývoz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002060"/>
                </a:solidFill>
              </a:rPr>
              <a:t> vydávanie poštových známok</a:t>
            </a:r>
          </a:p>
          <a:p>
            <a:endParaRPr lang="pl-PL" sz="1400" dirty="0" smtClean="0">
              <a:solidFill>
                <a:srgbClr val="002060"/>
              </a:solidFill>
            </a:endParaRPr>
          </a:p>
          <a:p>
            <a:r>
              <a:rPr lang="pl-PL" sz="1400" dirty="0" smtClean="0">
                <a:solidFill>
                  <a:srgbClr val="002060"/>
                </a:solidFill>
              </a:rPr>
              <a:t>Poľnohospodárstvo (1 % obyv.):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002060"/>
                </a:solidFill>
              </a:rPr>
              <a:t> chov oviec </a:t>
            </a:r>
            <a:r>
              <a:rPr lang="pl-PL" sz="1400" dirty="0" smtClean="0">
                <a:solidFill>
                  <a:srgbClr val="002060"/>
                </a:solidFill>
                <a:sym typeface="Wingdings" pitchFamily="2" charset="2"/>
              </a:rPr>
              <a:t> vlna na vývoz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002060"/>
                </a:solidFill>
                <a:sym typeface="Wingdings" pitchFamily="2" charset="2"/>
              </a:rPr>
              <a:t> pestovanie tabaku a viniča (víno) tiež na vývoz</a:t>
            </a:r>
          </a:p>
          <a:p>
            <a:r>
              <a:rPr lang="pl-PL" sz="1400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</a:p>
          <a:p>
            <a:r>
              <a:rPr lang="pl-PL" sz="1400" dirty="0" smtClean="0">
                <a:solidFill>
                  <a:srgbClr val="002060"/>
                </a:solidFill>
                <a:sym typeface="Wingdings" pitchFamily="2" charset="2"/>
              </a:rPr>
              <a:t>Cestovný ruch: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002060"/>
                </a:solidFill>
                <a:sym typeface="Wingdings" pitchFamily="2" charset="2"/>
              </a:rPr>
              <a:t> lyžiarské strediská (Grandvalira a Vallnord)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002060"/>
                </a:solidFill>
                <a:sym typeface="Wingdings" pitchFamily="2" charset="2"/>
              </a:rPr>
              <a:t> turistika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002060"/>
                </a:solidFill>
                <a:sym typeface="Wingdings" pitchFamily="2" charset="2"/>
              </a:rPr>
              <a:t> kultúrne pamiatky</a:t>
            </a:r>
          </a:p>
          <a:p>
            <a:endParaRPr lang="pl-PL" sz="1400" dirty="0" smtClean="0">
              <a:solidFill>
                <a:srgbClr val="002060"/>
              </a:solidFill>
              <a:sym typeface="Wingdings" pitchFamily="2" charset="2"/>
            </a:endParaRPr>
          </a:p>
          <a:p>
            <a:r>
              <a:rPr lang="pl-PL" sz="1400" dirty="0" smtClean="0">
                <a:solidFill>
                  <a:srgbClr val="002060"/>
                </a:solidFill>
                <a:sym typeface="Wingdings" pitchFamily="2" charset="2"/>
              </a:rPr>
              <a:t>Pre obchod s priemyselným tovarom – člen EÚ</a:t>
            </a:r>
          </a:p>
          <a:p>
            <a:r>
              <a:rPr lang="pl-PL" sz="1400" dirty="0" smtClean="0">
                <a:solidFill>
                  <a:srgbClr val="002060"/>
                </a:solidFill>
                <a:sym typeface="Wingdings" pitchFamily="2" charset="2"/>
              </a:rPr>
              <a:t>Pre obchod s poľnohospodárskym tovarom – nečlen EÚ</a:t>
            </a:r>
          </a:p>
          <a:p>
            <a:endParaRPr lang="pl-PL" sz="1400" dirty="0" smtClean="0">
              <a:solidFill>
                <a:srgbClr val="002060"/>
              </a:solidFill>
              <a:sym typeface="Wingdings" pitchFamily="2" charset="2"/>
            </a:endParaRPr>
          </a:p>
          <a:p>
            <a:r>
              <a:rPr lang="pl-PL" sz="1400" dirty="0" smtClean="0">
                <a:solidFill>
                  <a:srgbClr val="002060"/>
                </a:solidFill>
                <a:sym typeface="Wingdings" pitchFamily="2" charset="2"/>
              </a:rPr>
              <a:t>Doprava: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002060"/>
                </a:solidFill>
                <a:sym typeface="Wingdings" pitchFamily="2" charset="2"/>
              </a:rPr>
              <a:t> nemá letisko ani železnice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002060"/>
                </a:solidFill>
                <a:sym typeface="Wingdings" pitchFamily="2" charset="2"/>
              </a:rPr>
              <a:t> cestná sieť (asi 269 km)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002060"/>
                </a:solidFill>
                <a:sym typeface="Wingdings" pitchFamily="2" charset="2"/>
              </a:rPr>
              <a:t> autobusová doprava</a:t>
            </a:r>
          </a:p>
          <a:p>
            <a:pPr>
              <a:buFont typeface="Arial" pitchFamily="34" charset="0"/>
              <a:buChar char="•"/>
            </a:pPr>
            <a:endParaRPr lang="sk-SK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28596" y="500042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tx2"/>
                </a:solidFill>
              </a:rPr>
              <a:t>Andorra la </a:t>
            </a:r>
            <a:r>
              <a:rPr lang="sk-SK" sz="3200" dirty="0" err="1" smtClean="0">
                <a:solidFill>
                  <a:schemeClr val="tx2"/>
                </a:solidFill>
              </a:rPr>
              <a:t>Vella</a:t>
            </a:r>
            <a:endParaRPr lang="sk-SK" sz="3200" dirty="0">
              <a:solidFill>
                <a:schemeClr val="tx2"/>
              </a:solidFill>
            </a:endParaRPr>
          </a:p>
        </p:txBody>
      </p:sp>
      <p:pic>
        <p:nvPicPr>
          <p:cNvPr id="3" name="Obrázok 2" descr="barri ant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2214554"/>
            <a:ext cx="2071698" cy="276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 descr="2189081-St_Esteve_Church-Andorra_la_Vel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14422"/>
            <a:ext cx="3214710" cy="241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 descr="mo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1214422"/>
            <a:ext cx="2817952" cy="2100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BlokTextu 11"/>
          <p:cNvSpPr txBox="1"/>
          <p:nvPr/>
        </p:nvSpPr>
        <p:spPr>
          <a:xfrm>
            <a:off x="7000892" y="5072074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002060"/>
                </a:solidFill>
              </a:rPr>
              <a:t>Barri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</a:rPr>
              <a:t>Antic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endParaRPr lang="sk-SK" sz="1600" dirty="0">
              <a:solidFill>
                <a:srgbClr val="00206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929058" y="3357562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2060"/>
                </a:solidFill>
              </a:rPr>
              <a:t>La </a:t>
            </a:r>
            <a:r>
              <a:rPr lang="sk-SK" sz="1600" dirty="0" err="1" smtClean="0">
                <a:solidFill>
                  <a:srgbClr val="002060"/>
                </a:solidFill>
              </a:rPr>
              <a:t>Margineda</a:t>
            </a:r>
            <a:endParaRPr lang="sk-SK" sz="1600" dirty="0">
              <a:solidFill>
                <a:srgbClr val="00206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42910" y="3714752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2060"/>
                </a:solidFill>
              </a:rPr>
              <a:t> Kostol </a:t>
            </a:r>
            <a:r>
              <a:rPr lang="sk-SK" sz="1600" dirty="0" err="1" smtClean="0">
                <a:solidFill>
                  <a:srgbClr val="002060"/>
                </a:solidFill>
              </a:rPr>
              <a:t>Sant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</a:rPr>
              <a:t>Estéve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15" name="Obrázok 14" descr="andorra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143380"/>
            <a:ext cx="3357554" cy="2215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BlokTextu 15"/>
          <p:cNvSpPr txBox="1"/>
          <p:nvPr/>
        </p:nvSpPr>
        <p:spPr>
          <a:xfrm>
            <a:off x="1071538" y="6357958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002060"/>
                </a:solidFill>
              </a:rPr>
              <a:t>Casa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</a:rPr>
              <a:t>de</a:t>
            </a:r>
            <a:r>
              <a:rPr lang="sk-SK" sz="1600" dirty="0" smtClean="0">
                <a:solidFill>
                  <a:srgbClr val="002060"/>
                </a:solidFill>
              </a:rPr>
              <a:t> la </a:t>
            </a:r>
            <a:r>
              <a:rPr lang="sk-SK" sz="1600" dirty="0" err="1" smtClean="0">
                <a:solidFill>
                  <a:srgbClr val="002060"/>
                </a:solidFill>
              </a:rPr>
              <a:t>V</a:t>
            </a:r>
            <a:r>
              <a:rPr lang="sk-SK" sz="1600" dirty="0" err="1" smtClean="0">
                <a:solidFill>
                  <a:srgbClr val="002060"/>
                </a:solidFill>
              </a:rPr>
              <a:t>all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17" name="Obrázok 16" descr="obr_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4143380"/>
            <a:ext cx="2921811" cy="194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BlokTextu 17"/>
          <p:cNvSpPr txBox="1"/>
          <p:nvPr/>
        </p:nvSpPr>
        <p:spPr>
          <a:xfrm>
            <a:off x="3929058" y="6143644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002060"/>
                </a:solidFill>
              </a:rPr>
              <a:t>L’Avinguda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</a:rPr>
              <a:t>de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</a:rPr>
              <a:t>Meritxell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endParaRPr lang="sk-SK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7224" y="50004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tx2"/>
                </a:solidFill>
              </a:rPr>
              <a:t>Iné</a:t>
            </a:r>
            <a:endParaRPr lang="sk-SK" sz="3600" dirty="0">
              <a:solidFill>
                <a:schemeClr val="tx2"/>
              </a:solidFill>
            </a:endParaRPr>
          </a:p>
        </p:txBody>
      </p:sp>
      <p:pic>
        <p:nvPicPr>
          <p:cNvPr id="3" name="Obrázok 2" descr="Caldea.168104637_st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3286148" cy="224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lokTextu 3"/>
          <p:cNvSpPr txBox="1"/>
          <p:nvPr/>
        </p:nvSpPr>
        <p:spPr>
          <a:xfrm>
            <a:off x="642910" y="3429000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002060"/>
                </a:solidFill>
              </a:rPr>
              <a:t>Caldea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9" name="Obrázok 8" descr="arinsal-la-massana-principado-de-andor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86190"/>
            <a:ext cx="3309944" cy="2482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BlokTextu 9"/>
          <p:cNvSpPr txBox="1"/>
          <p:nvPr/>
        </p:nvSpPr>
        <p:spPr>
          <a:xfrm>
            <a:off x="571472" y="6519446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2060"/>
                </a:solidFill>
              </a:rPr>
              <a:t>La </a:t>
            </a:r>
            <a:r>
              <a:rPr lang="sk-SK" sz="1600" dirty="0" err="1" smtClean="0">
                <a:solidFill>
                  <a:srgbClr val="002060"/>
                </a:solidFill>
              </a:rPr>
              <a:t>Massana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11" name="Obrázok 10" descr="hcom_1615298_2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85728"/>
            <a:ext cx="2651128" cy="2037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BlokTextu 11"/>
          <p:cNvSpPr txBox="1"/>
          <p:nvPr/>
        </p:nvSpPr>
        <p:spPr>
          <a:xfrm>
            <a:off x="4286248" y="2285992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002060"/>
                </a:solidFill>
              </a:rPr>
              <a:t>Casa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</a:rPr>
              <a:t>Areny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</a:rPr>
              <a:t>de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</a:rPr>
              <a:t>Plandolit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13" name="Obrázok 12" descr="meritxe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2643182"/>
            <a:ext cx="2931400" cy="195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BlokTextu 13"/>
          <p:cNvSpPr txBox="1"/>
          <p:nvPr/>
        </p:nvSpPr>
        <p:spPr>
          <a:xfrm>
            <a:off x="7072330" y="3786190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002060"/>
                </a:solidFill>
              </a:rPr>
              <a:t>Maritxell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15" name="Obrázok 14" descr="canolic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44" y="285728"/>
            <a:ext cx="142875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BlokTextu 15"/>
          <p:cNvSpPr txBox="1"/>
          <p:nvPr/>
        </p:nvSpPr>
        <p:spPr>
          <a:xfrm>
            <a:off x="7500926" y="2643182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002060"/>
                </a:solidFill>
              </a:rPr>
              <a:t>Canolic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17" name="Obrázok 16" descr="3746230455_f99d4d2ae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4695872"/>
            <a:ext cx="3246438" cy="216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BlokTextu 17"/>
          <p:cNvSpPr txBox="1"/>
          <p:nvPr/>
        </p:nvSpPr>
        <p:spPr>
          <a:xfrm>
            <a:off x="3000364" y="6519446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002060"/>
                </a:solidFill>
              </a:rPr>
              <a:t>Estanys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</a:rPr>
              <a:t>dels</a:t>
            </a: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</a:rPr>
              <a:t>Pessons</a:t>
            </a:r>
            <a:endParaRPr lang="sk-SK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3019815221_c9d8ea8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3603628" cy="2702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BlokTextu 2"/>
          <p:cNvSpPr txBox="1"/>
          <p:nvPr/>
        </p:nvSpPr>
        <p:spPr>
          <a:xfrm>
            <a:off x="500034" y="571480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>
                <a:solidFill>
                  <a:schemeClr val="tx2"/>
                </a:solidFill>
              </a:rPr>
              <a:t>Lyžiarské</a:t>
            </a:r>
            <a:r>
              <a:rPr lang="sk-SK" sz="3200" dirty="0" smtClean="0">
                <a:solidFill>
                  <a:schemeClr val="tx2"/>
                </a:solidFill>
              </a:rPr>
              <a:t> strediská</a:t>
            </a:r>
            <a:endParaRPr lang="sk-SK" sz="3200" dirty="0">
              <a:solidFill>
                <a:schemeClr val="tx2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71472" y="414338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002060"/>
                </a:solidFill>
              </a:rPr>
              <a:t>Pal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6" name="Obrázok 5" descr="arcali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857232"/>
            <a:ext cx="2476503" cy="185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/>
          <p:cNvSpPr txBox="1"/>
          <p:nvPr/>
        </p:nvSpPr>
        <p:spPr>
          <a:xfrm>
            <a:off x="4929190" y="2714620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002060"/>
                </a:solidFill>
              </a:rPr>
              <a:t>Arcalis</a:t>
            </a: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8" name="Obrázok 7" descr="PAS_DE_LA_CASE_we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572008"/>
            <a:ext cx="3071834" cy="2150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 descr="GrandValiraPasDeLaCasa_570138_skirun_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429000"/>
            <a:ext cx="338700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BlokTextu 9"/>
          <p:cNvSpPr txBox="1"/>
          <p:nvPr/>
        </p:nvSpPr>
        <p:spPr>
          <a:xfrm>
            <a:off x="5715008" y="564357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002060"/>
                </a:solidFill>
              </a:rPr>
              <a:t>Grandvalira</a:t>
            </a:r>
            <a:endParaRPr lang="sk-SK" sz="1600" dirty="0">
              <a:solidFill>
                <a:srgbClr val="00206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000496" y="6357958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2060"/>
                </a:solidFill>
              </a:rPr>
              <a:t>Pas </a:t>
            </a:r>
            <a:r>
              <a:rPr lang="sk-SK" sz="1600" dirty="0" err="1" smtClean="0">
                <a:solidFill>
                  <a:srgbClr val="002060"/>
                </a:solidFill>
              </a:rPr>
              <a:t>de</a:t>
            </a:r>
            <a:r>
              <a:rPr lang="sk-SK" sz="1600" dirty="0" smtClean="0">
                <a:solidFill>
                  <a:srgbClr val="002060"/>
                </a:solidFill>
              </a:rPr>
              <a:t> la </a:t>
            </a:r>
            <a:r>
              <a:rPr lang="sk-SK" sz="1600" dirty="0" err="1" smtClean="0">
                <a:solidFill>
                  <a:srgbClr val="002060"/>
                </a:solidFill>
              </a:rPr>
              <a:t>Case</a:t>
            </a:r>
            <a:endParaRPr lang="sk-SK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dirty="0" smtClean="0">
                <a:latin typeface="Lucida Handwriting" pitchFamily="66" charset="0"/>
              </a:rPr>
              <a:t>MALTSKÁ REPUBLIKA</a:t>
            </a:r>
            <a:endParaRPr lang="sk-SK" sz="3600" dirty="0">
              <a:latin typeface="Lucida Handwriting" pitchFamily="66" charset="0"/>
            </a:endParaRPr>
          </a:p>
        </p:txBody>
      </p:sp>
      <p:pic>
        <p:nvPicPr>
          <p:cNvPr id="4" name="Zástupný symbol obsahu 3" descr="malta vlaj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4232395" cy="282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statny znak mal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928670"/>
            <a:ext cx="1952625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prezidentska vlajka malt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214818"/>
            <a:ext cx="2786082" cy="186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BlokTextu 7"/>
          <p:cNvSpPr txBox="1"/>
          <p:nvPr/>
        </p:nvSpPr>
        <p:spPr>
          <a:xfrm>
            <a:off x="214282" y="628652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http://</a:t>
            </a:r>
            <a:r>
              <a:rPr lang="sk-SK" dirty="0" smtClean="0">
                <a:hlinkClick r:id="rId5" tooltip="www.youtube.com/watch?v=ydwuW6c0zoA&amp;feature=related"/>
              </a:rPr>
              <a:t>www.youtube.com/watch?v=ydwuW6c0zoA&amp;feature=related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á 3">
      <a:dk1>
        <a:srgbClr val="FF99CC"/>
      </a:dk1>
      <a:lt1>
        <a:srgbClr val="FFCCCC"/>
      </a:lt1>
      <a:dk2>
        <a:srgbClr val="7E027E"/>
      </a:dk2>
      <a:lt2>
        <a:srgbClr val="F6B36A"/>
      </a:lt2>
      <a:accent1>
        <a:srgbClr val="FCF983"/>
      </a:accent1>
      <a:accent2>
        <a:srgbClr val="DE5C7B"/>
      </a:accent2>
      <a:accent3>
        <a:srgbClr val="F7F753"/>
      </a:accent3>
      <a:accent4>
        <a:srgbClr val="FCC4FC"/>
      </a:accent4>
      <a:accent5>
        <a:srgbClr val="B1F636"/>
      </a:accent5>
      <a:accent6>
        <a:srgbClr val="E1F715"/>
      </a:accent6>
      <a:hlink>
        <a:srgbClr val="E2D700"/>
      </a:hlink>
      <a:folHlink>
        <a:srgbClr val="FA6A7F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759</Words>
  <Application>Microsoft Office PowerPoint</Application>
  <PresentationFormat>Prezentácia na obrazovke (4:3)</PresentationFormat>
  <Paragraphs>156</Paragraphs>
  <Slides>23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Tok</vt:lpstr>
      <vt:lpstr>Andora Malta Vatikán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MALTSKÁ REPUBLIKA</vt:lpstr>
      <vt:lpstr>Snímka 10</vt:lpstr>
      <vt:lpstr>Základné informácie</vt:lpstr>
      <vt:lpstr>Prírodné podmienky </vt:lpstr>
      <vt:lpstr>Hospodárstvo </vt:lpstr>
      <vt:lpstr>Snímka 14</vt:lpstr>
      <vt:lpstr>Snímka 15</vt:lpstr>
      <vt:lpstr>VATIKÁN</vt:lpstr>
      <vt:lpstr>Snímka 17</vt:lpstr>
      <vt:lpstr>Základné informácie</vt:lpstr>
      <vt:lpstr>Snímka 19</vt:lpstr>
      <vt:lpstr>Snímka 20</vt:lpstr>
      <vt:lpstr>Snímka 21</vt:lpstr>
      <vt:lpstr>Snímka 22</vt:lpstr>
      <vt:lpstr>Snímka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Andora Malta Vatikán</dc:title>
  <dc:creator> </dc:creator>
  <cp:lastModifiedBy> </cp:lastModifiedBy>
  <cp:revision>3</cp:revision>
  <dcterms:created xsi:type="dcterms:W3CDTF">2010-05-30T17:45:13Z</dcterms:created>
  <dcterms:modified xsi:type="dcterms:W3CDTF">2010-06-01T20:55:30Z</dcterms:modified>
</cp:coreProperties>
</file>