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3"/>
  </p:notesMasterIdLst>
  <p:handoutMasterIdLst>
    <p:handoutMasterId r:id="rId14"/>
  </p:handoutMasterIdLst>
  <p:sldIdLst>
    <p:sldId id="259" r:id="rId5"/>
    <p:sldId id="260" r:id="rId6"/>
    <p:sldId id="261" r:id="rId7"/>
    <p:sldId id="264" r:id="rId8"/>
    <p:sldId id="262" r:id="rId9"/>
    <p:sldId id="265" r:id="rId10"/>
    <p:sldId id="266" r:id="rId11"/>
    <p:sldId id="263" r:id="rId12"/>
  </p:sldIdLst>
  <p:sldSz cx="12188825" cy="6858000"/>
  <p:notesSz cx="6858000" cy="9144000"/>
  <p:defaultTextStyle>
    <a:defPPr rtl="0"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61142" autoAdjust="0"/>
  </p:normalViewPr>
  <p:slideViewPr>
    <p:cSldViewPr showGuides="1">
      <p:cViewPr varScale="1">
        <p:scale>
          <a:sx n="44" d="100"/>
          <a:sy n="44" d="100"/>
        </p:scale>
        <p:origin x="1740" y="54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9" d="100"/>
          <a:sy n="89" d="100"/>
        </p:scale>
        <p:origin x="279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dá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1C458BC-E8BF-46CA-953C-59946B972AD8}" type="datetime1">
              <a:rPr lang="sk-SK" smtClean="0"/>
              <a:t>20. 1. 2019</a:t>
            </a:fld>
            <a:endParaRPr lang="sk-SK" dirty="0"/>
          </a:p>
        </p:txBody>
      </p:sp>
      <p:sp>
        <p:nvSpPr>
          <p:cNvPr id="4" name="Zástupná pät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sk-SK" noProof="0" dirty="0"/>
          </a:p>
        </p:txBody>
      </p:sp>
      <p:sp>
        <p:nvSpPr>
          <p:cNvPr id="3" name="Zástupný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3A1EE8E-2E95-4C41-8B49-EA5BD6C934A6}" type="datetime1">
              <a:rPr lang="sk-SK" noProof="0" smtClean="0"/>
              <a:t>20. 1. 2019</a:t>
            </a:fld>
            <a:endParaRPr lang="sk-SK" noProof="0" dirty="0"/>
          </a:p>
        </p:txBody>
      </p:sp>
      <p:sp>
        <p:nvSpPr>
          <p:cNvPr id="4" name="Zástupný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 noProof="0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k-SK" noProof="0" dirty="0"/>
              <a:t>Kliknite sem a upravte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sk-SK" smtClean="0"/>
              <a:pPr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48074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Sú to zhluky ľadových kryštálov ktoré sa ukladajú do šesťuholníkovej mriežky. Práve preto snehové vločky majú vždy šesť cípov alebo dvanásť v prípade ak sa spoja dve vločky dokopy.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k-SK" smtClean="0"/>
              <a:pPr rtl="0"/>
              <a:t>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4049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Vločky môžu vznikať dvomi spôsobmi a to najčastejšie usadzovaním vodnej pary na zárodkoch, čo bývajú smietka v ovzduší. Snehové vločky v Európe napr. vznikajú na prachu zo Sahary. Ďalej môžu vznikať sublimáciou.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k-SK" smtClean="0"/>
              <a:pPr rtl="0"/>
              <a:t>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15333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 Základňou vločky je hexagonálna </a:t>
            </a:r>
            <a:r>
              <a:rPr lang="sk-SK" dirty="0" err="1"/>
              <a:t>dvojpyramída</a:t>
            </a:r>
            <a:r>
              <a:rPr lang="sk-SK" dirty="0"/>
              <a:t> s tupými bočnými hranami a so šesťuholníkovou spodnou aj hornou základňou.</a:t>
            </a:r>
          </a:p>
          <a:p>
            <a:r>
              <a:rPr lang="sk-SK" dirty="0"/>
              <a:t>Ako teda vzniká? Keď para kondenzuje, pričom sa nemusí jednať ani o ľad, usadzujú sa jej molekuly najradšej na miestach kde budú obklopené inými molekulami pretože budú mať najnižšiu potenciálnu energiu. K tomuto dopomôže kondenzačné jadro na ktorom sa zaháji rast kryštálu. Na miesta s najnižšou energiou sa usadzujú naďalej kým nevytvoria jednu plôšku, neskôr začnú budovať ďalšiu novú plôšku.</a:t>
            </a:r>
            <a:br>
              <a:rPr lang="sk-SK" dirty="0"/>
            </a:br>
            <a:r>
              <a:rPr lang="sk-SK" dirty="0"/>
              <a:t>A prečo práve je základňou kryštálu ľadu hexagonálny tvar? Je to spôsobené základným tvarom molekuly vody, ktoré sa práve najbližšie k sebe vedia usporiadať v tomto šesťuholníku.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k-SK" noProof="0" smtClean="0"/>
              <a:pPr rtl="0"/>
              <a:t>4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289423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Malý šesťhranný kryštál, ktorý je zárodkom vločky sa potom vznáša v priestore ktorý je presýtený vodnou parou. Ako týchto šesť hrán vytŕča do priestoru je väčšia šanca, že naň dosadnú nové molekuly. </a:t>
            </a:r>
            <a:r>
              <a:rPr lang="sk-SK" dirty="0" err="1"/>
              <a:t>Krýštálu</a:t>
            </a:r>
            <a:r>
              <a:rPr lang="sk-SK" dirty="0"/>
              <a:t> tak začínajú rásť vetvy. V závislosti na aktuálnej teplote a koncentrácii pár sa mení tempo a charakter rastu a na budúcej snehovej vločke tak vznikajú ihlice, plôšky, vetvy a iné tvary. Pretože všetky tieto výbežky rastú prakticky v tých istých podmienkach, výsledná vločka je symetrická.</a:t>
            </a:r>
            <a:br>
              <a:rPr lang="sk-SK" dirty="0"/>
            </a:br>
            <a:r>
              <a:rPr lang="sk-SK" dirty="0"/>
              <a:t>Je odhadované, že vločka je tvorená približne z 10.000.000.000.000.000.000 molekúl vody, je veľmi nepravdepodobné aby vznikli rovnaké vločky, najmä  na molekulárnej úrovni.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k-SK" smtClean="0"/>
              <a:pPr rtl="0"/>
              <a:t>5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94610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Hexagonálny, depozícia, teplota a nasýtenosť 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k-SK" noProof="0" smtClean="0"/>
              <a:pPr rtl="0"/>
              <a:t>7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610982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k-SK" smtClean="0"/>
              <a:pPr rtl="0"/>
              <a:t>8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87280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  <a:noFill/>
          <a:effectLst>
            <a:softEdge rad="31750"/>
          </a:effectLst>
        </p:spPr>
        <p:txBody>
          <a:bodyPr rtlCol="0" anchor="b">
            <a:no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k-SK" noProof="0"/>
              <a:t>Kliknutím upravte štýl predlohy podnadpisu</a:t>
            </a:r>
            <a:endParaRPr lang="sk-SK" noProof="0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9BA35D7C-20AC-4248-9943-91A2FFFBED10}" type="datetime1">
              <a:rPr lang="sk-SK" noProof="0" smtClean="0"/>
              <a:t>20. 1. 2019</a:t>
            </a:fld>
            <a:endParaRPr lang="sk-SK" noProof="0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49098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k-SK" noProof="0"/>
              <a:t>Upraviť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B6BF9D-CEF2-4F9D-A3F6-FD2CC21BE213}" type="datetime1">
              <a:rPr lang="sk-SK" noProof="0" smtClean="0"/>
              <a:t>20. 1. 2019</a:t>
            </a:fld>
            <a:endParaRPr lang="sk-SK" noProof="0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66616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zvislý text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sk-SK" noProof="0"/>
              <a:t>Upraviť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DE4349-FE48-4B5D-A82D-10A378EBE931}" type="datetime1">
              <a:rPr lang="sk-SK" noProof="0" smtClean="0"/>
              <a:t>20. 1. 2019</a:t>
            </a:fld>
            <a:endParaRPr lang="sk-SK" noProof="0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91729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 rtl="0"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k-SK" noProof="0" dirty="0"/>
              <a:t>Kliknite sem a upravte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EBCB8A-7256-4E92-BADD-E710B9E30FE1}" type="datetime1">
              <a:rPr lang="sk-SK" noProof="0" smtClean="0"/>
              <a:t>20. 1. 2019</a:t>
            </a:fld>
            <a:endParaRPr lang="sk-SK" noProof="0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13552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/>
              <a:t>Upraviť štýly predlohy textu</a:t>
            </a:r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4C856694-03AF-4049-A0AC-AD983003F6F8}" type="datetime1">
              <a:rPr lang="sk-SK" noProof="0" smtClean="0"/>
              <a:t>20. 1. 2019</a:t>
            </a:fld>
            <a:endParaRPr lang="sk-SK" noProof="0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77491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obsah 2"/>
          <p:cNvSpPr>
            <a:spLocks noGrp="1"/>
          </p:cNvSpPr>
          <p:nvPr>
            <p:ph sz="half" idx="1" hasCustomPrompt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sk-SK" noProof="0" dirty="0"/>
              <a:t>Kliknite sem a upravte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sk-SK" noProof="0" dirty="0"/>
              <a:t>Kliknite sem a upravte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1A9937-D59F-4E3F-A6D0-B9926BD4B411}" type="datetime1">
              <a:rPr lang="sk-SK" noProof="0" smtClean="0"/>
              <a:t>20. 1. 2019</a:t>
            </a:fld>
            <a:endParaRPr lang="sk-SK" noProof="0" dirty="0"/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78340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Upraviť štýly predlohy textu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sk-SK" noProof="0"/>
              <a:t>Upraviť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/>
          </p:nvPr>
        </p:nvSpPr>
        <p:spPr>
          <a:xfrm>
            <a:off x="6609524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Upraviť štýly predlohy textu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/>
          </p:nvPr>
        </p:nvSpPr>
        <p:spPr>
          <a:xfrm>
            <a:off x="6609524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k-SK" noProof="0"/>
              <a:t>Upraviť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7" name="Zástupný dá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7F060A-CEFB-4794-A037-386F7C8F1995}" type="datetime1">
              <a:rPr lang="sk-SK" noProof="0" smtClean="0"/>
              <a:t>20. 1. 2019</a:t>
            </a:fld>
            <a:endParaRPr lang="sk-SK" noProof="0" dirty="0"/>
          </a:p>
        </p:txBody>
      </p:sp>
      <p:sp>
        <p:nvSpPr>
          <p:cNvPr id="8" name="Zástupná pät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54595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dá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C804D0-BC7F-4D84-B355-99CE65BB4FF2}" type="datetime1">
              <a:rPr lang="sk-SK" noProof="0" smtClean="0"/>
              <a:t>20. 1. 2019</a:t>
            </a:fld>
            <a:endParaRPr lang="sk-SK" noProof="0" dirty="0"/>
          </a:p>
        </p:txBody>
      </p:sp>
      <p:sp>
        <p:nvSpPr>
          <p:cNvPr id="4" name="Zástupná pät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12167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dá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915EF2-8FBF-4144-A724-FCEA00F9BE28}" type="datetime1">
              <a:rPr lang="sk-SK" noProof="0" smtClean="0"/>
              <a:t>20. 1. 2019</a:t>
            </a:fld>
            <a:endParaRPr lang="sk-SK" noProof="0" dirty="0"/>
          </a:p>
        </p:txBody>
      </p:sp>
      <p:sp>
        <p:nvSpPr>
          <p:cNvPr id="3" name="Zástupná pät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algn="r">
              <a:defRPr lang="en-US" smtClean="0"/>
            </a:lvl1pPr>
          </a:lstStyle>
          <a:p>
            <a:pPr rtl="0"/>
            <a:fld id="{7DC1BBB0-96F0-4077-A278-0F3FB5C104D3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56617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098"/>
            <a:ext cx="1218882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 bwMode="white">
          <a:xfrm>
            <a:off x="1598612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white">
          <a:xfrm>
            <a:off x="1598612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Upraviť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 hasCustomPrompt="1"/>
          </p:nvPr>
        </p:nvSpPr>
        <p:spPr>
          <a:xfrm>
            <a:off x="5232426" y="482600"/>
            <a:ext cx="6195986" cy="5689600"/>
          </a:xfrm>
        </p:spPr>
        <p:txBody>
          <a:bodyPr rtlCol="0">
            <a:normAutofit/>
          </a:bodyPr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sk-SK" noProof="0" dirty="0"/>
              <a:t>Kliknite sem a upravte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2EF155-10AF-43DF-8956-3F730F823D72}" type="datetime1">
              <a:rPr lang="sk-SK" noProof="0" smtClean="0"/>
              <a:t>20. 1. 2019</a:t>
            </a:fld>
            <a:endParaRPr lang="sk-SK" noProof="0" dirty="0"/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11189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 userDrawn="1"/>
        </p:nvSpPr>
        <p:spPr>
          <a:xfrm>
            <a:off x="5103812" y="0"/>
            <a:ext cx="63246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sk-SK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6718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obrázok 2" descr="Prázdny zástupný objekt na pridanie obrázka. Kliknite na zástupný objekt a vyberte obrázok, ktorý chcete pridať"/>
          <p:cNvSpPr>
            <a:spLocks noGrp="1"/>
          </p:cNvSpPr>
          <p:nvPr>
            <p:ph type="pic" idx="1"/>
          </p:nvPr>
        </p:nvSpPr>
        <p:spPr bwMode="auto">
          <a:xfrm>
            <a:off x="5232426" y="482600"/>
            <a:ext cx="60435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 noProof="0"/>
              <a:t>Kliknutím na ikonu pridáte obrázok</a:t>
            </a:r>
            <a:endParaRPr lang="sk-SK" noProof="0" dirty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1616718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Upraviť štýly predlohy textu</a:t>
            </a:r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035008-42DC-4005-BEB7-00E1BB256FCF}" type="datetime1">
              <a:rPr lang="sk-SK" noProof="0" smtClean="0"/>
              <a:t>20. 1. 2019</a:t>
            </a:fld>
            <a:endParaRPr lang="sk-SK" noProof="0" dirty="0"/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35703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k-SK" noProof="0" dirty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noProof="0" dirty="0"/>
              <a:t>Kliknite sem a upravte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2"/>
          </p:nvPr>
        </p:nvSpPr>
        <p:spPr>
          <a:xfrm>
            <a:off x="5180250" y="631609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843AC1A7-4473-4E1E-8096-4FDCC386A7FF}" type="datetime1">
              <a:rPr lang="sk-SK" noProof="0" smtClean="0"/>
              <a:t>20. 1. 2019</a:t>
            </a:fld>
            <a:endParaRPr lang="sk-SK" noProof="0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3"/>
          </p:nvPr>
        </p:nvSpPr>
        <p:spPr>
          <a:xfrm>
            <a:off x="6595933" y="631609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10766796" y="631609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51262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1007" userDrawn="1">
          <p15:clr>
            <a:srgbClr val="F26B43"/>
          </p15:clr>
        </p15:guide>
        <p15:guide id="3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bW6MsXfPY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eda.cz/article.do?articleId=42203" TargetMode="External"/><Relationship Id="rId3" Type="http://schemas.openxmlformats.org/officeDocument/2006/relationships/hyperlink" Target="https://www.ucebnepomockyslovakia.sk/eshop/kategoria/molekulove-modely/produkt/model-krystalickej-mriezky-ladu" TargetMode="External"/><Relationship Id="rId7" Type="http://schemas.openxmlformats.org/officeDocument/2006/relationships/hyperlink" Target="http://vedanadosah.cvtisr.sk/snehove-vlocky-je-skutocne-kazda-z-nich-jedinecn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pol.cz/cz/rubriky/fyzika-a-klasicka-energetika/645-jak-se-rodi-snehove-vlocky" TargetMode="External"/><Relationship Id="rId5" Type="http://schemas.openxmlformats.org/officeDocument/2006/relationships/hyperlink" Target="http://vedanadosah.cvtisr.sk/tajomstva-snehovej-vlocky" TargetMode="External"/><Relationship Id="rId10" Type="http://schemas.openxmlformats.org/officeDocument/2006/relationships/hyperlink" Target="http://www.snowcrystals.com/science/science.html" TargetMode="External"/><Relationship Id="rId4" Type="http://schemas.openxmlformats.org/officeDocument/2006/relationships/hyperlink" Target="http://www.kstst.sk/pages/vht/laviny/lavsneh.htm" TargetMode="External"/><Relationship Id="rId9" Type="http://schemas.openxmlformats.org/officeDocument/2006/relationships/hyperlink" Target="http://hockicko.uniza.sk/semestralky/prace/p17/rast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n-GB" dirty="0"/>
              <a:t>Snehov</a:t>
            </a:r>
            <a:r>
              <a:rPr lang="sk-SK" dirty="0"/>
              <a:t>é vločky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sk-SK" dirty="0"/>
              <a:t>Elena Dolinská II.A</a:t>
            </a:r>
          </a:p>
        </p:txBody>
      </p:sp>
    </p:spTree>
    <p:extLst>
      <p:ext uri="{BB962C8B-B14F-4D97-AF65-F5344CB8AC3E}">
        <p14:creationId xmlns:p14="http://schemas.microsoft.com/office/powerpoint/2010/main" val="4919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/>
              <a:t>Čo sú to snehové vločky?</a:t>
            </a:r>
          </a:p>
        </p:txBody>
      </p:sp>
      <p:sp>
        <p:nvSpPr>
          <p:cNvPr id="14" name="Zástupný obsah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sk-SK" dirty="0"/>
              <a:t>Je to zhluk ľadových kryštálov</a:t>
            </a:r>
          </a:p>
          <a:p>
            <a:pPr lvl="0"/>
            <a:r>
              <a:rPr lang="sk-SK" dirty="0"/>
              <a:t>Ľad sa kryštalizuje do podoby šesťuholníkovej (hexagonálnej) mriežky</a:t>
            </a: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8331F14C-4411-4A6D-A7F8-2106F21B23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937" y="3429000"/>
            <a:ext cx="3765798" cy="2824349"/>
          </a:xfrm>
          <a:prstGeom prst="rect">
            <a:avLst/>
          </a:prstGeom>
        </p:spPr>
      </p:pic>
      <p:sp>
        <p:nvSpPr>
          <p:cNvPr id="4" name="BlokTextu 3">
            <a:extLst>
              <a:ext uri="{FF2B5EF4-FFF2-40B4-BE49-F238E27FC236}">
                <a16:creationId xmlns:a16="http://schemas.microsoft.com/office/drawing/2014/main" id="{7EBFDE02-E574-4171-BD1A-935A7B5A6503}"/>
              </a:ext>
            </a:extLst>
          </p:cNvPr>
          <p:cNvSpPr txBox="1"/>
          <p:nvPr/>
        </p:nvSpPr>
        <p:spPr>
          <a:xfrm>
            <a:off x="4694482" y="6346098"/>
            <a:ext cx="3580707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sk-SK" dirty="0"/>
              <a:t>Model kryštalickej mriežky ľadu</a:t>
            </a:r>
          </a:p>
        </p:txBody>
      </p:sp>
    </p:spTree>
    <p:extLst>
      <p:ext uri="{BB962C8B-B14F-4D97-AF65-F5344CB8AC3E}">
        <p14:creationId xmlns:p14="http://schemas.microsoft.com/office/powerpoint/2010/main" val="356149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/>
              <a:t>Akými spôsobmi môžu vznikať?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BCA9B81-720E-46B0-AD0A-0EB3AE8AA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1. priamym usadzovaním molekúl vodnej pary na zárodkoch (prachová častica alebo peľové zrnko)</a:t>
            </a:r>
          </a:p>
          <a:p>
            <a:r>
              <a:rPr lang="sk-SK" dirty="0"/>
              <a:t>2. kryštalickou sublimáciou - mrznutím prechladených kvapiek vody</a:t>
            </a:r>
          </a:p>
          <a:p>
            <a:pPr lvl="1"/>
            <a:r>
              <a:rPr lang="sk-SK" dirty="0"/>
              <a:t>Dej pri ktorom vzniká z vodnej pary ľad sa nazýva </a:t>
            </a:r>
            <a:r>
              <a:rPr lang="sk-SK" i="1" dirty="0"/>
              <a:t>depozícia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7065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C97FEC-13C1-461A-9B24-5B799C15D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Vznik základného kryštálu</a:t>
            </a:r>
          </a:p>
        </p:txBody>
      </p:sp>
      <p:sp>
        <p:nvSpPr>
          <p:cNvPr id="7" name="Zástupný objekt pre obsah 6">
            <a:extLst>
              <a:ext uri="{FF2B5EF4-FFF2-40B4-BE49-F238E27FC236}">
                <a16:creationId xmlns:a16="http://schemas.microsoft.com/office/drawing/2014/main" id="{C3FB989A-16FC-4B4C-B28A-CCE6B6E34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Základňa vločky = hexagonálna </a:t>
            </a:r>
            <a:r>
              <a:rPr lang="sk-SK" dirty="0" err="1"/>
              <a:t>dvojpyramída</a:t>
            </a:r>
            <a:r>
              <a:rPr lang="sk-SK" dirty="0"/>
              <a:t> s tupými bočnými hranami a so šesťuholníkovou spodnou aj hornou základňou</a:t>
            </a:r>
          </a:p>
          <a:p>
            <a:r>
              <a:rPr lang="sk-SK" dirty="0"/>
              <a:t>Molekuly sa chcú dostať na miesto s najnižšou potencionálnou energiou</a:t>
            </a:r>
          </a:p>
        </p:txBody>
      </p:sp>
      <p:pic>
        <p:nvPicPr>
          <p:cNvPr id="9" name="Obrázok 8">
            <a:extLst>
              <a:ext uri="{FF2B5EF4-FFF2-40B4-BE49-F238E27FC236}">
                <a16:creationId xmlns:a16="http://schemas.microsoft.com/office/drawing/2014/main" id="{A7A25AEF-139E-4DAD-B4F3-46B7499D84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562" y="3886200"/>
            <a:ext cx="2733675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29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/>
              <a:t>Vznik ramien vločky</a:t>
            </a:r>
          </a:p>
        </p:txBody>
      </p:sp>
      <p:sp>
        <p:nvSpPr>
          <p:cNvPr id="11" name="Zástupný obsah 10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514350" indent="-514350" rtl="0">
              <a:buAutoNum type="arabicPeriod"/>
            </a:pPr>
            <a:r>
              <a:rPr lang="sk-SK" dirty="0"/>
              <a:t>TEPLOTA                </a:t>
            </a:r>
          </a:p>
          <a:p>
            <a:pPr marL="514350" indent="-514350" rtl="0">
              <a:buAutoNum type="arabicPeriod"/>
            </a:pPr>
            <a:r>
              <a:rPr lang="sk-SK" dirty="0"/>
              <a:t>NASÝTENOSŤ VZDUCHU</a:t>
            </a:r>
          </a:p>
        </p:txBody>
      </p:sp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id="{BA4E1119-3B96-4F2E-90D9-5E8944CDE3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411993"/>
              </p:ext>
            </p:extLst>
          </p:nvPr>
        </p:nvGraphicFramePr>
        <p:xfrm>
          <a:off x="1595332" y="3140968"/>
          <a:ext cx="4789008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648">
                  <a:extLst>
                    <a:ext uri="{9D8B030D-6E8A-4147-A177-3AD203B41FA5}">
                      <a16:colId xmlns:a16="http://schemas.microsoft.com/office/drawing/2014/main" val="232132107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840588219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910314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Teplota 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Teplota 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Tvar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309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-4°C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/>
                        <a:t>-8°C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ihlice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630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/>
                        <a:t>-8°C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/>
                        <a:t>-12°C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doštičky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216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/>
                        <a:t>-12°C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/>
                        <a:t>-18°C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hviezdice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66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/>
                        <a:t>-18°C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/>
                        <a:t>-25°C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priestorové hviezdice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330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/>
                        <a:t>-25°C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/>
                        <a:t>-40°C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krátke hranoly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921256"/>
                  </a:ext>
                </a:extLst>
              </a:tr>
            </a:tbl>
          </a:graphicData>
        </a:graphic>
      </p:graphicFrame>
      <p:pic>
        <p:nvPicPr>
          <p:cNvPr id="5" name="Obrázok 4">
            <a:extLst>
              <a:ext uri="{FF2B5EF4-FFF2-40B4-BE49-F238E27FC236}">
                <a16:creationId xmlns:a16="http://schemas.microsoft.com/office/drawing/2014/main" id="{B6333049-DE37-4F4C-9AE4-7D9F058538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431" y="1600200"/>
            <a:ext cx="5504170" cy="4293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25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A54428-7BA1-40FE-AD6B-7A08393D2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Videoukážka</a:t>
            </a:r>
            <a:r>
              <a:rPr lang="sk-SK" dirty="0"/>
              <a:t> o snehových vločkách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546E2D08-6151-4644-B182-AAA412797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https://www.youtube.com/watch?v=rbW6MsXfPYU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9327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059538-9B6C-4007-BBFF-4C0034F19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Otázky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CD81609-DB06-4B72-B2A7-941582E40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Aký tvar vytvárajú </a:t>
            </a:r>
            <a:r>
              <a:rPr lang="sk-SK" dirty="0" err="1"/>
              <a:t>krýštáli</a:t>
            </a:r>
            <a:r>
              <a:rPr lang="sk-SK" dirty="0"/>
              <a:t> ľadu?</a:t>
            </a:r>
          </a:p>
          <a:p>
            <a:r>
              <a:rPr lang="sk-SK" dirty="0"/>
              <a:t>Ako sa nazýva dej pri ktorom  z vodnej pary vzniká ľad?</a:t>
            </a:r>
          </a:p>
          <a:p>
            <a:r>
              <a:rPr lang="sk-SK" dirty="0"/>
              <a:t>Od najmä akých faktorov závisí výsledný tvar vločky?</a:t>
            </a:r>
          </a:p>
        </p:txBody>
      </p:sp>
    </p:spTree>
    <p:extLst>
      <p:ext uri="{BB962C8B-B14F-4D97-AF65-F5344CB8AC3E}">
        <p14:creationId xmlns:p14="http://schemas.microsoft.com/office/powerpoint/2010/main" val="181108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/>
              <a:t>Zdroje</a:t>
            </a:r>
          </a:p>
        </p:txBody>
      </p:sp>
      <p:sp>
        <p:nvSpPr>
          <p:cNvPr id="10" name="Zástupný obsah 9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r>
              <a:rPr lang="sk-SK" dirty="0">
                <a:hlinkClick r:id="rId3"/>
              </a:rPr>
              <a:t>https://www.ucebnepomockyslovakia.sk/eshop/kategoria/molekulove-modely/produkt/model-krystalickej-mriezky-ladu</a:t>
            </a:r>
            <a:endParaRPr lang="sk-SK" dirty="0"/>
          </a:p>
          <a:p>
            <a:r>
              <a:rPr lang="sk-SK" dirty="0">
                <a:hlinkClick r:id="rId4"/>
              </a:rPr>
              <a:t>http://www.kstst.sk/pages/vht/laviny/lavsneh.htm</a:t>
            </a:r>
            <a:endParaRPr lang="sk-SK" dirty="0"/>
          </a:p>
          <a:p>
            <a:r>
              <a:rPr lang="sk-SK" dirty="0">
                <a:hlinkClick r:id="rId5"/>
              </a:rPr>
              <a:t>http://vedanadosah.cvtisr.sk/tajomstva-snehovej-vlocky</a:t>
            </a:r>
            <a:endParaRPr lang="sk-SK" dirty="0"/>
          </a:p>
          <a:p>
            <a:r>
              <a:rPr lang="sk-SK" dirty="0">
                <a:hlinkClick r:id="rId6"/>
              </a:rPr>
              <a:t>https://www.3pol.cz/cz/rubriky/fyzika-a-klasicka-energetika/645-jak-se-rodi-snehove-vlocky</a:t>
            </a:r>
            <a:endParaRPr lang="sk-SK" dirty="0"/>
          </a:p>
          <a:p>
            <a:r>
              <a:rPr lang="sk-SK" dirty="0">
                <a:hlinkClick r:id="rId7"/>
              </a:rPr>
              <a:t>http://vedanadosah.cvtisr.sk/snehove-vlocky-je-skutocne-kazda-z-nich-jedinecna</a:t>
            </a:r>
            <a:endParaRPr lang="sk-SK" dirty="0"/>
          </a:p>
          <a:p>
            <a:r>
              <a:rPr lang="sk-SK" dirty="0">
                <a:hlinkClick r:id="rId8"/>
              </a:rPr>
              <a:t>http://www.veda.cz/article.do?articleId=42203</a:t>
            </a:r>
            <a:endParaRPr lang="sk-SK" dirty="0"/>
          </a:p>
          <a:p>
            <a:r>
              <a:rPr lang="sk-SK" dirty="0">
                <a:hlinkClick r:id="rId9"/>
              </a:rPr>
              <a:t>http://hockicko.uniza.sk/semestralky/prace/p17/rast.html</a:t>
            </a:r>
            <a:endParaRPr lang="sk-SK" dirty="0"/>
          </a:p>
          <a:p>
            <a:r>
              <a:rPr lang="sk-SK" dirty="0">
                <a:hlinkClick r:id="rId10"/>
              </a:rPr>
              <a:t>http://www.snowcrystals.com/science/science.html</a:t>
            </a:r>
            <a:endParaRPr lang="sk-SK" dirty="0"/>
          </a:p>
          <a:p>
            <a:r>
              <a:rPr lang="en-US" dirty="0"/>
              <a:t>BBC Series "Wild Weather", 2002-2003 presented by '</a:t>
            </a:r>
            <a:r>
              <a:rPr lang="en-US" dirty="0" err="1"/>
              <a:t>Donal</a:t>
            </a:r>
            <a:r>
              <a:rPr lang="en-US" dirty="0"/>
              <a:t> Macintyre'. (Episode 'Cold')</a:t>
            </a: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6385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Šablóna návrhu Snehové vločky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565632_TF03460579" id="{2AC008CF-C588-4448-A5AA-CE5D942793E3}" vid="{B34B085D-F176-486F-8805-53BA6AD73A17}"/>
    </a:ext>
  </a:extLst>
</a:theme>
</file>

<file path=ppt/theme/theme2.xml><?xml version="1.0" encoding="utf-8"?>
<a:theme xmlns:a="http://schemas.openxmlformats.org/drawingml/2006/main" name="Motív balíka Offic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balíka Offic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783485-1103-4BBC-98A1-D39A248154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15ED37-D514-41C3-9B3C-B262145D17B7}">
  <ds:schemaRefs>
    <ds:schemaRef ds:uri="http://schemas.openxmlformats.org/package/2006/metadata/core-properties"/>
    <ds:schemaRef ds:uri="a4f35948-e619-41b3-aa29-22878b09cfd2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40262f94-9f35-4ac3-9a90-690165a166b7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8853CD7-B1C6-4FDD-B6D0-92A83B857D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Snímky s dizajnom Snehové vločky</Template>
  <TotalTime>181</TotalTime>
  <Words>590</Words>
  <Application>Microsoft Office PowerPoint</Application>
  <PresentationFormat>Vlastná</PresentationFormat>
  <Paragraphs>67</Paragraphs>
  <Slides>8</Slides>
  <Notes>7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Euphemia</vt:lpstr>
      <vt:lpstr>Šablóna návrhu Snehové vločky</vt:lpstr>
      <vt:lpstr>Snehové vločky</vt:lpstr>
      <vt:lpstr>Čo sú to snehové vločky?</vt:lpstr>
      <vt:lpstr>Akými spôsobmi môžu vznikať?</vt:lpstr>
      <vt:lpstr>Vznik základného kryštálu</vt:lpstr>
      <vt:lpstr>Vznik ramien vločky</vt:lpstr>
      <vt:lpstr>Videoukážka o snehových vločkách</vt:lpstr>
      <vt:lpstr>Otázky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Snehové vločky</dc:title>
  <dc:creator>Elena Dolinska</dc:creator>
  <cp:lastModifiedBy>Elena Dolinska</cp:lastModifiedBy>
  <cp:revision>20</cp:revision>
  <dcterms:created xsi:type="dcterms:W3CDTF">2019-01-17T14:51:36Z</dcterms:created>
  <dcterms:modified xsi:type="dcterms:W3CDTF">2019-01-20T18:53:30Z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