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61" r:id="rId14"/>
    <p:sldId id="271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2A262A8-00E1-49CC-9091-C0CD4E40558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85F5-6BCE-4026-8981-68CC88C50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62A8-00E1-49CC-9091-C0CD4E40558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85F5-6BCE-4026-8981-68CC88C50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62A8-00E1-49CC-9091-C0CD4E40558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85F5-6BCE-4026-8981-68CC88C50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62A8-00E1-49CC-9091-C0CD4E40558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85F5-6BCE-4026-8981-68CC88C505F2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62A8-00E1-49CC-9091-C0CD4E40558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85F5-6BCE-4026-8981-68CC88C505F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62A8-00E1-49CC-9091-C0CD4E40558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85F5-6BCE-4026-8981-68CC88C505F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62A8-00E1-49CC-9091-C0CD4E40558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85F5-6BCE-4026-8981-68CC88C50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62A8-00E1-49CC-9091-C0CD4E40558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85F5-6BCE-4026-8981-68CC88C505F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62A8-00E1-49CC-9091-C0CD4E40558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85F5-6BCE-4026-8981-68CC88C50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62A8-00E1-49CC-9091-C0CD4E40558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85F5-6BCE-4026-8981-68CC88C505F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62A8-00E1-49CC-9091-C0CD4E40558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F85F5-6BCE-4026-8981-68CC88C505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2A262A8-00E1-49CC-9091-C0CD4E40558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D5F85F5-6BCE-4026-8981-68CC88C505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Otto_von_Bismarck" TargetMode="External"/><Relationship Id="rId3" Type="http://schemas.openxmlformats.org/officeDocument/2006/relationships/hyperlink" Target="http://referaty.aktuality.sk/fundamentalizmus-sovinizmus-nacionalizmus/referat-12698" TargetMode="External"/><Relationship Id="rId7" Type="http://schemas.openxmlformats.org/officeDocument/2006/relationships/hyperlink" Target="https://sk.wikipedia.org/wiki/Giuseppe_Garibaldi" TargetMode="External"/><Relationship Id="rId2" Type="http://schemas.openxmlformats.org/officeDocument/2006/relationships/hyperlink" Target="https://sk.wikipedia.org/wiki/Nacionalizm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Napoleon_Bonaparte" TargetMode="External"/><Relationship Id="rId5" Type="http://schemas.openxmlformats.org/officeDocument/2006/relationships/hyperlink" Target="https://sk.wikipedia.org/wiki/Johann_Gottfried_von_Herder" TargetMode="External"/><Relationship Id="rId10" Type="http://schemas.openxmlformats.org/officeDocument/2006/relationships/hyperlink" Target="https://sk.wikipedia.org/wiki/Adolf_Hitler" TargetMode="External"/><Relationship Id="rId4" Type="http://schemas.openxmlformats.org/officeDocument/2006/relationships/hyperlink" Target="https://www.zones.sk/studentske-prace/dejepis/1121-nacionalizmus-a-socializmus/" TargetMode="External"/><Relationship Id="rId9" Type="http://schemas.openxmlformats.org/officeDocument/2006/relationships/hyperlink" Target="https://sk.wikipedia.org/wiki/Benito_Mussolin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NACIONALIZMUS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3429000"/>
            <a:ext cx="6696744" cy="762000"/>
          </a:xfrm>
        </p:spPr>
        <p:txBody>
          <a:bodyPr>
            <a:noAutofit/>
          </a:bodyPr>
          <a:lstStyle/>
          <a:p>
            <a:r>
              <a:rPr lang="sk-SK" sz="1800" dirty="0" smtClean="0"/>
              <a:t>Ema </a:t>
            </a:r>
            <a:r>
              <a:rPr lang="sk-SK" sz="1800" dirty="0" err="1" smtClean="0"/>
              <a:t>Radačovská</a:t>
            </a:r>
            <a:r>
              <a:rPr lang="sk-SK" sz="1800" dirty="0" smtClean="0"/>
              <a:t>, Juliána </a:t>
            </a:r>
            <a:r>
              <a:rPr lang="sk-SK" sz="1800" dirty="0" err="1" smtClean="0"/>
              <a:t>Gardošova</a:t>
            </a:r>
            <a:r>
              <a:rPr lang="sk-SK" sz="1800" dirty="0" smtClean="0"/>
              <a:t>, Jakub </a:t>
            </a:r>
            <a:r>
              <a:rPr lang="sk-SK" sz="1800" dirty="0" err="1" smtClean="0"/>
              <a:t>Tkáčik</a:t>
            </a:r>
            <a:r>
              <a:rPr lang="sk-SK" sz="1800" dirty="0" smtClean="0"/>
              <a:t>, Magdaléna </a:t>
            </a:r>
            <a:r>
              <a:rPr lang="sk-SK" sz="1800" dirty="0" err="1" smtClean="0"/>
              <a:t>Hrustičová</a:t>
            </a:r>
            <a:r>
              <a:rPr lang="sk-SK" sz="1800" dirty="0" smtClean="0"/>
              <a:t>, Zuzana </a:t>
            </a:r>
            <a:r>
              <a:rPr lang="sk-SK" sz="1800" dirty="0" err="1" smtClean="0"/>
              <a:t>Svatová</a:t>
            </a:r>
            <a:r>
              <a:rPr lang="sk-SK" sz="1800" dirty="0" smtClean="0"/>
              <a:t>, Martina </a:t>
            </a:r>
            <a:r>
              <a:rPr lang="sk-SK" sz="1800" dirty="0" err="1" smtClean="0"/>
              <a:t>Minárová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11421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von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Bismarck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2204864"/>
            <a:ext cx="4824536" cy="3600400"/>
          </a:xfrm>
        </p:spPr>
        <p:txBody>
          <a:bodyPr>
            <a:normAutofit fontScale="92500" lnSpcReduction="10000"/>
          </a:bodyPr>
          <a:lstStyle/>
          <a:p>
            <a:pPr indent="-252000">
              <a:spcBef>
                <a:spcPts val="0"/>
              </a:spcBef>
            </a:pPr>
            <a:r>
              <a:rPr lang="de-DE" sz="1700" dirty="0" smtClean="0"/>
              <a:t>* </a:t>
            </a:r>
            <a:r>
              <a:rPr lang="de-DE" sz="1700" dirty="0"/>
              <a:t>1. </a:t>
            </a:r>
            <a:r>
              <a:rPr lang="de-DE" sz="1700" dirty="0" err="1"/>
              <a:t>apríl</a:t>
            </a:r>
            <a:r>
              <a:rPr lang="de-DE" sz="1700" dirty="0"/>
              <a:t> 1815, Schönhausen, </a:t>
            </a:r>
            <a:r>
              <a:rPr lang="de-DE" sz="1700" dirty="0" err="1"/>
              <a:t>Nemecko</a:t>
            </a:r>
            <a:r>
              <a:rPr lang="de-DE" sz="1700" dirty="0"/>
              <a:t> – † 30. </a:t>
            </a:r>
            <a:r>
              <a:rPr lang="de-DE" sz="1700" dirty="0" err="1"/>
              <a:t>júl</a:t>
            </a:r>
            <a:r>
              <a:rPr lang="de-DE" sz="1700" dirty="0"/>
              <a:t> 1898, </a:t>
            </a:r>
            <a:r>
              <a:rPr lang="de-DE" sz="1700" dirty="0" smtClean="0"/>
              <a:t>Friedrichsruhe</a:t>
            </a:r>
            <a:endParaRPr lang="sk-SK" sz="1700" dirty="0"/>
          </a:p>
          <a:p>
            <a:pPr indent="-252000">
              <a:spcBef>
                <a:spcPts val="0"/>
              </a:spcBef>
            </a:pPr>
            <a:r>
              <a:rPr lang="sk-SK" sz="1700" dirty="0"/>
              <a:t>vojvoda z </a:t>
            </a:r>
            <a:r>
              <a:rPr lang="sk-SK" sz="1700" dirty="0" err="1"/>
              <a:t>Lauenburgu</a:t>
            </a:r>
            <a:endParaRPr lang="sk-SK" sz="1700" dirty="0"/>
          </a:p>
          <a:p>
            <a:pPr indent="-252000">
              <a:spcBef>
                <a:spcPts val="0"/>
              </a:spcBef>
            </a:pPr>
            <a:r>
              <a:rPr lang="sk-SK" sz="1700" dirty="0"/>
              <a:t>jeden z najvýznamnejších politikov 19. storočia,  zakladateľ Nemecka</a:t>
            </a:r>
          </a:p>
          <a:p>
            <a:pPr indent="-252000">
              <a:spcBef>
                <a:spcPts val="0"/>
              </a:spcBef>
            </a:pPr>
            <a:r>
              <a:rPr lang="sk-SK" sz="1700" dirty="0"/>
              <a:t>predseda vlády Pruského kráľovstva (1862 - 1890)</a:t>
            </a:r>
          </a:p>
          <a:p>
            <a:pPr indent="-252000">
              <a:spcBef>
                <a:spcPts val="0"/>
              </a:spcBef>
            </a:pPr>
            <a:r>
              <a:rPr lang="sk-SK" sz="1700" dirty="0"/>
              <a:t> prvý kancelár  Nemeckej ríše (1871 - 1890) </a:t>
            </a:r>
          </a:p>
          <a:p>
            <a:pPr indent="-252000">
              <a:spcBef>
                <a:spcPts val="0"/>
              </a:spcBef>
            </a:pPr>
            <a:r>
              <a:rPr lang="sk-SK" sz="1700" dirty="0"/>
              <a:t>železný kancelár</a:t>
            </a:r>
          </a:p>
          <a:p>
            <a:pPr indent="-252000">
              <a:spcBef>
                <a:spcPts val="0"/>
              </a:spcBef>
            </a:pPr>
            <a:r>
              <a:rPr lang="sk-SK" sz="1700" dirty="0"/>
              <a:t>1. systém soc. zabezpečenia, ústredná banka, </a:t>
            </a:r>
            <a:r>
              <a:rPr lang="sk-SK" sz="1700" dirty="0" smtClean="0"/>
              <a:t>spoločná </a:t>
            </a:r>
            <a:r>
              <a:rPr lang="sk-SK" sz="1700" dirty="0"/>
              <a:t>mena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" b="14862"/>
          <a:stretch/>
        </p:blipFill>
        <p:spPr bwMode="auto">
          <a:xfrm>
            <a:off x="5652120" y="2214563"/>
            <a:ext cx="259996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793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Benito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Mussolini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2132856"/>
            <a:ext cx="4392488" cy="3672408"/>
          </a:xfrm>
        </p:spPr>
        <p:txBody>
          <a:bodyPr>
            <a:normAutofit fontScale="92500" lnSpcReduction="20000"/>
          </a:bodyPr>
          <a:lstStyle/>
          <a:p>
            <a:pPr indent="-252000">
              <a:lnSpc>
                <a:spcPct val="170000"/>
              </a:lnSpc>
              <a:spcBef>
                <a:spcPts val="0"/>
              </a:spcBef>
            </a:pPr>
            <a:r>
              <a:rPr lang="it-IT" dirty="0" smtClean="0"/>
              <a:t>* </a:t>
            </a:r>
            <a:r>
              <a:rPr lang="it-IT" dirty="0"/>
              <a:t>29. júl 1883 Predappio, Romagna – † 28. apríl 1945, pri </a:t>
            </a:r>
            <a:r>
              <a:rPr lang="it-IT" dirty="0" smtClean="0"/>
              <a:t>Miláne</a:t>
            </a:r>
            <a:endParaRPr lang="sk-SK" dirty="0"/>
          </a:p>
          <a:p>
            <a:pPr indent="-252000">
              <a:lnSpc>
                <a:spcPct val="170000"/>
              </a:lnSpc>
              <a:spcBef>
                <a:spcPts val="0"/>
              </a:spcBef>
            </a:pPr>
            <a:r>
              <a:rPr lang="sk-SK" dirty="0"/>
              <a:t>učiteľ, žurnalista, vodca talianskeho fašizmu a fašistický diktátor v Taliansku (1922 – 1943)</a:t>
            </a:r>
          </a:p>
          <a:p>
            <a:pPr indent="-252000">
              <a:lnSpc>
                <a:spcPct val="170000"/>
              </a:lnSpc>
              <a:spcBef>
                <a:spcPts val="0"/>
              </a:spcBef>
            </a:pPr>
            <a:r>
              <a:rPr lang="sk-SK" dirty="0"/>
              <a:t>od 17 rokov – politika</a:t>
            </a:r>
          </a:p>
          <a:p>
            <a:pPr indent="-252000">
              <a:lnSpc>
                <a:spcPct val="170000"/>
              </a:lnSpc>
              <a:spcBef>
                <a:spcPts val="0"/>
              </a:spcBef>
            </a:pPr>
            <a:r>
              <a:rPr lang="sk-SK" dirty="0"/>
              <a:t>strana – Bojové zväzky</a:t>
            </a:r>
          </a:p>
          <a:p>
            <a:pPr indent="-252000">
              <a:lnSpc>
                <a:spcPct val="170000"/>
              </a:lnSpc>
              <a:spcBef>
                <a:spcPts val="0"/>
              </a:spcBef>
            </a:pPr>
            <a:r>
              <a:rPr lang="sk-SK" dirty="0"/>
              <a:t>zatiahol krajinu do 2. svetovej vojny</a:t>
            </a:r>
          </a:p>
          <a:p>
            <a:pPr indent="-252000">
              <a:lnSpc>
                <a:spcPct val="170000"/>
              </a:lnSpc>
              <a:spcBef>
                <a:spcPts val="0"/>
              </a:spcBef>
            </a:pPr>
            <a:r>
              <a:rPr lang="sk-SK" dirty="0"/>
              <a:t>vojna- Francúzsko, Anglicko, Grécko</a:t>
            </a:r>
          </a:p>
          <a:p>
            <a:pPr indent="-252000">
              <a:lnSpc>
                <a:spcPct val="170000"/>
              </a:lnSpc>
              <a:spcBef>
                <a:spcPts val="0"/>
              </a:spcBef>
            </a:pPr>
            <a:r>
              <a:rPr lang="sk-SK" dirty="0"/>
              <a:t>zavraždený </a:t>
            </a:r>
            <a:r>
              <a:rPr lang="sk-SK" dirty="0" err="1"/>
              <a:t>tal</a:t>
            </a:r>
            <a:r>
              <a:rPr lang="sk-SK" dirty="0"/>
              <a:t>. </a:t>
            </a:r>
            <a:r>
              <a:rPr lang="sk-SK" dirty="0" smtClean="0"/>
              <a:t>partizánmi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" b="10788"/>
          <a:stretch/>
        </p:blipFill>
        <p:spPr bwMode="auto">
          <a:xfrm>
            <a:off x="5436096" y="2180828"/>
            <a:ext cx="2818643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566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Adolf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Hitler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2132856"/>
            <a:ext cx="4392488" cy="3816424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sk-SK" dirty="0" smtClean="0"/>
              <a:t>* </a:t>
            </a:r>
            <a:r>
              <a:rPr lang="sk-SK" dirty="0"/>
              <a:t>20. apríl 1889, </a:t>
            </a:r>
            <a:r>
              <a:rPr lang="sk-SK" dirty="0" err="1"/>
              <a:t>Braunau</a:t>
            </a:r>
            <a:r>
              <a:rPr lang="sk-SK" dirty="0"/>
              <a:t> am </a:t>
            </a:r>
            <a:r>
              <a:rPr lang="sk-SK" dirty="0" err="1"/>
              <a:t>Inn</a:t>
            </a:r>
            <a:r>
              <a:rPr lang="sk-SK" dirty="0"/>
              <a:t>, </a:t>
            </a:r>
            <a:r>
              <a:rPr lang="sk-SK" dirty="0" smtClean="0"/>
              <a:t>dnes Rakúsko </a:t>
            </a:r>
            <a:r>
              <a:rPr lang="sk-SK" dirty="0"/>
              <a:t>– † 30. apríl 1945, Berlín, </a:t>
            </a:r>
            <a:r>
              <a:rPr lang="sk-SK" dirty="0" smtClean="0"/>
              <a:t>Nemecko</a:t>
            </a:r>
            <a:endParaRPr lang="sk-SK" dirty="0"/>
          </a:p>
          <a:p>
            <a:r>
              <a:rPr lang="sk-SK" dirty="0"/>
              <a:t>nemecký politik, diktátor, člen a neskôr líder  NSDAP, autor národnosocialistickej koncepcie štátu, ríšsky kancelár</a:t>
            </a:r>
          </a:p>
          <a:p>
            <a:r>
              <a:rPr lang="sk-SK" dirty="0"/>
              <a:t>absolútna diktatúra v Nemecku</a:t>
            </a:r>
          </a:p>
          <a:p>
            <a:r>
              <a:rPr lang="sk-SK" dirty="0"/>
              <a:t>agresívna politika → 2.svetova vojna</a:t>
            </a:r>
          </a:p>
          <a:p>
            <a:r>
              <a:rPr lang="sk-SK" dirty="0"/>
              <a:t>inšpirátor a hl. organizátor masových vrážd</a:t>
            </a:r>
          </a:p>
          <a:p>
            <a:r>
              <a:rPr lang="sk-SK" dirty="0"/>
              <a:t>zriadil koncentračné a vyhladzovacie tábory</a:t>
            </a:r>
          </a:p>
          <a:p>
            <a:r>
              <a:rPr lang="sk-SK" dirty="0"/>
              <a:t>tzv. krištáľová </a:t>
            </a:r>
            <a:r>
              <a:rPr lang="sk-SK" dirty="0" smtClean="0"/>
              <a:t>noc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8"/>
          <a:stretch/>
        </p:blipFill>
        <p:spPr bwMode="auto">
          <a:xfrm>
            <a:off x="5292080" y="2204864"/>
            <a:ext cx="2845482" cy="348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292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kONFLIKTY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2204864"/>
            <a:ext cx="7416824" cy="3528392"/>
          </a:xfrm>
        </p:spPr>
        <p:txBody>
          <a:bodyPr>
            <a:noAutofit/>
          </a:bodyPr>
          <a:lstStyle/>
          <a:p>
            <a:r>
              <a:rPr lang="sk-SK" sz="1700" dirty="0" smtClean="0"/>
              <a:t>ÍRSKE POVSTANIE 1798 - 1798</a:t>
            </a:r>
          </a:p>
          <a:p>
            <a:r>
              <a:rPr lang="sk-SK" sz="1700" dirty="0" smtClean="0"/>
              <a:t>AMERICKÁ VOJNA ZA NEZÁVISLOSŤ 1775 - 1783</a:t>
            </a:r>
          </a:p>
          <a:p>
            <a:r>
              <a:rPr lang="sk-SK" sz="1700" dirty="0" smtClean="0"/>
              <a:t>FRANCÚZSKA REVOLÚCIA 1789 - 1828</a:t>
            </a:r>
          </a:p>
          <a:p>
            <a:r>
              <a:rPr lang="sk-SK" sz="1700" dirty="0" smtClean="0"/>
              <a:t>ŠPANIELSKO-AMERICKÁ </a:t>
            </a:r>
            <a:r>
              <a:rPr lang="sk-SK" sz="1700" dirty="0"/>
              <a:t>V</a:t>
            </a:r>
            <a:r>
              <a:rPr lang="sk-SK" sz="1700" dirty="0" smtClean="0"/>
              <a:t>OJNA 1898 - 1898</a:t>
            </a:r>
          </a:p>
          <a:p>
            <a:r>
              <a:rPr lang="sk-SK" sz="1700" dirty="0" smtClean="0"/>
              <a:t>BALKÁNSKA VOJNA 1912 - 1918</a:t>
            </a:r>
          </a:p>
          <a:p>
            <a:r>
              <a:rPr lang="sk-SK" sz="1700" dirty="0" smtClean="0"/>
              <a:t>PRVÁ SVETOVÁ VOJNA 1914 - 1918</a:t>
            </a:r>
          </a:p>
          <a:p>
            <a:r>
              <a:rPr lang="sk-SK" sz="1700" dirty="0" smtClean="0"/>
              <a:t>DRUHÁ SVETOVÁ VOJNA 1939 - 1945</a:t>
            </a:r>
          </a:p>
        </p:txBody>
      </p:sp>
    </p:spTree>
    <p:extLst>
      <p:ext uri="{BB962C8B-B14F-4D97-AF65-F5344CB8AC3E}">
        <p14:creationId xmlns:p14="http://schemas.microsoft.com/office/powerpoint/2010/main" val="1595105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Zdroje: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5616" y="2438400"/>
            <a:ext cx="6656784" cy="3294856"/>
          </a:xfrm>
        </p:spPr>
        <p:txBody>
          <a:bodyPr>
            <a:normAutofit fontScale="77500" lnSpcReduction="20000"/>
          </a:bodyPr>
          <a:lstStyle/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sk.wikipedia.org/wiki/Nacionalizmus</a:t>
            </a:r>
            <a:endParaRPr lang="sk-SK" dirty="0" smtClean="0"/>
          </a:p>
          <a:p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referaty.aktuality.sk/fundamentalizmus-sovinizmus-nacionalizmus/referat-12698</a:t>
            </a:r>
            <a:endParaRPr lang="sk-SK" dirty="0" smtClean="0"/>
          </a:p>
          <a:p>
            <a:r>
              <a:rPr lang="sk-SK" dirty="0">
                <a:hlinkClick r:id="rId4"/>
              </a:rPr>
              <a:t>https://www.zones.sk/studentske-prace/dejepis/1121-nacionalizmus-a-socializmus</a:t>
            </a:r>
            <a:r>
              <a:rPr lang="sk-SK" dirty="0" smtClean="0">
                <a:hlinkClick r:id="rId4"/>
              </a:rPr>
              <a:t>/</a:t>
            </a:r>
            <a:endParaRPr lang="sk-SK" dirty="0" smtClean="0"/>
          </a:p>
          <a:p>
            <a:r>
              <a:rPr lang="sk-SK" dirty="0">
                <a:hlinkClick r:id="rId5"/>
              </a:rPr>
              <a:t>https://</a:t>
            </a:r>
            <a:r>
              <a:rPr lang="sk-SK" dirty="0" smtClean="0">
                <a:hlinkClick r:id="rId5"/>
              </a:rPr>
              <a:t>sk.wikipedia.org/wiki/Johann_Gottfried_von_Herder</a:t>
            </a:r>
            <a:endParaRPr lang="sk-SK" dirty="0" smtClean="0"/>
          </a:p>
          <a:p>
            <a:r>
              <a:rPr lang="sk-SK" dirty="0">
                <a:hlinkClick r:id="rId6"/>
              </a:rPr>
              <a:t>https://</a:t>
            </a:r>
            <a:r>
              <a:rPr lang="sk-SK" dirty="0" smtClean="0">
                <a:hlinkClick r:id="rId6"/>
              </a:rPr>
              <a:t>sk.wikipedia.org/wiki/Napoleon_Bonaparte</a:t>
            </a:r>
            <a:endParaRPr lang="sk-SK" dirty="0" smtClean="0"/>
          </a:p>
          <a:p>
            <a:r>
              <a:rPr lang="sk-SK" dirty="0">
                <a:hlinkClick r:id="rId7"/>
              </a:rPr>
              <a:t>https://</a:t>
            </a:r>
            <a:r>
              <a:rPr lang="sk-SK" dirty="0" smtClean="0">
                <a:hlinkClick r:id="rId7"/>
              </a:rPr>
              <a:t>sk.wikipedia.org/wiki/Giuseppe_Garibaldi</a:t>
            </a:r>
            <a:endParaRPr lang="sk-SK" dirty="0" smtClean="0"/>
          </a:p>
          <a:p>
            <a:r>
              <a:rPr lang="sk-SK" dirty="0">
                <a:hlinkClick r:id="rId8"/>
              </a:rPr>
              <a:t>https://</a:t>
            </a:r>
            <a:r>
              <a:rPr lang="sk-SK" dirty="0" smtClean="0">
                <a:hlinkClick r:id="rId8"/>
              </a:rPr>
              <a:t>sk.wikipedia.org/wiki/Otto_von_Bismarck</a:t>
            </a:r>
            <a:endParaRPr lang="sk-SK" dirty="0" smtClean="0"/>
          </a:p>
          <a:p>
            <a:r>
              <a:rPr lang="sk-SK" dirty="0">
                <a:hlinkClick r:id="rId9"/>
              </a:rPr>
              <a:t>https://</a:t>
            </a:r>
            <a:r>
              <a:rPr lang="sk-SK" dirty="0" smtClean="0">
                <a:hlinkClick r:id="rId9"/>
              </a:rPr>
              <a:t>sk.wikipedia.org/wiki/Benito_Mussolini</a:t>
            </a:r>
            <a:endParaRPr lang="sk-SK" dirty="0" smtClean="0"/>
          </a:p>
          <a:p>
            <a:r>
              <a:rPr lang="sk-SK" dirty="0">
                <a:hlinkClick r:id="rId10"/>
              </a:rPr>
              <a:t>https://</a:t>
            </a:r>
            <a:r>
              <a:rPr lang="sk-SK" dirty="0" smtClean="0">
                <a:hlinkClick r:id="rId10"/>
              </a:rPr>
              <a:t>sk.wikipedia.org/wiki/Adolf_Hitler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49521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2204864"/>
            <a:ext cx="7488832" cy="3456384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  <a:p>
            <a:pPr indent="0">
              <a:buNone/>
            </a:pPr>
            <a:r>
              <a:rPr lang="sk-SK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sk-SK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ĎAKUJEME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POZORNOSŤ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492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ÚVOD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2204864"/>
            <a:ext cx="7488832" cy="3456384"/>
          </a:xfrm>
        </p:spPr>
        <p:txBody>
          <a:bodyPr/>
          <a:lstStyle/>
          <a:p>
            <a:r>
              <a:rPr lang="sk-SK" b="1" dirty="0" smtClean="0"/>
              <a:t>NACIONALIZMUS</a:t>
            </a:r>
          </a:p>
          <a:p>
            <a:r>
              <a:rPr lang="sk-SK" b="1" dirty="0" smtClean="0"/>
              <a:t>DELENIE</a:t>
            </a:r>
          </a:p>
          <a:p>
            <a:r>
              <a:rPr lang="sk-SK" b="1" dirty="0" smtClean="0"/>
              <a:t>POLITIKA</a:t>
            </a:r>
          </a:p>
          <a:p>
            <a:r>
              <a:rPr lang="sk-SK" b="1" dirty="0" smtClean="0"/>
              <a:t>PREDSTAVITELIA</a:t>
            </a:r>
          </a:p>
          <a:p>
            <a:r>
              <a:rPr lang="sk-SK" b="1" dirty="0" smtClean="0"/>
              <a:t>KONFLIKTY</a:t>
            </a:r>
          </a:p>
        </p:txBody>
      </p:sp>
    </p:spTree>
    <p:extLst>
      <p:ext uri="{BB962C8B-B14F-4D97-AF65-F5344CB8AC3E}">
        <p14:creationId xmlns:p14="http://schemas.microsoft.com/office/powerpoint/2010/main" val="3241257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NACIONALIZMUS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2204864"/>
            <a:ext cx="7416824" cy="3456384"/>
          </a:xfrm>
        </p:spPr>
        <p:txBody>
          <a:bodyPr>
            <a:normAutofit/>
          </a:bodyPr>
          <a:lstStyle/>
          <a:p>
            <a:pPr indent="-252000">
              <a:spcBef>
                <a:spcPts val="0"/>
              </a:spcBef>
            </a:pPr>
            <a:r>
              <a:rPr lang="sk-SK" sz="1700" dirty="0" smtClean="0"/>
              <a:t>Teória, ktorá tvrdí, že príslušníci jedného národa majú právo spojiť sa a vytvoriť si suverénny národný štát.</a:t>
            </a:r>
          </a:p>
          <a:p>
            <a:pPr indent="-252000">
              <a:spcBef>
                <a:spcPts val="0"/>
              </a:spcBef>
            </a:pPr>
            <a:r>
              <a:rPr lang="sk-SK" sz="1700" dirty="0" smtClean="0"/>
              <a:t>Ideológia a politika založená na presvedčení o výnimočnosti vlastného národa, bojujúca proti cudzej nadvláde , sledujúca národné záujmy</a:t>
            </a:r>
          </a:p>
          <a:p>
            <a:pPr indent="-252000">
              <a:spcBef>
                <a:spcPts val="0"/>
              </a:spcBef>
            </a:pPr>
            <a:r>
              <a:rPr lang="sk-SK" sz="1700" dirty="0" smtClean="0"/>
              <a:t>Vlastenectvo alebo vedomie príslušnosti k istému národu</a:t>
            </a:r>
          </a:p>
          <a:p>
            <a:pPr indent="-252000">
              <a:spcBef>
                <a:spcPts val="0"/>
              </a:spcBef>
            </a:pPr>
            <a:r>
              <a:rPr lang="sk-SK" sz="1700" dirty="0" smtClean="0"/>
              <a:t>Prvý krát použitý termín NACIONALIZMUS – A. </a:t>
            </a:r>
            <a:r>
              <a:rPr lang="sk-SK" sz="1700" dirty="0" err="1" smtClean="0"/>
              <a:t>Barruel</a:t>
            </a:r>
            <a:r>
              <a:rPr lang="sk-SK" sz="1700" dirty="0" smtClean="0"/>
              <a:t> ( 1789 )</a:t>
            </a:r>
          </a:p>
          <a:p>
            <a:pPr indent="-252000">
              <a:spcBef>
                <a:spcPts val="0"/>
              </a:spcBef>
            </a:pPr>
            <a:r>
              <a:rPr lang="sk-SK" sz="1700" dirty="0" smtClean="0"/>
              <a:t>Zrodil sa v priebehu Veľkej francúzskej revolúcie</a:t>
            </a:r>
          </a:p>
          <a:p>
            <a:pPr indent="-252000">
              <a:spcBef>
                <a:spcPts val="0"/>
              </a:spcBef>
            </a:pPr>
            <a:r>
              <a:rPr lang="sk-SK" sz="1700" dirty="0" smtClean="0"/>
              <a:t>Ľud si má vládnuť sám a národ má byť svojim vlastným pánom</a:t>
            </a:r>
          </a:p>
        </p:txBody>
      </p:sp>
    </p:spTree>
    <p:extLst>
      <p:ext uri="{BB962C8B-B14F-4D97-AF65-F5344CB8AC3E}">
        <p14:creationId xmlns:p14="http://schemas.microsoft.com/office/powerpoint/2010/main" val="664826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93440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Delenie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2204864"/>
            <a:ext cx="7488832" cy="3456384"/>
          </a:xfrm>
        </p:spPr>
        <p:txBody>
          <a:bodyPr>
            <a:normAutofit fontScale="25000" lnSpcReduction="20000"/>
          </a:bodyPr>
          <a:lstStyle/>
          <a:p>
            <a:pPr indent="-252000">
              <a:spcBef>
                <a:spcPts val="0"/>
              </a:spcBef>
            </a:pPr>
            <a:r>
              <a:rPr lang="sk-SK" sz="6600" b="1" dirty="0" smtClean="0"/>
              <a:t>Nacionálny šovinizmus </a:t>
            </a:r>
            <a:r>
              <a:rPr lang="sk-SK" sz="6600" dirty="0" smtClean="0"/>
              <a:t>( nenávisť voči iným národom a ich prenasledovanie )</a:t>
            </a:r>
          </a:p>
          <a:p>
            <a:pPr indent="-252000">
              <a:spcBef>
                <a:spcPts val="0"/>
              </a:spcBef>
            </a:pPr>
            <a:r>
              <a:rPr lang="sk-SK" sz="6600" b="1" dirty="0" smtClean="0"/>
              <a:t>Xenofóbie </a:t>
            </a:r>
            <a:r>
              <a:rPr lang="sk-SK" sz="6600" dirty="0" smtClean="0"/>
              <a:t>(uzavretosť a nedôvera utláčaných národov voči iným národom )</a:t>
            </a:r>
            <a:endParaRPr lang="sk-SK" sz="6600" b="1" dirty="0" smtClean="0"/>
          </a:p>
          <a:p>
            <a:pPr indent="-252000">
              <a:spcBef>
                <a:spcPts val="0"/>
              </a:spcBef>
            </a:pPr>
            <a:r>
              <a:rPr lang="sk-SK" sz="6600" b="1" dirty="0" smtClean="0"/>
              <a:t>Liberálny nacionalizmus</a:t>
            </a:r>
            <a:r>
              <a:rPr lang="sk-SK" sz="6600" dirty="0" smtClean="0"/>
              <a:t>( nexenofóbna forma v súlade s liberálnymi hodnotami slobody, tolerancie, rovnosti a práv jednotlivca )</a:t>
            </a:r>
            <a:endParaRPr lang="sk-SK" sz="6600" b="1" dirty="0" smtClean="0"/>
          </a:p>
          <a:p>
            <a:pPr indent="-252000">
              <a:spcBef>
                <a:spcPts val="0"/>
              </a:spcBef>
            </a:pPr>
            <a:r>
              <a:rPr lang="sk-SK" sz="6600" b="1" dirty="0" smtClean="0"/>
              <a:t>Etnický nacionalizmus</a:t>
            </a:r>
            <a:r>
              <a:rPr lang="sk-SK" sz="6600" dirty="0" smtClean="0"/>
              <a:t> ( jeho podstatou je etnický pôvod )</a:t>
            </a:r>
            <a:endParaRPr lang="sk-SK" sz="6600" b="1" dirty="0" smtClean="0"/>
          </a:p>
          <a:p>
            <a:pPr indent="-252000">
              <a:spcBef>
                <a:spcPts val="0"/>
              </a:spcBef>
            </a:pPr>
            <a:r>
              <a:rPr lang="sk-SK" sz="6600" b="1" dirty="0" smtClean="0"/>
              <a:t>Expanzívny nacionalizmus</a:t>
            </a:r>
            <a:r>
              <a:rPr lang="sk-SK" sz="6600" dirty="0" smtClean="0"/>
              <a:t> ( podporuje expanziu na nové územia )</a:t>
            </a:r>
            <a:endParaRPr lang="sk-SK" sz="6600" b="1" dirty="0" smtClean="0"/>
          </a:p>
          <a:p>
            <a:pPr indent="-252000">
              <a:spcBef>
                <a:spcPts val="0"/>
              </a:spcBef>
            </a:pPr>
            <a:r>
              <a:rPr lang="sk-SK" sz="6600" b="1" dirty="0" smtClean="0"/>
              <a:t>Ľavicový nacionalizmus</a:t>
            </a:r>
            <a:r>
              <a:rPr lang="sk-SK" sz="6600" dirty="0" smtClean="0"/>
              <a:t> ( kombinuje nacionalizmus s ľavicovou politikou)</a:t>
            </a:r>
          </a:p>
          <a:p>
            <a:pPr indent="-252000">
              <a:spcBef>
                <a:spcPts val="0"/>
              </a:spcBef>
            </a:pPr>
            <a:r>
              <a:rPr lang="sk-SK" sz="6600" b="1" dirty="0" smtClean="0"/>
              <a:t>Územný nacionalizmus</a:t>
            </a:r>
            <a:r>
              <a:rPr lang="sk-SK" sz="6600" dirty="0" smtClean="0"/>
              <a:t> (všetci obyvatelia určitého národa sú viazaní vernosťou ku krajine, kde sa narodili )</a:t>
            </a:r>
            <a:endParaRPr lang="sk-SK" sz="6600" b="1" dirty="0" smtClean="0"/>
          </a:p>
          <a:p>
            <a:pPr indent="-252000">
              <a:spcBef>
                <a:spcPts val="0"/>
              </a:spcBef>
            </a:pPr>
            <a:r>
              <a:rPr lang="sk-SK" sz="6600" b="1" dirty="0" err="1" smtClean="0"/>
              <a:t>Ultra-nacionalizmus</a:t>
            </a:r>
            <a:r>
              <a:rPr lang="sk-SK" sz="6600" dirty="0" smtClean="0"/>
              <a:t> ( extrémna forma vedúca k fašizmu )</a:t>
            </a:r>
            <a:endParaRPr lang="sk-SK" sz="6600" b="1" dirty="0" smtClean="0"/>
          </a:p>
          <a:p>
            <a:pPr indent="0">
              <a:spcBef>
                <a:spcPts val="0"/>
              </a:spcBef>
              <a:buNone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502999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5448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Nacionalizmus ako politická ideológia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2204864"/>
            <a:ext cx="7416824" cy="3456384"/>
          </a:xfrm>
        </p:spPr>
        <p:txBody>
          <a:bodyPr>
            <a:normAutofit/>
          </a:bodyPr>
          <a:lstStyle/>
          <a:p>
            <a:pPr indent="-252000">
              <a:spcBef>
                <a:spcPts val="0"/>
              </a:spcBef>
            </a:pPr>
            <a:r>
              <a:rPr lang="sk-SK" sz="1700" dirty="0" smtClean="0"/>
              <a:t>Objavuje sa  dejinách ľudstva v rôznych niekedy aj v protirečivých podobách.</a:t>
            </a:r>
            <a:endParaRPr lang="sk-SK" sz="1700" dirty="0"/>
          </a:p>
          <a:p>
            <a:pPr indent="-252000">
              <a:spcBef>
                <a:spcPts val="0"/>
              </a:spcBef>
            </a:pPr>
            <a:r>
              <a:rPr lang="sk-SK" sz="1700" dirty="0" smtClean="0"/>
              <a:t>Patrí medzi hlavné ideológie dejinného pohybu aj v 21. storočí.</a:t>
            </a:r>
          </a:p>
          <a:p>
            <a:pPr indent="-252000">
              <a:spcBef>
                <a:spcPts val="0"/>
              </a:spcBef>
            </a:pPr>
            <a:r>
              <a:rPr lang="sk-SK" sz="1700" dirty="0" smtClean="0"/>
              <a:t>Anglicko - anglický jazyk ( anglosaský splynul s </a:t>
            </a:r>
            <a:r>
              <a:rPr lang="sk-SK" sz="1700" dirty="0" err="1" smtClean="0"/>
              <a:t>normánsko-francúzskym</a:t>
            </a:r>
            <a:r>
              <a:rPr lang="sk-SK" sz="1700" dirty="0" smtClean="0"/>
              <a:t>)</a:t>
            </a:r>
          </a:p>
          <a:p>
            <a:pPr indent="-252000">
              <a:spcBef>
                <a:spcPts val="0"/>
              </a:spcBef>
            </a:pPr>
            <a:r>
              <a:rPr lang="sk-SK" sz="1700" dirty="0" smtClean="0"/>
              <a:t>Vplyv na formovanie malo aj náboženstvo.</a:t>
            </a:r>
          </a:p>
          <a:p>
            <a:pPr indent="-252000">
              <a:spcBef>
                <a:spcPts val="0"/>
              </a:spcBef>
            </a:pPr>
            <a:r>
              <a:rPr lang="sk-SK" sz="1700" dirty="0" smtClean="0"/>
              <a:t>Jazyk je len jedným z množstva definujúcich prvkov.</a:t>
            </a:r>
          </a:p>
          <a:p>
            <a:pPr indent="-252000">
              <a:spcBef>
                <a:spcPts val="0"/>
              </a:spcBef>
            </a:pPr>
            <a:r>
              <a:rPr lang="sk-SK" sz="1700" dirty="0" smtClean="0"/>
              <a:t>Napr. dejiny Írskeho národa ktorý si aj po 700 ročnej britskej nadvláde zachoval svoju existenciu a vybojoval vlastný štát.</a:t>
            </a:r>
          </a:p>
          <a:p>
            <a:pPr indent="-252000">
              <a:spcBef>
                <a:spcPts val="0"/>
              </a:spcBef>
            </a:pPr>
            <a:r>
              <a:rPr lang="sk-SK" sz="1700" dirty="0" smtClean="0"/>
              <a:t>Slovensko ( politická strana - HSĽS ) </a:t>
            </a:r>
          </a:p>
          <a:p>
            <a:pPr indent="-252000">
              <a:spcBef>
                <a:spcPts val="0"/>
              </a:spcBef>
            </a:pPr>
            <a:endParaRPr lang="sk-SK" sz="1700" dirty="0" smtClean="0"/>
          </a:p>
        </p:txBody>
      </p:sp>
    </p:spTree>
    <p:extLst>
      <p:ext uri="{BB962C8B-B14F-4D97-AF65-F5344CB8AC3E}">
        <p14:creationId xmlns:p14="http://schemas.microsoft.com/office/powerpoint/2010/main" val="2372718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predstavitelia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2204864"/>
            <a:ext cx="7488832" cy="3456384"/>
          </a:xfrm>
        </p:spPr>
        <p:txBody>
          <a:bodyPr/>
          <a:lstStyle/>
          <a:p>
            <a:r>
              <a:rPr lang="sk-SK" sz="2000" dirty="0" err="1"/>
              <a:t>Johann</a:t>
            </a:r>
            <a:r>
              <a:rPr lang="sk-SK" sz="2000" dirty="0"/>
              <a:t> </a:t>
            </a:r>
            <a:r>
              <a:rPr lang="sk-SK" sz="2000" dirty="0" err="1"/>
              <a:t>Gottfried</a:t>
            </a:r>
            <a:r>
              <a:rPr lang="sk-SK" sz="2000" dirty="0"/>
              <a:t> von </a:t>
            </a:r>
            <a:r>
              <a:rPr lang="sk-SK" sz="2000" dirty="0" err="1" smtClean="0"/>
              <a:t>Herder</a:t>
            </a:r>
            <a:endParaRPr lang="sk-SK" sz="2000" dirty="0" smtClean="0"/>
          </a:p>
          <a:p>
            <a:r>
              <a:rPr lang="sk-SK" sz="2000" dirty="0"/>
              <a:t>Napoleon </a:t>
            </a:r>
            <a:r>
              <a:rPr lang="sk-SK" sz="2000" dirty="0" smtClean="0"/>
              <a:t>Bonaparte</a:t>
            </a:r>
          </a:p>
          <a:p>
            <a:r>
              <a:rPr lang="sk-SK" sz="2000" dirty="0" err="1"/>
              <a:t>Giuseppe</a:t>
            </a:r>
            <a:r>
              <a:rPr lang="sk-SK" sz="2000" dirty="0"/>
              <a:t> </a:t>
            </a:r>
            <a:r>
              <a:rPr lang="sk-SK" sz="2000" dirty="0" err="1" smtClean="0"/>
              <a:t>Garibaldi</a:t>
            </a:r>
            <a:endParaRPr lang="sk-SK" sz="2000" dirty="0" smtClean="0"/>
          </a:p>
          <a:p>
            <a:r>
              <a:rPr lang="sk-SK" sz="2000" dirty="0" err="1"/>
              <a:t>Otto</a:t>
            </a:r>
            <a:r>
              <a:rPr lang="sk-SK" sz="2000" dirty="0"/>
              <a:t> von </a:t>
            </a:r>
            <a:r>
              <a:rPr lang="sk-SK" sz="2000" dirty="0" err="1" smtClean="0"/>
              <a:t>Bismarck</a:t>
            </a:r>
            <a:endParaRPr lang="sk-SK" sz="2000" dirty="0" smtClean="0"/>
          </a:p>
          <a:p>
            <a:r>
              <a:rPr lang="sk-SK" sz="2000" dirty="0" err="1"/>
              <a:t>Benito</a:t>
            </a:r>
            <a:r>
              <a:rPr lang="sk-SK" sz="2000" dirty="0"/>
              <a:t> </a:t>
            </a:r>
            <a:r>
              <a:rPr lang="sk-SK" sz="2000" dirty="0" err="1" smtClean="0"/>
              <a:t>Mussolini</a:t>
            </a:r>
            <a:endParaRPr lang="sk-SK" sz="2000" dirty="0" smtClean="0"/>
          </a:p>
          <a:p>
            <a:r>
              <a:rPr lang="sk-SK" sz="2000" dirty="0" smtClean="0"/>
              <a:t>Adolf Hitler</a:t>
            </a:r>
          </a:p>
          <a:p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011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484784"/>
            <a:ext cx="6400800" cy="1152128"/>
          </a:xfrm>
        </p:spPr>
        <p:txBody>
          <a:bodyPr>
            <a:normAutofit fontScale="90000"/>
          </a:bodyPr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Gottfried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Herder</a:t>
            </a:r>
            <a:r>
              <a:rPr lang="sk-SK" u="sng" dirty="0"/>
              <a:t/>
            </a:r>
            <a:br>
              <a:rPr lang="sk-SK" u="sng" dirty="0"/>
            </a:br>
            <a:endParaRPr lang="ru-RU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2204864"/>
            <a:ext cx="4501654" cy="3456384"/>
          </a:xfrm>
        </p:spPr>
        <p:txBody>
          <a:bodyPr/>
          <a:lstStyle/>
          <a:p>
            <a:pPr indent="-252000">
              <a:spcBef>
                <a:spcPts val="0"/>
              </a:spcBef>
            </a:pPr>
            <a:r>
              <a:rPr lang="da-DK" sz="1700" dirty="0" smtClean="0"/>
              <a:t>* </a:t>
            </a:r>
            <a:r>
              <a:rPr lang="da-DK" sz="1700" dirty="0"/>
              <a:t>25. august 1744 – † 18. december </a:t>
            </a:r>
            <a:r>
              <a:rPr lang="da-DK" sz="1700" dirty="0" smtClean="0"/>
              <a:t>1803</a:t>
            </a:r>
            <a:endParaRPr lang="sk-SK" sz="1700" dirty="0"/>
          </a:p>
          <a:p>
            <a:pPr indent="-252000">
              <a:spcBef>
                <a:spcPts val="0"/>
              </a:spcBef>
            </a:pPr>
            <a:r>
              <a:rPr lang="sk-SK" sz="1700" dirty="0"/>
              <a:t>nemecký filozof, spisovateľ, generálny superintendent vo </a:t>
            </a:r>
            <a:r>
              <a:rPr lang="sk-SK" sz="1700" dirty="0" err="1"/>
              <a:t>Weimare</a:t>
            </a:r>
            <a:endParaRPr lang="sk-SK" sz="1700" dirty="0"/>
          </a:p>
          <a:p>
            <a:pPr indent="-252000">
              <a:spcBef>
                <a:spcPts val="0"/>
              </a:spcBef>
            </a:pPr>
            <a:r>
              <a:rPr lang="sk-SK" sz="1700" dirty="0" err="1"/>
              <a:t>Herderova</a:t>
            </a:r>
            <a:r>
              <a:rPr lang="sk-SK" sz="1700" dirty="0"/>
              <a:t> filozofia dejín založená na úvahe, že vývoj nie je náhodný, že prebieha </a:t>
            </a:r>
            <a:r>
              <a:rPr lang="sk-SK" sz="1700" dirty="0" err="1"/>
              <a:t>zakonite</a:t>
            </a:r>
            <a:endParaRPr lang="sk-SK" sz="1700" dirty="0"/>
          </a:p>
          <a:p>
            <a:pPr indent="-252000">
              <a:spcBef>
                <a:spcPts val="0"/>
              </a:spcBef>
            </a:pPr>
            <a:r>
              <a:rPr lang="sk-SK" sz="1700" dirty="0"/>
              <a:t>človek- produkt prírody</a:t>
            </a:r>
          </a:p>
          <a:p>
            <a:pPr indent="-252000">
              <a:spcBef>
                <a:spcPts val="0"/>
              </a:spcBef>
            </a:pPr>
            <a:r>
              <a:rPr lang="sk-SK" sz="1700" dirty="0"/>
              <a:t>Dejiny- proces seba vytvárania človeka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4461" b="9274"/>
          <a:stretch/>
        </p:blipFill>
        <p:spPr bwMode="auto">
          <a:xfrm>
            <a:off x="5329238" y="2257426"/>
            <a:ext cx="2917013" cy="332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757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Bonaparte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2132856"/>
            <a:ext cx="4464496" cy="3600400"/>
          </a:xfrm>
        </p:spPr>
        <p:txBody>
          <a:bodyPr>
            <a:noAutofit/>
          </a:bodyPr>
          <a:lstStyle/>
          <a:p>
            <a:r>
              <a:rPr lang="sk-SK" sz="1550" dirty="0" smtClean="0"/>
              <a:t>* </a:t>
            </a:r>
            <a:r>
              <a:rPr lang="sk-SK" sz="1550" dirty="0"/>
              <a:t>15. august 1769, </a:t>
            </a:r>
            <a:r>
              <a:rPr lang="sk-SK" sz="1550" dirty="0" err="1"/>
              <a:t>Ajaccio</a:t>
            </a:r>
            <a:r>
              <a:rPr lang="sk-SK" sz="1550" dirty="0"/>
              <a:t>, Korzika – † 5. máj 1821, </a:t>
            </a:r>
            <a:r>
              <a:rPr lang="sk-SK" sz="1550" dirty="0" err="1"/>
              <a:t>Longwood</a:t>
            </a:r>
            <a:r>
              <a:rPr lang="sk-SK" sz="1550" dirty="0"/>
              <a:t>, Svätá Helena, južný </a:t>
            </a:r>
            <a:r>
              <a:rPr lang="sk-SK" sz="1550" dirty="0" smtClean="0"/>
              <a:t>Atlantik</a:t>
            </a:r>
            <a:endParaRPr lang="sk-SK" sz="1550" dirty="0"/>
          </a:p>
          <a:p>
            <a:r>
              <a:rPr lang="sk-SK" sz="1550" dirty="0" smtClean="0"/>
              <a:t>francúzsky </a:t>
            </a:r>
            <a:r>
              <a:rPr lang="sk-SK" sz="1550" dirty="0"/>
              <a:t>generál a jeden z najväčších politických vodcov</a:t>
            </a:r>
          </a:p>
          <a:p>
            <a:r>
              <a:rPr lang="sk-SK" sz="1550" dirty="0"/>
              <a:t>1. konzul</a:t>
            </a:r>
          </a:p>
          <a:p>
            <a:r>
              <a:rPr lang="sk-SK" sz="1550" dirty="0"/>
              <a:t>Napoleon I.</a:t>
            </a:r>
          </a:p>
          <a:p>
            <a:r>
              <a:rPr lang="sk-SK" sz="1550" dirty="0" err="1"/>
              <a:t>Code</a:t>
            </a:r>
            <a:r>
              <a:rPr lang="sk-SK" sz="1550" dirty="0"/>
              <a:t> Civil</a:t>
            </a:r>
          </a:p>
          <a:p>
            <a:r>
              <a:rPr lang="sk-SK" sz="1550" dirty="0"/>
              <a:t>Exil- ostrov </a:t>
            </a:r>
            <a:r>
              <a:rPr lang="sk-SK" sz="1550" dirty="0" err="1"/>
              <a:t>Elba</a:t>
            </a:r>
            <a:endParaRPr lang="sk-SK" sz="1550" dirty="0"/>
          </a:p>
          <a:p>
            <a:r>
              <a:rPr lang="sk-SK" sz="1550" dirty="0"/>
              <a:t>Bitka pri </a:t>
            </a:r>
            <a:r>
              <a:rPr lang="sk-SK" sz="1550" dirty="0" err="1" smtClean="0"/>
              <a:t>Waterloo</a:t>
            </a:r>
            <a:endParaRPr lang="sk-SK" sz="155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1" r="4289" b="9329"/>
          <a:stretch/>
        </p:blipFill>
        <p:spPr bwMode="auto">
          <a:xfrm>
            <a:off x="5436096" y="2214562"/>
            <a:ext cx="2836367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39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Giuseppe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Garibaldi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2204864"/>
            <a:ext cx="4320481" cy="3456384"/>
          </a:xfrm>
        </p:spPr>
        <p:txBody>
          <a:bodyPr>
            <a:normAutofit/>
          </a:bodyPr>
          <a:lstStyle/>
          <a:p>
            <a:pPr indent="-252000">
              <a:spcBef>
                <a:spcPts val="0"/>
              </a:spcBef>
            </a:pPr>
            <a:r>
              <a:rPr lang="es-ES" sz="1700" dirty="0" smtClean="0"/>
              <a:t>* </a:t>
            </a:r>
            <a:r>
              <a:rPr lang="es-ES" sz="1700" dirty="0"/>
              <a:t>4. júl 1807, Nice – † 2. jún 1882, La </a:t>
            </a:r>
            <a:r>
              <a:rPr lang="es-ES" sz="1700" dirty="0" smtClean="0"/>
              <a:t>Maddalena</a:t>
            </a:r>
            <a:endParaRPr lang="sk-SK" sz="1700" dirty="0"/>
          </a:p>
          <a:p>
            <a:pPr indent="-252000">
              <a:spcBef>
                <a:spcPts val="0"/>
              </a:spcBef>
            </a:pPr>
            <a:r>
              <a:rPr lang="sk-SK" sz="1700" dirty="0"/>
              <a:t>taliansky národný hrdina, generál, bojovník za zjednotenie Talianska</a:t>
            </a:r>
          </a:p>
          <a:p>
            <a:pPr indent="-252000">
              <a:spcBef>
                <a:spcPts val="0"/>
              </a:spcBef>
            </a:pPr>
            <a:r>
              <a:rPr lang="sk-SK" sz="1700" dirty="0"/>
              <a:t>od 1833 príslušník hnutia Mladé Taliansko</a:t>
            </a:r>
          </a:p>
          <a:p>
            <a:pPr indent="-252000">
              <a:spcBef>
                <a:spcPts val="0"/>
              </a:spcBef>
            </a:pPr>
            <a:r>
              <a:rPr lang="sk-SK" sz="1700" dirty="0"/>
              <a:t>podpora v domorodom obyvateľstve</a:t>
            </a:r>
          </a:p>
          <a:p>
            <a:pPr indent="-252000">
              <a:spcBef>
                <a:spcPts val="0"/>
              </a:spcBef>
            </a:pPr>
            <a:r>
              <a:rPr lang="sk-SK" sz="1700" dirty="0"/>
              <a:t>1860- „pochod tisícich“</a:t>
            </a:r>
          </a:p>
          <a:p>
            <a:pPr indent="-252000">
              <a:spcBef>
                <a:spcPts val="0"/>
              </a:spcBef>
            </a:pPr>
            <a:r>
              <a:rPr lang="sk-SK" sz="1700" dirty="0"/>
              <a:t>diktátor Sicílie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" b="11526"/>
          <a:stretch/>
        </p:blipFill>
        <p:spPr bwMode="auto">
          <a:xfrm>
            <a:off x="5148065" y="2204864"/>
            <a:ext cx="3095824" cy="349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686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et módy">
  <a:themeElements>
    <a:clrScheme name="Mrie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Čierna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e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161</TotalTime>
  <Words>703</Words>
  <Application>Microsoft Office PowerPoint</Application>
  <PresentationFormat>Prezentácia na obrazovke (4:3)</PresentationFormat>
  <Paragraphs>106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Constantia</vt:lpstr>
      <vt:lpstr>Garamond</vt:lpstr>
      <vt:lpstr>Wingdings</vt:lpstr>
      <vt:lpstr>Svet módy</vt:lpstr>
      <vt:lpstr>NACIONALIZMUS</vt:lpstr>
      <vt:lpstr>ÚVOD</vt:lpstr>
      <vt:lpstr>NACIONALIZMUS</vt:lpstr>
      <vt:lpstr>Delenie</vt:lpstr>
      <vt:lpstr>Nacionalizmus ako politická ideológia</vt:lpstr>
      <vt:lpstr>predstavitelia</vt:lpstr>
      <vt:lpstr>Johann Gottfried von Herder </vt:lpstr>
      <vt:lpstr>Napoleon Bonaparte</vt:lpstr>
      <vt:lpstr>Giuseppe Garibaldi</vt:lpstr>
      <vt:lpstr>Otto von Bismarck</vt:lpstr>
      <vt:lpstr>Benito Mussolini</vt:lpstr>
      <vt:lpstr>Adolf Hitler</vt:lpstr>
      <vt:lpstr>kONFLIKTY</vt:lpstr>
      <vt:lpstr>Zdroje: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NACIONALIZMUS</dc:title>
  <dc:creator>minar</dc:creator>
  <cp:lastModifiedBy>Rasťo</cp:lastModifiedBy>
  <cp:revision>21</cp:revision>
  <dcterms:created xsi:type="dcterms:W3CDTF">2017-12-13T18:07:53Z</dcterms:created>
  <dcterms:modified xsi:type="dcterms:W3CDTF">2017-12-14T17:01:38Z</dcterms:modified>
</cp:coreProperties>
</file>