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4" r:id="rId7"/>
    <p:sldId id="269" r:id="rId8"/>
    <p:sldId id="261" r:id="rId9"/>
    <p:sldId id="263" r:id="rId10"/>
    <p:sldId id="266" r:id="rId11"/>
    <p:sldId id="268" r:id="rId12"/>
    <p:sldId id="267" r:id="rId13"/>
    <p:sldId id="273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9900"/>
    <a:srgbClr val="000099"/>
    <a:srgbClr val="00CC00"/>
    <a:srgbClr val="33CC33"/>
    <a:srgbClr val="CC9900"/>
    <a:srgbClr val="008000"/>
    <a:srgbClr val="0066CC"/>
    <a:srgbClr val="996633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F3B70-C45D-44BE-8FF3-15AE781D733C}" type="datetimeFigureOut">
              <a:rPr lang="sk-SK" smtClean="0"/>
              <a:pPr/>
              <a:t>1.12.2010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F0D29-F036-46B1-98FB-2B180CCEF59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61B02-709F-45C6-B79F-B63564A9333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61B02-709F-45C6-B79F-B63564A93332}" type="slidenum">
              <a:rPr lang="sk-SK" smtClean="0"/>
              <a:pPr/>
              <a:t>16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CCA9-3D86-4F06-AEE2-8D527E439E6D}" type="datetimeFigureOut">
              <a:rPr lang="sk-SK" smtClean="0"/>
              <a:pPr/>
              <a:t>1.12.2010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0AAE-81B9-450A-943E-5236130B0A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CCA9-3D86-4F06-AEE2-8D527E439E6D}" type="datetimeFigureOut">
              <a:rPr lang="sk-SK" smtClean="0"/>
              <a:pPr/>
              <a:t>1.12.2010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0AAE-81B9-450A-943E-5236130B0A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CCA9-3D86-4F06-AEE2-8D527E439E6D}" type="datetimeFigureOut">
              <a:rPr lang="sk-SK" smtClean="0"/>
              <a:pPr/>
              <a:t>1.12.2010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0AAE-81B9-450A-943E-5236130B0A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CCA9-3D86-4F06-AEE2-8D527E439E6D}" type="datetimeFigureOut">
              <a:rPr lang="sk-SK" smtClean="0"/>
              <a:pPr/>
              <a:t>1.12.2010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0AAE-81B9-450A-943E-5236130B0A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CCA9-3D86-4F06-AEE2-8D527E439E6D}" type="datetimeFigureOut">
              <a:rPr lang="sk-SK" smtClean="0"/>
              <a:pPr/>
              <a:t>1.12.2010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0AAE-81B9-450A-943E-5236130B0A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CCA9-3D86-4F06-AEE2-8D527E439E6D}" type="datetimeFigureOut">
              <a:rPr lang="sk-SK" smtClean="0"/>
              <a:pPr/>
              <a:t>1.12.2010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0AAE-81B9-450A-943E-5236130B0A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CCA9-3D86-4F06-AEE2-8D527E439E6D}" type="datetimeFigureOut">
              <a:rPr lang="sk-SK" smtClean="0"/>
              <a:pPr/>
              <a:t>1.12.2010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0AAE-81B9-450A-943E-5236130B0A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CCA9-3D86-4F06-AEE2-8D527E439E6D}" type="datetimeFigureOut">
              <a:rPr lang="sk-SK" smtClean="0"/>
              <a:pPr/>
              <a:t>1.12.2010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0AAE-81B9-450A-943E-5236130B0A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CCA9-3D86-4F06-AEE2-8D527E439E6D}" type="datetimeFigureOut">
              <a:rPr lang="sk-SK" smtClean="0"/>
              <a:pPr/>
              <a:t>1.12.2010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0AAE-81B9-450A-943E-5236130B0A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CCA9-3D86-4F06-AEE2-8D527E439E6D}" type="datetimeFigureOut">
              <a:rPr lang="sk-SK" smtClean="0"/>
              <a:pPr/>
              <a:t>1.12.2010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0AAE-81B9-450A-943E-5236130B0A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CCA9-3D86-4F06-AEE2-8D527E439E6D}" type="datetimeFigureOut">
              <a:rPr lang="sk-SK" smtClean="0"/>
              <a:pPr/>
              <a:t>1.12.2010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0AAE-81B9-450A-943E-5236130B0A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>
                <a:alpha val="39000"/>
              </a:srgbClr>
            </a:gs>
            <a:gs pos="13000">
              <a:srgbClr val="FFFF66">
                <a:alpha val="56000"/>
              </a:srgbClr>
            </a:gs>
            <a:gs pos="21001">
              <a:srgbClr val="FFFF00">
                <a:alpha val="50000"/>
              </a:srgbClr>
            </a:gs>
            <a:gs pos="63000">
              <a:srgbClr val="FFFF66">
                <a:alpha val="43000"/>
              </a:srgbClr>
            </a:gs>
            <a:gs pos="67000">
              <a:srgbClr val="FFFF66">
                <a:alpha val="35000"/>
              </a:srgbClr>
            </a:gs>
            <a:gs pos="69000">
              <a:srgbClr val="FFFF99">
                <a:alpha val="45000"/>
              </a:srgbClr>
            </a:gs>
            <a:gs pos="82001">
              <a:srgbClr val="FFFF00">
                <a:alpha val="41000"/>
              </a:srgbClr>
            </a:gs>
            <a:gs pos="100000">
              <a:srgbClr val="F8B04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9CCA9-3D86-4F06-AEE2-8D527E439E6D}" type="datetimeFigureOut">
              <a:rPr lang="sk-SK" smtClean="0"/>
              <a:pPr/>
              <a:t>1.12.2010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90AAE-81B9-450A-943E-5236130B0AF4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kument_programu_Microsoft_Office_Word_97_-_20031.doc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kument_programu_Microsoft_Office_Word_97_-_2003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Dokument_programu_Microsoft_Office_Word_97_-_20033.doc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2.jpeg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mailto:iveta@gjar-po.sk" TargetMode="External"/><Relationship Id="rId4" Type="http://schemas.openxmlformats.org/officeDocument/2006/relationships/hyperlink" Target="mailto:dzurisinova@gjar-po.s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10" y="250030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k-SK" sz="4900" b="1" dirty="0" smtClean="0"/>
              <a:t>Slnko v sieti</a:t>
            </a:r>
            <a:br>
              <a:rPr lang="sk-SK" sz="4900" b="1" dirty="0" smtClean="0"/>
            </a:b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sz="2000" b="1" dirty="0" smtClean="0"/>
              <a:t>tímové vyučovanie fyziky a chémie</a:t>
            </a:r>
            <a:br>
              <a:rPr lang="sk-SK" sz="2000" b="1" dirty="0" smtClean="0"/>
            </a:br>
            <a:r>
              <a:rPr lang="sk-SK" sz="2000" b="1" dirty="0" smtClean="0"/>
              <a:t>o využívaní slnečného žiarenia</a:t>
            </a:r>
            <a:r>
              <a:rPr lang="sk-SK" sz="1600" dirty="0" smtClean="0"/>
              <a:t/>
            </a:r>
            <a:br>
              <a:rPr lang="sk-SK" sz="1600" dirty="0" smtClean="0"/>
            </a:br>
            <a:r>
              <a:rPr lang="sk-SK" sz="1600" dirty="0" smtClean="0"/>
              <a:t/>
            </a:r>
            <a:br>
              <a:rPr lang="sk-SK" sz="1600" dirty="0" smtClean="0"/>
            </a:br>
            <a:r>
              <a:rPr lang="sk-SK" sz="1600" dirty="0" smtClean="0"/>
              <a:t/>
            </a:r>
            <a:br>
              <a:rPr lang="sk-SK" sz="1600" dirty="0" smtClean="0"/>
            </a:br>
            <a:endParaRPr lang="sk-SK" sz="1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57290" y="4572008"/>
            <a:ext cx="7558118" cy="1752600"/>
          </a:xfrm>
        </p:spPr>
        <p:txBody>
          <a:bodyPr>
            <a:normAutofit/>
          </a:bodyPr>
          <a:lstStyle/>
          <a:p>
            <a:pPr algn="r"/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</a:rPr>
              <a:t>Zuzana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</a:rPr>
              <a:t>Dzurišinová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</a:rPr>
              <a:t>, Iveta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</a:rPr>
              <a:t>Štefančínová</a:t>
            </a:r>
            <a:endParaRPr lang="sk-SK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sk-SK" sz="1800" dirty="0" smtClean="0">
                <a:solidFill>
                  <a:schemeClr val="bg1">
                    <a:lumMod val="50000"/>
                  </a:schemeClr>
                </a:solidFill>
              </a:rPr>
              <a:t>Gymnázium J. A. </a:t>
            </a:r>
            <a:r>
              <a:rPr lang="sk-SK" sz="1800" dirty="0" err="1" smtClean="0">
                <a:solidFill>
                  <a:schemeClr val="bg1">
                    <a:lumMod val="50000"/>
                  </a:schemeClr>
                </a:solidFill>
              </a:rPr>
              <a:t>Raymana</a:t>
            </a:r>
            <a:endParaRPr lang="sk-SK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sk-SK" sz="1800" dirty="0" smtClean="0">
                <a:solidFill>
                  <a:schemeClr val="bg1">
                    <a:lumMod val="50000"/>
                  </a:schemeClr>
                </a:solidFill>
              </a:rPr>
              <a:t>Prešov</a:t>
            </a:r>
          </a:p>
          <a:p>
            <a:endParaRPr lang="sk-SK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4" descr="slnkovsieti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1"/>
            <a:ext cx="2071670" cy="1945767"/>
          </a:xfrm>
          <a:prstGeom prst="teardrop">
            <a:avLst/>
          </a:prstGeom>
          <a:noFill/>
          <a:ln>
            <a:noFill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pSp>
        <p:nvGrpSpPr>
          <p:cNvPr id="8" name="Skupina 7"/>
          <p:cNvGrpSpPr/>
          <p:nvPr/>
        </p:nvGrpSpPr>
        <p:grpSpPr>
          <a:xfrm>
            <a:off x="5643538" y="0"/>
            <a:ext cx="3500462" cy="357166"/>
            <a:chOff x="5286380" y="0"/>
            <a:chExt cx="3500462" cy="357166"/>
          </a:xfrm>
        </p:grpSpPr>
        <p:pic>
          <p:nvPicPr>
            <p:cNvPr id="19457" name="Picture 1" descr="ST_T_far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80375" y="0"/>
              <a:ext cx="706467" cy="357166"/>
            </a:xfrm>
            <a:prstGeom prst="rect">
              <a:avLst/>
            </a:prstGeom>
            <a:noFill/>
          </p:spPr>
        </p:pic>
        <p:sp>
          <p:nvSpPr>
            <p:cNvPr id="19459" name="Rectangle 3"/>
            <p:cNvSpPr>
              <a:spLocks noChangeArrowheads="1"/>
            </p:cNvSpPr>
            <p:nvPr/>
          </p:nvSpPr>
          <p:spPr bwMode="auto">
            <a:xfrm>
              <a:off x="5286380" y="0"/>
              <a:ext cx="27860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5085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-450850" algn="r"/>
                </a:tabLst>
              </a:pPr>
              <a:r>
                <a:rPr kumimoji="0" lang="sk-SK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Cena Slovak </a:t>
              </a:r>
              <a:r>
                <a:rPr kumimoji="0" lang="sk-SK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Telekom</a:t>
              </a:r>
              <a:r>
                <a:rPr kumimoji="0" lang="sk-SK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2010</a:t>
              </a:r>
              <a:endPara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lnkovsieti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1"/>
            <a:ext cx="2071670" cy="1945767"/>
          </a:xfrm>
          <a:prstGeom prst="teardrop">
            <a:avLst/>
          </a:prstGeom>
          <a:noFill/>
          <a:ln>
            <a:noFill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sk-SK" b="1" dirty="0" smtClean="0"/>
              <a:t>Učebné pomôcky</a:t>
            </a:r>
            <a:r>
              <a:rPr lang="sk-SK" sz="1800" dirty="0" smtClean="0"/>
              <a:t>- didaktické hračky</a:t>
            </a:r>
            <a:endParaRPr lang="sk-SK" sz="1800" dirty="0"/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3"/>
          <a:srcRect l="14557" t="11813" r="16341" b="8395"/>
          <a:stretch>
            <a:fillRect/>
          </a:stretch>
        </p:blipFill>
        <p:spPr bwMode="auto">
          <a:xfrm>
            <a:off x="0" y="3429000"/>
            <a:ext cx="47513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4854575" y="5810250"/>
            <a:ext cx="2305050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2000" dirty="0" err="1" smtClean="0">
                <a:latin typeface="Arial" charset="0"/>
              </a:rPr>
              <a:t>HyRunner</a:t>
            </a:r>
            <a:endParaRPr lang="sk-SK" sz="2000" dirty="0" smtClean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sk-SK" sz="1400" dirty="0" smtClean="0">
                <a:latin typeface="Arial" charset="0"/>
              </a:rPr>
              <a:t> zo súpravy </a:t>
            </a:r>
            <a:r>
              <a:rPr lang="sk-SK" sz="1400" dirty="0" err="1" smtClean="0">
                <a:latin typeface="Arial" charset="0"/>
              </a:rPr>
              <a:t>ScienceSet</a:t>
            </a:r>
            <a:endParaRPr lang="sk-SK" sz="1400" dirty="0">
              <a:latin typeface="Arial" charset="0"/>
            </a:endParaRP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2357422" y="1785926"/>
            <a:ext cx="2407211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2000" dirty="0" err="1" smtClean="0">
                <a:latin typeface="Arial" charset="0"/>
              </a:rPr>
              <a:t>Ekodomček</a:t>
            </a:r>
            <a:endParaRPr lang="sk-SK" sz="2000" dirty="0" smtClean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sk-SK" sz="1400" dirty="0" smtClean="0">
                <a:latin typeface="Arial" charset="0"/>
              </a:rPr>
              <a:t>zo stavebnice </a:t>
            </a:r>
            <a:r>
              <a:rPr lang="sk-SK" sz="1400" dirty="0" err="1" smtClean="0">
                <a:latin typeface="Arial" charset="0"/>
              </a:rPr>
              <a:t>Power</a:t>
            </a:r>
            <a:r>
              <a:rPr lang="sk-SK" sz="1400" dirty="0" smtClean="0">
                <a:latin typeface="Arial" charset="0"/>
              </a:rPr>
              <a:t> </a:t>
            </a:r>
            <a:r>
              <a:rPr lang="sk-SK" sz="1400" dirty="0" err="1">
                <a:latin typeface="Arial" charset="0"/>
              </a:rPr>
              <a:t>House</a:t>
            </a:r>
            <a:endParaRPr lang="sk-SK" sz="1400" dirty="0">
              <a:latin typeface="Arial" charset="0"/>
            </a:endParaRPr>
          </a:p>
        </p:txBody>
      </p:sp>
      <p:pic>
        <p:nvPicPr>
          <p:cNvPr id="13" name="Picture 22" descr="D:\Zuzana\doktorat\ekodomcek\large_1462_phouse-l.jpg"/>
          <p:cNvPicPr>
            <a:picLocks noChangeAspect="1" noChangeArrowheads="1"/>
          </p:cNvPicPr>
          <p:nvPr/>
        </p:nvPicPr>
        <p:blipFill>
          <a:blip r:embed="rId4"/>
          <a:srcRect l="2000" t="1563" r="2000" b="2344"/>
          <a:stretch>
            <a:fillRect/>
          </a:stretch>
        </p:blipFill>
        <p:spPr bwMode="auto">
          <a:xfrm>
            <a:off x="4767252" y="1428736"/>
            <a:ext cx="4376748" cy="3365499"/>
          </a:xfrm>
          <a:prstGeom prst="rect">
            <a:avLst/>
          </a:prstGeom>
          <a:noFill/>
        </p:spPr>
      </p:pic>
      <p:pic>
        <p:nvPicPr>
          <p:cNvPr id="15" name="Picture 7" descr="D:\Zuzana\doktorat\svk08\obr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35403"/>
            <a:ext cx="1000132" cy="1122597"/>
          </a:xfrm>
          <a:prstGeom prst="rect">
            <a:avLst/>
          </a:prstGeom>
          <a:noFill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4783771"/>
            <a:ext cx="2000264" cy="1359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Skupina 13"/>
          <p:cNvGrpSpPr/>
          <p:nvPr/>
        </p:nvGrpSpPr>
        <p:grpSpPr>
          <a:xfrm>
            <a:off x="5643538" y="0"/>
            <a:ext cx="3500462" cy="357166"/>
            <a:chOff x="5286380" y="0"/>
            <a:chExt cx="3500462" cy="357166"/>
          </a:xfrm>
        </p:grpSpPr>
        <p:pic>
          <p:nvPicPr>
            <p:cNvPr id="16" name="Picture 1" descr="ST_T_far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080375" y="0"/>
              <a:ext cx="706467" cy="357166"/>
            </a:xfrm>
            <a:prstGeom prst="rect">
              <a:avLst/>
            </a:prstGeom>
            <a:noFill/>
          </p:spPr>
        </p:pic>
        <p:sp>
          <p:nvSpPr>
            <p:cNvPr id="18" name="Rectangle 3"/>
            <p:cNvSpPr>
              <a:spLocks noChangeArrowheads="1"/>
            </p:cNvSpPr>
            <p:nvPr/>
          </p:nvSpPr>
          <p:spPr bwMode="auto">
            <a:xfrm>
              <a:off x="5286380" y="0"/>
              <a:ext cx="27860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5085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-450850" algn="r"/>
                </a:tabLst>
              </a:pPr>
              <a:r>
                <a:rPr kumimoji="0" lang="sk-SK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Cena Slovak </a:t>
              </a:r>
              <a:r>
                <a:rPr kumimoji="0" lang="sk-SK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Telekom</a:t>
              </a:r>
              <a:r>
                <a:rPr kumimoji="0" lang="sk-SK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2010</a:t>
              </a:r>
              <a:endPara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428596" y="373543"/>
            <a:ext cx="2500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/>
              <a:t>Chémia</a:t>
            </a:r>
            <a:endParaRPr lang="sk-SK" sz="4400" dirty="0"/>
          </a:p>
        </p:txBody>
      </p:sp>
      <p:sp>
        <p:nvSpPr>
          <p:cNvPr id="7" name="Zástupný symbol obsahu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sk-SK" sz="2400" b="1" dirty="0" smtClean="0">
                <a:solidFill>
                  <a:srgbClr val="000000"/>
                </a:solidFill>
              </a:rPr>
              <a:t>Využitie IKT: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sk-SK" sz="2400" b="1" dirty="0" smtClean="0">
              <a:solidFill>
                <a:srgbClr val="000000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sk-SK" sz="2000" dirty="0" smtClean="0">
                <a:solidFill>
                  <a:srgbClr val="000000"/>
                </a:solidFill>
              </a:rPr>
              <a:t>MS Word</a:t>
            </a:r>
          </a:p>
          <a:p>
            <a:pPr algn="just">
              <a:lnSpc>
                <a:spcPct val="80000"/>
              </a:lnSpc>
            </a:pPr>
            <a:r>
              <a:rPr lang="sk-SK" sz="2000" dirty="0" smtClean="0">
                <a:solidFill>
                  <a:srgbClr val="000000"/>
                </a:solidFill>
              </a:rPr>
              <a:t>MS PowerPoint</a:t>
            </a:r>
          </a:p>
          <a:p>
            <a:pPr algn="just">
              <a:lnSpc>
                <a:spcPct val="80000"/>
              </a:lnSpc>
            </a:pPr>
            <a:r>
              <a:rPr lang="sk-SK" sz="2000" dirty="0" smtClean="0">
                <a:solidFill>
                  <a:srgbClr val="000000"/>
                </a:solidFill>
              </a:rPr>
              <a:t>MS Excel</a:t>
            </a:r>
          </a:p>
          <a:p>
            <a:pPr algn="just">
              <a:lnSpc>
                <a:spcPct val="80000"/>
              </a:lnSpc>
            </a:pPr>
            <a:r>
              <a:rPr lang="sk-SK" sz="2000" dirty="0" smtClean="0">
                <a:solidFill>
                  <a:srgbClr val="000000"/>
                </a:solidFill>
              </a:rPr>
              <a:t>MS Office Picture </a:t>
            </a:r>
            <a:r>
              <a:rPr lang="sk-SK" sz="2000" dirty="0" err="1" smtClean="0">
                <a:solidFill>
                  <a:srgbClr val="000000"/>
                </a:solidFill>
              </a:rPr>
              <a:t>Manager</a:t>
            </a:r>
            <a:endParaRPr lang="sk-SK" sz="2000" dirty="0" smtClean="0">
              <a:solidFill>
                <a:srgbClr val="000000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sk-SK" sz="2000" dirty="0" err="1" smtClean="0">
                <a:solidFill>
                  <a:srgbClr val="000000"/>
                </a:solidFill>
              </a:rPr>
              <a:t>Zoner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Callisto</a:t>
            </a:r>
            <a:endParaRPr lang="sk-SK" sz="2000" dirty="0" smtClean="0">
              <a:solidFill>
                <a:srgbClr val="000000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sk-SK" sz="2000" dirty="0" smtClean="0">
                <a:solidFill>
                  <a:srgbClr val="000000"/>
                </a:solidFill>
              </a:rPr>
              <a:t>ACD/</a:t>
            </a:r>
            <a:r>
              <a:rPr lang="sk-SK" sz="2000" dirty="0" err="1" smtClean="0">
                <a:solidFill>
                  <a:srgbClr val="000000"/>
                </a:solidFill>
              </a:rPr>
              <a:t>ChemSketch</a:t>
            </a:r>
            <a:endParaRPr lang="sk-SK" sz="2000" dirty="0" smtClean="0">
              <a:solidFill>
                <a:srgbClr val="000000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sk-SK" sz="2000" dirty="0" smtClean="0">
                <a:solidFill>
                  <a:srgbClr val="000000"/>
                </a:solidFill>
              </a:rPr>
              <a:t>Windows </a:t>
            </a:r>
            <a:r>
              <a:rPr lang="sk-SK" sz="2000" dirty="0" err="1" smtClean="0">
                <a:solidFill>
                  <a:srgbClr val="000000"/>
                </a:solidFill>
              </a:rPr>
              <a:t>Movie</a:t>
            </a:r>
            <a:r>
              <a:rPr lang="sk-SK" sz="2000" dirty="0" smtClean="0">
                <a:solidFill>
                  <a:srgbClr val="000000"/>
                </a:solidFill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</a:rPr>
              <a:t>Maker</a:t>
            </a:r>
            <a:endParaRPr lang="sk-SK" sz="2000" dirty="0" smtClean="0">
              <a:solidFill>
                <a:srgbClr val="000000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sk-SK" sz="2000" dirty="0" smtClean="0">
                <a:solidFill>
                  <a:srgbClr val="000000"/>
                </a:solidFill>
              </a:rPr>
              <a:t>Internet</a:t>
            </a:r>
          </a:p>
          <a:p>
            <a:pPr lvl="1" algn="just">
              <a:lnSpc>
                <a:spcPct val="80000"/>
              </a:lnSpc>
            </a:pPr>
            <a:r>
              <a:rPr lang="sk-SK" sz="1600" dirty="0" smtClean="0">
                <a:solidFill>
                  <a:srgbClr val="000000"/>
                </a:solidFill>
              </a:rPr>
              <a:t>Informácie </a:t>
            </a:r>
          </a:p>
          <a:p>
            <a:pPr lvl="1" algn="just">
              <a:lnSpc>
                <a:spcPct val="80000"/>
              </a:lnSpc>
            </a:pPr>
            <a:r>
              <a:rPr lang="sk-SK" sz="1600" dirty="0" smtClean="0">
                <a:solidFill>
                  <a:srgbClr val="000000"/>
                </a:solidFill>
              </a:rPr>
              <a:t>Animácie</a:t>
            </a:r>
          </a:p>
          <a:p>
            <a:pPr lvl="1" algn="just">
              <a:lnSpc>
                <a:spcPct val="80000"/>
              </a:lnSpc>
            </a:pPr>
            <a:r>
              <a:rPr lang="sk-SK" sz="1600" dirty="0" smtClean="0">
                <a:solidFill>
                  <a:srgbClr val="000000"/>
                </a:solidFill>
              </a:rPr>
              <a:t>Videá</a:t>
            </a:r>
          </a:p>
          <a:p>
            <a:pPr lvl="1" algn="just">
              <a:lnSpc>
                <a:spcPct val="80000"/>
              </a:lnSpc>
            </a:pPr>
            <a:r>
              <a:rPr lang="sk-SK" sz="1600" dirty="0" smtClean="0">
                <a:solidFill>
                  <a:srgbClr val="000000"/>
                </a:solidFill>
              </a:rPr>
              <a:t>Hry</a:t>
            </a:r>
          </a:p>
          <a:p>
            <a:pPr lvl="1" algn="just">
              <a:lnSpc>
                <a:spcPct val="80000"/>
              </a:lnSpc>
            </a:pPr>
            <a:r>
              <a:rPr lang="sk-SK" sz="1600" dirty="0" smtClean="0">
                <a:solidFill>
                  <a:srgbClr val="000000"/>
                </a:solidFill>
              </a:rPr>
              <a:t>Návody</a:t>
            </a:r>
          </a:p>
          <a:p>
            <a:pPr algn="just">
              <a:lnSpc>
                <a:spcPct val="80000"/>
              </a:lnSpc>
            </a:pPr>
            <a:endParaRPr lang="sk-SK" sz="1600" dirty="0" smtClean="0">
              <a:solidFill>
                <a:srgbClr val="000000"/>
              </a:solidFill>
            </a:endParaRPr>
          </a:p>
          <a:p>
            <a:pPr algn="just">
              <a:lnSpc>
                <a:spcPct val="80000"/>
              </a:lnSpc>
            </a:pPr>
            <a:endParaRPr lang="sk-SK" sz="1400" dirty="0" smtClean="0">
              <a:solidFill>
                <a:srgbClr val="000000"/>
              </a:solidFill>
            </a:endParaRPr>
          </a:p>
          <a:p>
            <a:endParaRPr lang="sk-SK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4506857" y="71415"/>
          <a:ext cx="4565737" cy="6786586"/>
        </p:xfrm>
        <a:graphic>
          <a:graphicData uri="http://schemas.openxmlformats.org/presentationml/2006/ole">
            <p:oleObj spid="_x0000_s2050" name="Dokument" r:id="rId3" imgW="5950764" imgH="9029844" progId="Word.Document.8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107950" y="0"/>
          <a:ext cx="4516438" cy="6858000"/>
        </p:xfrm>
        <a:graphic>
          <a:graphicData uri="http://schemas.openxmlformats.org/presentationml/2006/ole">
            <p:oleObj spid="_x0000_s1031" name="Dokument" r:id="rId3" imgW="5942485" imgH="9022644" progId="Word.Document.8">
              <p:embed/>
            </p:oleObj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4708525" y="26988"/>
          <a:ext cx="4327525" cy="6858000"/>
        </p:xfrm>
        <a:graphic>
          <a:graphicData uri="http://schemas.openxmlformats.org/presentationml/2006/ole">
            <p:oleObj spid="_x0000_s1033" name="Dokument" r:id="rId4" imgW="5759629" imgH="9128128" progId="Word.Document.8">
              <p:embed/>
            </p:oleObj>
          </a:graphicData>
        </a:graphic>
      </p:graphicFrame>
      <p:sp>
        <p:nvSpPr>
          <p:cNvPr id="11" name="BlokTextu 10"/>
          <p:cNvSpPr txBox="1"/>
          <p:nvPr/>
        </p:nvSpPr>
        <p:spPr>
          <a:xfrm>
            <a:off x="1071538" y="-71462"/>
            <a:ext cx="2500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/>
              <a:t>Fyzika</a:t>
            </a:r>
            <a:endParaRPr lang="sk-SK" sz="4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lnkovsieti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785918" cy="1677381"/>
          </a:xfrm>
          <a:prstGeom prst="teardrop">
            <a:avLst/>
          </a:prstGeom>
          <a:noFill/>
          <a:ln>
            <a:noFill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k-SK" dirty="0" smtClean="0"/>
              <a:t>Ukážky IKT prác študentov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357158" y="1785926"/>
            <a:ext cx="8501122" cy="50720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1600" dirty="0" smtClean="0">
                <a:solidFill>
                  <a:srgbClr val="FF0000"/>
                </a:solidFill>
              </a:rPr>
              <a:t>fyzikálny komiks </a:t>
            </a:r>
            <a:r>
              <a:rPr lang="sk-SK" sz="1600" i="1" dirty="0" smtClean="0">
                <a:solidFill>
                  <a:srgbClr val="FF0000"/>
                </a:solidFill>
              </a:rPr>
              <a:t>Solárny výrobný reťazec</a:t>
            </a:r>
          </a:p>
          <a:p>
            <a:pPr algn="r">
              <a:buNone/>
            </a:pPr>
            <a:r>
              <a:rPr lang="sk-SK" sz="1600" dirty="0" err="1" smtClean="0">
                <a:solidFill>
                  <a:srgbClr val="FF0000"/>
                </a:solidFill>
              </a:rPr>
              <a:t>LogoMotion</a:t>
            </a:r>
            <a:r>
              <a:rPr lang="sk-SK" sz="1600" dirty="0" smtClean="0">
                <a:solidFill>
                  <a:srgbClr val="FF0000"/>
                </a:solidFill>
              </a:rPr>
              <a:t>, internet (video)</a:t>
            </a:r>
          </a:p>
          <a:p>
            <a:pPr>
              <a:buNone/>
            </a:pPr>
            <a:r>
              <a:rPr lang="sk-SK" sz="1600" dirty="0" smtClean="0"/>
              <a:t>mesačník GJAR </a:t>
            </a:r>
            <a:r>
              <a:rPr lang="sk-SK" sz="1600" i="1" dirty="0" err="1" smtClean="0"/>
              <a:t>Ekoautobus</a:t>
            </a:r>
            <a:r>
              <a:rPr lang="sk-SK" sz="1600" i="1" dirty="0" smtClean="0"/>
              <a:t> – omyl alebo geniálny nápad?</a:t>
            </a:r>
          </a:p>
          <a:p>
            <a:pPr algn="r">
              <a:buNone/>
            </a:pPr>
            <a:r>
              <a:rPr lang="sk-SK" sz="1600" dirty="0" smtClean="0"/>
              <a:t>				MS Word</a:t>
            </a:r>
          </a:p>
          <a:p>
            <a:pPr>
              <a:buNone/>
            </a:pPr>
            <a:r>
              <a:rPr lang="sk-SK" sz="1600" dirty="0" smtClean="0">
                <a:solidFill>
                  <a:srgbClr val="7030A0"/>
                </a:solidFill>
              </a:rPr>
              <a:t>plagát  </a:t>
            </a:r>
            <a:r>
              <a:rPr lang="sk-SK" sz="1600" i="1" dirty="0" smtClean="0">
                <a:solidFill>
                  <a:srgbClr val="7030A0"/>
                </a:solidFill>
              </a:rPr>
              <a:t>Chránime životné prostredie, </a:t>
            </a:r>
            <a:r>
              <a:rPr lang="sk-SK" sz="1600" i="1" dirty="0" err="1" smtClean="0">
                <a:solidFill>
                  <a:srgbClr val="7030A0"/>
                </a:solidFill>
              </a:rPr>
              <a:t>ekoautobus</a:t>
            </a:r>
            <a:r>
              <a:rPr lang="sk-SK" sz="1600" i="1" dirty="0" smtClean="0">
                <a:solidFill>
                  <a:srgbClr val="7030A0"/>
                </a:solidFill>
              </a:rPr>
              <a:t> nás správnou cestou povedie</a:t>
            </a:r>
          </a:p>
          <a:p>
            <a:pPr>
              <a:buNone/>
            </a:pPr>
            <a:endParaRPr lang="sk-SK" sz="1600" dirty="0" smtClean="0">
              <a:solidFill>
                <a:srgbClr val="7030A0"/>
              </a:solidFill>
            </a:endParaRPr>
          </a:p>
          <a:p>
            <a:pPr algn="r">
              <a:buNone/>
            </a:pPr>
            <a:r>
              <a:rPr lang="sk-SK" sz="1600" dirty="0" err="1" smtClean="0">
                <a:solidFill>
                  <a:srgbClr val="7030A0"/>
                </a:solidFill>
              </a:rPr>
              <a:t>Zoner</a:t>
            </a:r>
            <a:r>
              <a:rPr lang="sk-SK" sz="1600" dirty="0" smtClean="0">
                <a:solidFill>
                  <a:srgbClr val="7030A0"/>
                </a:solidFill>
              </a:rPr>
              <a:t> </a:t>
            </a:r>
            <a:r>
              <a:rPr lang="sk-SK" sz="1600" dirty="0" err="1" smtClean="0">
                <a:solidFill>
                  <a:srgbClr val="7030A0"/>
                </a:solidFill>
              </a:rPr>
              <a:t>Callisto</a:t>
            </a:r>
            <a:endParaRPr lang="sk-SK" sz="1600" dirty="0" smtClean="0">
              <a:solidFill>
                <a:srgbClr val="7030A0"/>
              </a:solidFill>
            </a:endParaRPr>
          </a:p>
          <a:p>
            <a:pPr>
              <a:buNone/>
              <a:defRPr/>
            </a:pPr>
            <a:r>
              <a:rPr lang="sk-SK" sz="1600" dirty="0" smtClean="0">
                <a:solidFill>
                  <a:srgbClr val="0066CC"/>
                </a:solidFill>
              </a:rPr>
              <a:t>video </a:t>
            </a:r>
            <a:r>
              <a:rPr lang="sk-SK" sz="1600" i="1" dirty="0" smtClean="0">
                <a:solidFill>
                  <a:srgbClr val="0066CC"/>
                </a:solidFill>
              </a:rPr>
              <a:t>Vodíkové autíčko, Výbuch vodíka</a:t>
            </a:r>
          </a:p>
          <a:p>
            <a:pPr lvl="0" algn="r">
              <a:buNone/>
              <a:defRPr/>
            </a:pPr>
            <a:r>
              <a:rPr lang="sk-SK" sz="1600" dirty="0" smtClean="0">
                <a:solidFill>
                  <a:srgbClr val="0066CC"/>
                </a:solidFill>
              </a:rPr>
              <a:t>Windows </a:t>
            </a:r>
            <a:r>
              <a:rPr lang="sk-SK" sz="1600" dirty="0" err="1" smtClean="0">
                <a:solidFill>
                  <a:srgbClr val="0066CC"/>
                </a:solidFill>
              </a:rPr>
              <a:t>Movie</a:t>
            </a:r>
            <a:r>
              <a:rPr lang="sk-SK" sz="1600" dirty="0" smtClean="0">
                <a:solidFill>
                  <a:srgbClr val="0066CC"/>
                </a:solidFill>
              </a:rPr>
              <a:t> </a:t>
            </a:r>
            <a:r>
              <a:rPr lang="sk-SK" sz="1600" dirty="0" err="1" smtClean="0">
                <a:solidFill>
                  <a:srgbClr val="0066CC"/>
                </a:solidFill>
              </a:rPr>
              <a:t>Maker</a:t>
            </a:r>
            <a:endParaRPr lang="sk-SK" sz="1600" dirty="0" smtClean="0">
              <a:solidFill>
                <a:srgbClr val="0066CC"/>
              </a:solidFill>
            </a:endParaRPr>
          </a:p>
          <a:p>
            <a:pPr>
              <a:buNone/>
              <a:defRPr/>
            </a:pPr>
            <a:endParaRPr lang="sk-SK" sz="1600" dirty="0" smtClean="0">
              <a:solidFill>
                <a:srgbClr val="008000"/>
              </a:solidFill>
            </a:endParaRPr>
          </a:p>
          <a:p>
            <a:pPr>
              <a:buNone/>
              <a:defRPr/>
            </a:pPr>
            <a:r>
              <a:rPr lang="sk-SK" sz="1600" dirty="0" smtClean="0">
                <a:solidFill>
                  <a:srgbClr val="008000"/>
                </a:solidFill>
              </a:rPr>
              <a:t>protokol </a:t>
            </a:r>
            <a:r>
              <a:rPr lang="sk-SK" sz="1600" i="1" dirty="0" smtClean="0">
                <a:solidFill>
                  <a:srgbClr val="008000"/>
                </a:solidFill>
              </a:rPr>
              <a:t>V-A charakteristika </a:t>
            </a:r>
            <a:r>
              <a:rPr lang="sk-SK" sz="1600" i="1" dirty="0" err="1" smtClean="0">
                <a:solidFill>
                  <a:srgbClr val="008000"/>
                </a:solidFill>
              </a:rPr>
              <a:t>fotovoltaického</a:t>
            </a:r>
            <a:r>
              <a:rPr lang="sk-SK" sz="1600" i="1" dirty="0" smtClean="0">
                <a:solidFill>
                  <a:srgbClr val="008000"/>
                </a:solidFill>
              </a:rPr>
              <a:t> článku, sušenie potravín</a:t>
            </a:r>
          </a:p>
          <a:p>
            <a:pPr lvl="0" algn="r">
              <a:buNone/>
              <a:defRPr/>
            </a:pPr>
            <a:r>
              <a:rPr lang="sk-SK" sz="1600" dirty="0" smtClean="0">
                <a:solidFill>
                  <a:srgbClr val="008000"/>
                </a:solidFill>
              </a:rPr>
              <a:t>MS Excel, internet (vzdialený experiment)</a:t>
            </a:r>
          </a:p>
          <a:p>
            <a:pPr lvl="0" algn="ctr">
              <a:buNone/>
              <a:defRPr/>
            </a:pPr>
            <a:endParaRPr lang="sk-SK" sz="1600" dirty="0" smtClean="0">
              <a:solidFill>
                <a:srgbClr val="CC9900"/>
              </a:solidFill>
            </a:endParaRPr>
          </a:p>
          <a:p>
            <a:pPr lvl="0">
              <a:buNone/>
              <a:defRPr/>
            </a:pPr>
            <a:r>
              <a:rPr lang="sk-SK" sz="1600" dirty="0" smtClean="0">
                <a:solidFill>
                  <a:srgbClr val="00CC00"/>
                </a:solidFill>
              </a:rPr>
              <a:t>počítačové prezentácie </a:t>
            </a:r>
            <a:r>
              <a:rPr lang="sk-SK" sz="1600" i="1" dirty="0" err="1" smtClean="0">
                <a:solidFill>
                  <a:srgbClr val="00CC00"/>
                </a:solidFill>
              </a:rPr>
              <a:t>Fotovoltaické</a:t>
            </a:r>
            <a:r>
              <a:rPr lang="sk-SK" sz="1600" i="1" dirty="0" smtClean="0">
                <a:solidFill>
                  <a:srgbClr val="00CC00"/>
                </a:solidFill>
              </a:rPr>
              <a:t> články, fotosyntéza, alternatívne zdroje energie, ... </a:t>
            </a:r>
          </a:p>
          <a:p>
            <a:pPr lvl="0" algn="r">
              <a:buNone/>
              <a:defRPr/>
            </a:pPr>
            <a:r>
              <a:rPr lang="sk-SK" sz="1600" dirty="0" smtClean="0">
                <a:solidFill>
                  <a:srgbClr val="00CC00"/>
                </a:solidFill>
              </a:rPr>
              <a:t>MS PowerPoint</a:t>
            </a:r>
          </a:p>
          <a:p>
            <a:pPr lvl="0" algn="ctr">
              <a:buNone/>
              <a:defRPr/>
            </a:pPr>
            <a:endParaRPr lang="sk-SK" sz="1600" dirty="0" smtClean="0">
              <a:solidFill>
                <a:srgbClr val="000099"/>
              </a:solidFill>
            </a:endParaRPr>
          </a:p>
          <a:p>
            <a:pPr lvl="0" algn="ctr">
              <a:buNone/>
              <a:defRPr/>
            </a:pPr>
            <a:r>
              <a:rPr lang="sk-SK" sz="1600" dirty="0" smtClean="0">
                <a:solidFill>
                  <a:srgbClr val="000099"/>
                </a:solidFill>
              </a:rPr>
              <a:t>pracovné listy v MS Word, ACD/</a:t>
            </a:r>
            <a:r>
              <a:rPr lang="sk-SK" sz="1600" dirty="0" err="1" smtClean="0">
                <a:solidFill>
                  <a:srgbClr val="000099"/>
                </a:solidFill>
              </a:rPr>
              <a:t>ChemSketch</a:t>
            </a:r>
            <a:r>
              <a:rPr lang="sk-SK" sz="1600" dirty="0" smtClean="0">
                <a:solidFill>
                  <a:srgbClr val="CC9900"/>
                </a:solidFill>
              </a:rPr>
              <a:t> </a:t>
            </a:r>
          </a:p>
          <a:p>
            <a:pPr lvl="0">
              <a:buNone/>
              <a:defRPr/>
            </a:pPr>
            <a:endParaRPr lang="sk-SK" sz="1600" dirty="0" smtClean="0"/>
          </a:p>
          <a:p>
            <a:pPr>
              <a:buNone/>
            </a:pPr>
            <a:endParaRPr lang="sk-SK" sz="1600" dirty="0" smtClean="0"/>
          </a:p>
          <a:p>
            <a:pPr>
              <a:buNone/>
            </a:pPr>
            <a:endParaRPr lang="sk-SK" sz="1600" dirty="0" smtClean="0"/>
          </a:p>
          <a:p>
            <a:pPr>
              <a:buNone/>
            </a:pPr>
            <a:endParaRPr lang="sk-SK" sz="1600" dirty="0"/>
          </a:p>
        </p:txBody>
      </p:sp>
      <p:grpSp>
        <p:nvGrpSpPr>
          <p:cNvPr id="14" name="Skupina 13"/>
          <p:cNvGrpSpPr/>
          <p:nvPr/>
        </p:nvGrpSpPr>
        <p:grpSpPr>
          <a:xfrm>
            <a:off x="5643538" y="0"/>
            <a:ext cx="3500462" cy="357166"/>
            <a:chOff x="5286380" y="0"/>
            <a:chExt cx="3500462" cy="357166"/>
          </a:xfrm>
        </p:grpSpPr>
        <p:pic>
          <p:nvPicPr>
            <p:cNvPr id="15" name="Picture 1" descr="ST_T_far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80375" y="0"/>
              <a:ext cx="706467" cy="357166"/>
            </a:xfrm>
            <a:prstGeom prst="rect">
              <a:avLst/>
            </a:prstGeom>
            <a:noFill/>
          </p:spPr>
        </p:pic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>
              <a:off x="5286380" y="0"/>
              <a:ext cx="27860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5085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-450850" algn="r"/>
                </a:tabLst>
              </a:pPr>
              <a:r>
                <a:rPr kumimoji="0" lang="sk-SK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Cena Slovak </a:t>
              </a:r>
              <a:r>
                <a:rPr kumimoji="0" lang="sk-SK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Telekom</a:t>
              </a:r>
              <a:r>
                <a:rPr kumimoji="0" lang="sk-SK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2010</a:t>
              </a:r>
              <a:endPara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lnkovsieti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1"/>
            <a:ext cx="2071670" cy="1945767"/>
          </a:xfrm>
          <a:prstGeom prst="teardrop">
            <a:avLst/>
          </a:prstGeom>
          <a:noFill/>
          <a:ln>
            <a:noFill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rmAutofit/>
          </a:bodyPr>
          <a:lstStyle/>
          <a:p>
            <a:pPr algn="r"/>
            <a:r>
              <a:rPr lang="sk-SK" sz="3200" b="1" dirty="0" smtClean="0"/>
              <a:t>Vytvárame priestor na spoluprácu</a:t>
            </a:r>
            <a:endParaRPr lang="sk-SK" sz="3200" b="1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sk-SK" sz="2400" dirty="0" smtClean="0"/>
              <a:t>BIOLÓGIA</a:t>
            </a:r>
          </a:p>
          <a:p>
            <a:pPr lvl="1">
              <a:lnSpc>
                <a:spcPct val="90000"/>
              </a:lnSpc>
              <a:buBlip>
                <a:blip r:embed="rId4"/>
              </a:buBlip>
            </a:pPr>
            <a:r>
              <a:rPr lang="sk-SK" sz="2400" dirty="0" smtClean="0"/>
              <a:t>úlohy z biochémie</a:t>
            </a:r>
            <a:r>
              <a:rPr lang="cs-CZ" sz="2400" dirty="0" smtClean="0"/>
              <a:t>  </a:t>
            </a:r>
            <a:endParaRPr lang="sk-SK" sz="2400" dirty="0" smtClean="0"/>
          </a:p>
          <a:p>
            <a:pPr>
              <a:lnSpc>
                <a:spcPct val="90000"/>
              </a:lnSpc>
              <a:buBlip>
                <a:blip r:embed="rId3"/>
              </a:buBlip>
            </a:pPr>
            <a:endParaRPr lang="sk-SK" sz="2400" dirty="0" smtClean="0"/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sk-SK" sz="2400" dirty="0" smtClean="0"/>
              <a:t>MATEMATIKA</a:t>
            </a:r>
          </a:p>
          <a:p>
            <a:pPr lvl="1">
              <a:lnSpc>
                <a:spcPct val="90000"/>
              </a:lnSpc>
              <a:buBlip>
                <a:blip r:embed="rId4"/>
              </a:buBlip>
            </a:pPr>
            <a:r>
              <a:rPr lang="sk-SK" sz="2400" dirty="0" smtClean="0"/>
              <a:t>výpočty s percentami</a:t>
            </a:r>
          </a:p>
          <a:p>
            <a:pPr lvl="1">
              <a:lnSpc>
                <a:spcPct val="90000"/>
              </a:lnSpc>
              <a:buBlip>
                <a:blip r:embed="rId4"/>
              </a:buBlip>
            </a:pPr>
            <a:r>
              <a:rPr lang="sk-SK" sz="2400" dirty="0" smtClean="0"/>
              <a:t>zloženie roztokov</a:t>
            </a:r>
          </a:p>
          <a:p>
            <a:pPr lvl="1">
              <a:lnSpc>
                <a:spcPct val="90000"/>
              </a:lnSpc>
              <a:buBlip>
                <a:blip r:embed="rId4"/>
              </a:buBlip>
            </a:pPr>
            <a:r>
              <a:rPr lang="sk-SK" sz="2400" dirty="0" smtClean="0"/>
              <a:t>parabola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endParaRPr lang="sk-SK" sz="2400" dirty="0" smtClean="0"/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sk-SK" sz="2400" dirty="0" smtClean="0"/>
              <a:t>NÁUKA O SPOLOČNOSTI, EKONÓMIA</a:t>
            </a:r>
          </a:p>
          <a:p>
            <a:pPr lvl="1">
              <a:lnSpc>
                <a:spcPct val="90000"/>
              </a:lnSpc>
              <a:buBlip>
                <a:blip r:embed="rId4"/>
              </a:buBlip>
            </a:pPr>
            <a:r>
              <a:rPr lang="sk-SK" sz="2400" dirty="0" smtClean="0"/>
              <a:t>aký spoločenský dopad má využívanie alternatívnych zdrojov energie?</a:t>
            </a:r>
            <a:endParaRPr lang="cs-CZ" sz="2400" dirty="0" smtClean="0"/>
          </a:p>
          <a:p>
            <a:pPr>
              <a:buBlip>
                <a:blip r:embed="rId3"/>
              </a:buBlip>
            </a:pPr>
            <a:endParaRPr lang="sk-SK" sz="2400" dirty="0"/>
          </a:p>
        </p:txBody>
      </p:sp>
      <p:pic>
        <p:nvPicPr>
          <p:cNvPr id="6" name="Picture 5" descr="http://www.westmeadltd.com/Profile/837373_team_work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572132" y="1785926"/>
            <a:ext cx="2663082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7" name="Skupina 6"/>
          <p:cNvGrpSpPr/>
          <p:nvPr/>
        </p:nvGrpSpPr>
        <p:grpSpPr>
          <a:xfrm>
            <a:off x="5643538" y="0"/>
            <a:ext cx="3500462" cy="357166"/>
            <a:chOff x="5286380" y="0"/>
            <a:chExt cx="3500462" cy="357166"/>
          </a:xfrm>
        </p:grpSpPr>
        <p:pic>
          <p:nvPicPr>
            <p:cNvPr id="8" name="Picture 1" descr="ST_T_far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080375" y="0"/>
              <a:ext cx="706467" cy="357166"/>
            </a:xfrm>
            <a:prstGeom prst="rect">
              <a:avLst/>
            </a:prstGeom>
            <a:noFill/>
          </p:spPr>
        </p:pic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5286380" y="0"/>
              <a:ext cx="27860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5085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-450850" algn="r"/>
                </a:tabLst>
              </a:pPr>
              <a:r>
                <a:rPr kumimoji="0" lang="sk-SK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Cena Slovak </a:t>
              </a:r>
              <a:r>
                <a:rPr kumimoji="0" lang="sk-SK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Telekom</a:t>
              </a:r>
              <a:r>
                <a:rPr kumimoji="0" lang="sk-SK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2010</a:t>
              </a:r>
              <a:endPara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lnkovsieti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1"/>
            <a:ext cx="2071670" cy="1945767"/>
          </a:xfrm>
          <a:prstGeom prst="teardrop">
            <a:avLst/>
          </a:prstGeom>
          <a:noFill/>
          <a:ln>
            <a:noFill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3" name="Obdĺžnik 2"/>
          <p:cNvSpPr/>
          <p:nvPr/>
        </p:nvSpPr>
        <p:spPr>
          <a:xfrm>
            <a:off x="571472" y="1964353"/>
            <a:ext cx="585791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cs-CZ" sz="2400" dirty="0" smtClean="0"/>
              <a:t>vyžaduje </a:t>
            </a:r>
            <a:r>
              <a:rPr lang="cs-CZ" sz="2400" dirty="0" err="1" smtClean="0"/>
              <a:t>plánovanie</a:t>
            </a:r>
            <a:r>
              <a:rPr lang="cs-CZ" sz="2400" dirty="0" smtClean="0"/>
              <a:t>,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cs-CZ" sz="2400" dirty="0" smtClean="0"/>
              <a:t>zručné </a:t>
            </a:r>
            <a:r>
              <a:rPr lang="cs-CZ" sz="2400" dirty="0" err="1" smtClean="0"/>
              <a:t>organizovanie</a:t>
            </a:r>
            <a:r>
              <a:rPr lang="cs-CZ" sz="2400" dirty="0" smtClean="0"/>
              <a:t>,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cs-CZ" sz="2400" dirty="0" smtClean="0"/>
              <a:t>ochotu </a:t>
            </a:r>
            <a:r>
              <a:rPr lang="cs-CZ" sz="2400" dirty="0" err="1" smtClean="0"/>
              <a:t>riskovať</a:t>
            </a:r>
            <a:r>
              <a:rPr lang="cs-CZ" sz="2400" dirty="0" smtClean="0"/>
              <a:t> </a:t>
            </a:r>
            <a:r>
              <a:rPr lang="cs-CZ" sz="2400" dirty="0" err="1" smtClean="0"/>
              <a:t>zmeny</a:t>
            </a:r>
            <a:r>
              <a:rPr lang="cs-CZ" sz="2400" dirty="0" smtClean="0"/>
              <a:t> aj </a:t>
            </a:r>
            <a:r>
              <a:rPr lang="cs-CZ" sz="2400" dirty="0" err="1" smtClean="0"/>
              <a:t>prehru</a:t>
            </a:r>
            <a:r>
              <a:rPr lang="cs-CZ" sz="2400" dirty="0" smtClean="0"/>
              <a:t>, pokoru,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cs-CZ" sz="2400" dirty="0" err="1" smtClean="0"/>
              <a:t>otvorenú</a:t>
            </a:r>
            <a:r>
              <a:rPr lang="cs-CZ" sz="2400" dirty="0" smtClean="0"/>
              <a:t> </a:t>
            </a:r>
            <a:r>
              <a:rPr lang="cs-CZ" sz="2400" dirty="0" err="1" smtClean="0"/>
              <a:t>myseľ</a:t>
            </a:r>
            <a:r>
              <a:rPr lang="cs-CZ" sz="2400" dirty="0" smtClean="0"/>
              <a:t>,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cs-CZ" sz="2400" dirty="0" err="1" smtClean="0"/>
              <a:t>tvorivosť</a:t>
            </a:r>
            <a:r>
              <a:rPr lang="cs-CZ" sz="2400" dirty="0" smtClean="0"/>
              <a:t> a </a:t>
            </a:r>
            <a:r>
              <a:rPr lang="cs-CZ" sz="2400" dirty="0" err="1" smtClean="0"/>
              <a:t>predstavivosť</a:t>
            </a:r>
            <a:r>
              <a:rPr lang="cs-CZ" sz="2400" dirty="0" smtClean="0"/>
              <a:t>;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cs-CZ" sz="2400" dirty="0" smtClean="0"/>
              <a:t>ale </a:t>
            </a:r>
            <a:r>
              <a:rPr lang="cs-CZ" sz="2400" dirty="0" err="1" smtClean="0"/>
              <a:t>výsledok</a:t>
            </a:r>
            <a:r>
              <a:rPr lang="cs-CZ" sz="2400" dirty="0" smtClean="0"/>
              <a:t> </a:t>
            </a:r>
            <a:r>
              <a:rPr lang="cs-CZ" sz="2400" dirty="0" err="1" smtClean="0"/>
              <a:t>podľa</a:t>
            </a:r>
            <a:r>
              <a:rPr lang="cs-CZ" sz="2400" dirty="0" smtClean="0"/>
              <a:t> </a:t>
            </a:r>
            <a:r>
              <a:rPr lang="cs-CZ" sz="2400" dirty="0" err="1" smtClean="0"/>
              <a:t>skúsených</a:t>
            </a:r>
            <a:r>
              <a:rPr lang="cs-CZ" sz="2400" dirty="0" smtClean="0"/>
              <a:t> </a:t>
            </a:r>
            <a:r>
              <a:rPr lang="cs-CZ" sz="2400" dirty="0" err="1" smtClean="0"/>
              <a:t>učiteľov</a:t>
            </a:r>
            <a:r>
              <a:rPr lang="cs-CZ" sz="2400" dirty="0" smtClean="0"/>
              <a:t> stojí za to.</a:t>
            </a:r>
            <a:endParaRPr lang="sk-SK" sz="2400" dirty="0" smtClean="0"/>
          </a:p>
          <a:p>
            <a:pPr>
              <a:buFont typeface="Wingdings" pitchFamily="2" charset="2"/>
              <a:buNone/>
            </a:pPr>
            <a:endParaRPr lang="cs-CZ" sz="2400" b="1" dirty="0"/>
          </a:p>
        </p:txBody>
      </p:sp>
      <p:pic>
        <p:nvPicPr>
          <p:cNvPr id="5" name="Picture 5" descr="http://www.navegabem.com/media/team_text2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3600000">
            <a:off x="5799754" y="3625011"/>
            <a:ext cx="3198236" cy="2183698"/>
          </a:xfrm>
          <a:prstGeom prst="rect">
            <a:avLst/>
          </a:prstGeom>
          <a:ln>
            <a:noFill/>
          </a:ln>
          <a:effectLst>
            <a:glow rad="101600">
              <a:srgbClr val="FFFFCC">
                <a:alpha val="60000"/>
              </a:srgbClr>
            </a:glow>
            <a:softEdge rad="112500"/>
          </a:effectLst>
        </p:spPr>
      </p:pic>
      <p:sp>
        <p:nvSpPr>
          <p:cNvPr id="6" name="Obdĺžnik 5"/>
          <p:cNvSpPr/>
          <p:nvPr/>
        </p:nvSpPr>
        <p:spPr>
          <a:xfrm>
            <a:off x="2428860" y="642918"/>
            <a:ext cx="53944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400" b="1" dirty="0" err="1" smtClean="0"/>
              <a:t>Tímové</a:t>
            </a:r>
            <a:r>
              <a:rPr lang="cs-CZ" sz="4400" b="1" dirty="0" smtClean="0"/>
              <a:t> </a:t>
            </a:r>
            <a:r>
              <a:rPr lang="cs-CZ" sz="4400" b="1" dirty="0" err="1" smtClean="0"/>
              <a:t>vyučovanie</a:t>
            </a:r>
            <a:endParaRPr lang="sk-SK" sz="4400" dirty="0"/>
          </a:p>
        </p:txBody>
      </p:sp>
      <p:grpSp>
        <p:nvGrpSpPr>
          <p:cNvPr id="7" name="Skupina 6"/>
          <p:cNvGrpSpPr/>
          <p:nvPr/>
        </p:nvGrpSpPr>
        <p:grpSpPr>
          <a:xfrm>
            <a:off x="5643538" y="0"/>
            <a:ext cx="3500462" cy="357166"/>
            <a:chOff x="5286380" y="0"/>
            <a:chExt cx="3500462" cy="357166"/>
          </a:xfrm>
        </p:grpSpPr>
        <p:pic>
          <p:nvPicPr>
            <p:cNvPr id="8" name="Picture 1" descr="ST_T_far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80375" y="0"/>
              <a:ext cx="706467" cy="357166"/>
            </a:xfrm>
            <a:prstGeom prst="rect">
              <a:avLst/>
            </a:prstGeom>
            <a:noFill/>
          </p:spPr>
        </p:pic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5286380" y="0"/>
              <a:ext cx="27860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5085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-450850" algn="r"/>
                </a:tabLst>
              </a:pPr>
              <a:r>
                <a:rPr kumimoji="0" lang="sk-SK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Cena Slovak </a:t>
              </a:r>
              <a:r>
                <a:rPr kumimoji="0" lang="sk-SK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Telekom</a:t>
              </a:r>
              <a:r>
                <a:rPr kumimoji="0" lang="sk-SK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2010</a:t>
              </a:r>
              <a:endPara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lnkovsieti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-1"/>
            <a:ext cx="2071670" cy="1945767"/>
          </a:xfrm>
          <a:prstGeom prst="teardrop">
            <a:avLst/>
          </a:prstGeom>
          <a:noFill/>
          <a:ln>
            <a:noFill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sk-SK" dirty="0" smtClean="0"/>
              <a:t>Ďakujeme za pozornosť.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>
              <a:buFont typeface="Wingdings" pitchFamily="2" charset="2"/>
              <a:buNone/>
            </a:pPr>
            <a:endParaRPr lang="sk-SK" dirty="0" smtClean="0"/>
          </a:p>
          <a:p>
            <a:pPr algn="r">
              <a:buFont typeface="Wingdings" pitchFamily="2" charset="2"/>
              <a:buNone/>
            </a:pPr>
            <a:endParaRPr lang="sk-SK" dirty="0" smtClean="0"/>
          </a:p>
          <a:p>
            <a:pPr algn="r">
              <a:buFont typeface="Wingdings" pitchFamily="2" charset="2"/>
              <a:buNone/>
            </a:pPr>
            <a:endParaRPr lang="sk-SK" dirty="0" smtClean="0"/>
          </a:p>
          <a:p>
            <a:pPr algn="r">
              <a:buFont typeface="Wingdings" pitchFamily="2" charset="2"/>
              <a:buNone/>
            </a:pPr>
            <a:endParaRPr lang="sk-SK" dirty="0" smtClean="0"/>
          </a:p>
          <a:p>
            <a:pPr algn="r">
              <a:buFont typeface="Wingdings" pitchFamily="2" charset="2"/>
              <a:buNone/>
            </a:pPr>
            <a:endParaRPr lang="sk-SK" dirty="0" smtClean="0"/>
          </a:p>
          <a:p>
            <a:pPr algn="r">
              <a:buFont typeface="Wingdings" pitchFamily="2" charset="2"/>
              <a:buNone/>
            </a:pPr>
            <a:r>
              <a:rPr lang="sk-SK" dirty="0" smtClean="0"/>
              <a:t>Zuzana </a:t>
            </a:r>
            <a:r>
              <a:rPr lang="sk-SK" dirty="0" err="1" smtClean="0"/>
              <a:t>Dzurišinová</a:t>
            </a:r>
            <a:r>
              <a:rPr lang="sk-SK" dirty="0" smtClean="0"/>
              <a:t> a Iveta </a:t>
            </a:r>
            <a:r>
              <a:rPr lang="sk-SK" dirty="0" err="1" smtClean="0"/>
              <a:t>Štefančínová</a:t>
            </a:r>
            <a:endParaRPr lang="sk-SK" dirty="0" smtClean="0"/>
          </a:p>
          <a:p>
            <a:pPr algn="r">
              <a:buFont typeface="Wingdings" pitchFamily="2" charset="2"/>
              <a:buNone/>
            </a:pPr>
            <a:r>
              <a:rPr lang="sk-SK" sz="2400" dirty="0" smtClean="0"/>
              <a:t>Gymnázium J. A. </a:t>
            </a:r>
            <a:r>
              <a:rPr lang="sk-SK" sz="2400" dirty="0" err="1" smtClean="0"/>
              <a:t>Raymana</a:t>
            </a:r>
            <a:r>
              <a:rPr lang="sk-SK" sz="2400" dirty="0" smtClean="0"/>
              <a:t>, Prešov</a:t>
            </a:r>
          </a:p>
          <a:p>
            <a:pPr algn="r">
              <a:buFont typeface="Wingdings" pitchFamily="2" charset="2"/>
              <a:buNone/>
            </a:pPr>
            <a:endParaRPr lang="sk-SK" sz="2400" dirty="0" smtClean="0"/>
          </a:p>
          <a:p>
            <a:pPr algn="r">
              <a:buFont typeface="Wingdings" pitchFamily="2" charset="2"/>
              <a:buNone/>
            </a:pPr>
            <a:r>
              <a:rPr lang="sk-SK" sz="2400" dirty="0" err="1" smtClean="0">
                <a:hlinkClick r:id="rId4"/>
              </a:rPr>
              <a:t>dzurisinova</a:t>
            </a:r>
            <a:r>
              <a:rPr lang="en-US" sz="2400" dirty="0" smtClean="0">
                <a:hlinkClick r:id="rId4"/>
              </a:rPr>
              <a:t>@</a:t>
            </a:r>
            <a:r>
              <a:rPr lang="sk-SK" sz="2400" dirty="0" err="1" smtClean="0">
                <a:hlinkClick r:id="rId4"/>
              </a:rPr>
              <a:t>gjar-po.sk</a:t>
            </a:r>
            <a:r>
              <a:rPr lang="sk-SK" sz="2400" dirty="0" smtClean="0"/>
              <a:t>, </a:t>
            </a:r>
            <a:r>
              <a:rPr lang="sk-SK" sz="2400" dirty="0" err="1" smtClean="0">
                <a:hlinkClick r:id="rId5"/>
              </a:rPr>
              <a:t>iveta</a:t>
            </a:r>
            <a:r>
              <a:rPr lang="en-US" sz="2400" dirty="0" smtClean="0">
                <a:hlinkClick r:id="rId5"/>
              </a:rPr>
              <a:t>@</a:t>
            </a:r>
            <a:r>
              <a:rPr lang="en-US" sz="2400" dirty="0" err="1" smtClean="0">
                <a:hlinkClick r:id="rId5"/>
              </a:rPr>
              <a:t>gjar-po.sk</a:t>
            </a:r>
            <a:endParaRPr lang="sk-SK" sz="2400" dirty="0" smtClean="0"/>
          </a:p>
          <a:p>
            <a:pPr algn="r">
              <a:buFont typeface="Wingdings" pitchFamily="2" charset="2"/>
              <a:buNone/>
            </a:pPr>
            <a:r>
              <a:rPr lang="sk-SK" sz="2400" dirty="0" smtClean="0"/>
              <a:t>http://www.gjar-po.sk</a:t>
            </a:r>
          </a:p>
          <a:p>
            <a:pPr algn="r">
              <a:buFont typeface="Wingdings" pitchFamily="2" charset="2"/>
              <a:buNone/>
            </a:pPr>
            <a:endParaRPr lang="sk-SK" dirty="0" smtClean="0"/>
          </a:p>
          <a:p>
            <a:endParaRPr lang="sk-SK" dirty="0"/>
          </a:p>
        </p:txBody>
      </p:sp>
      <p:grpSp>
        <p:nvGrpSpPr>
          <p:cNvPr id="6" name="Skupina 5"/>
          <p:cNvGrpSpPr/>
          <p:nvPr/>
        </p:nvGrpSpPr>
        <p:grpSpPr>
          <a:xfrm>
            <a:off x="5643538" y="0"/>
            <a:ext cx="3500462" cy="357166"/>
            <a:chOff x="5286380" y="0"/>
            <a:chExt cx="3500462" cy="357166"/>
          </a:xfrm>
        </p:grpSpPr>
        <p:pic>
          <p:nvPicPr>
            <p:cNvPr id="7" name="Picture 1" descr="ST_T_far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080375" y="0"/>
              <a:ext cx="706467" cy="357166"/>
            </a:xfrm>
            <a:prstGeom prst="rect">
              <a:avLst/>
            </a:prstGeom>
            <a:noFill/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5286380" y="0"/>
              <a:ext cx="27860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5085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-450850" algn="r"/>
                </a:tabLst>
              </a:pPr>
              <a:r>
                <a:rPr kumimoji="0" lang="sk-SK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Cena Slovak </a:t>
              </a:r>
              <a:r>
                <a:rPr kumimoji="0" lang="sk-SK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Telekom</a:t>
              </a:r>
              <a:r>
                <a:rPr kumimoji="0" lang="sk-SK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2010</a:t>
              </a:r>
              <a:endPara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lnkovsieti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1"/>
            <a:ext cx="2071670" cy="1945767"/>
          </a:xfrm>
          <a:prstGeom prst="teardrop">
            <a:avLst/>
          </a:prstGeom>
          <a:noFill/>
          <a:ln>
            <a:noFill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7" name="Obdĺžnik 6"/>
          <p:cNvSpPr/>
          <p:nvPr/>
        </p:nvSpPr>
        <p:spPr>
          <a:xfrm>
            <a:off x="1214414" y="1928802"/>
            <a:ext cx="72866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  <a:tabLst>
                <a:tab pos="180000" algn="l"/>
              </a:tabLst>
            </a:pPr>
            <a:r>
              <a:rPr lang="sk-SK" sz="2000" dirty="0" smtClean="0"/>
              <a:t>  tímové vyučovanie</a:t>
            </a:r>
          </a:p>
          <a:p>
            <a:pPr lvl="1">
              <a:buBlip>
                <a:blip r:embed="rId3"/>
              </a:buBlip>
              <a:tabLst>
                <a:tab pos="180000" algn="l"/>
              </a:tabLst>
            </a:pPr>
            <a:endParaRPr lang="sk-SK" sz="2000" dirty="0" smtClean="0"/>
          </a:p>
          <a:p>
            <a:pPr lvl="2">
              <a:buBlip>
                <a:blip r:embed="rId4"/>
              </a:buBlip>
              <a:tabLst>
                <a:tab pos="180000" algn="l"/>
              </a:tabLst>
            </a:pPr>
            <a:r>
              <a:rPr lang="sk-SK" sz="2000" dirty="0" smtClean="0"/>
              <a:t> paralelné vyučovanie</a:t>
            </a:r>
          </a:p>
          <a:p>
            <a:pPr lvl="2">
              <a:buBlip>
                <a:blip r:embed="rId4"/>
              </a:buBlip>
              <a:tabLst>
                <a:tab pos="180000" algn="l"/>
              </a:tabLst>
            </a:pPr>
            <a:r>
              <a:rPr lang="sk-SK" sz="2000" dirty="0" smtClean="0"/>
              <a:t> jeho silné a slabé stránky</a:t>
            </a:r>
          </a:p>
          <a:p>
            <a:pPr lvl="2">
              <a:buBlip>
                <a:blip r:embed="rId4"/>
              </a:buBlip>
              <a:tabLst>
                <a:tab pos="180000" algn="l"/>
              </a:tabLst>
            </a:pPr>
            <a:r>
              <a:rPr lang="sk-SK" sz="2000" dirty="0" smtClean="0"/>
              <a:t> organizácia tímového vyučovania</a:t>
            </a:r>
          </a:p>
          <a:p>
            <a:pPr>
              <a:buBlip>
                <a:blip r:embed="rId3"/>
              </a:buBlip>
              <a:tabLst>
                <a:tab pos="180000" algn="l"/>
              </a:tabLst>
            </a:pPr>
            <a:endParaRPr lang="sk-SK" sz="2000" dirty="0" smtClean="0"/>
          </a:p>
          <a:p>
            <a:pPr>
              <a:buBlip>
                <a:blip r:embed="rId3"/>
              </a:buBlip>
              <a:tabLst>
                <a:tab pos="180000" algn="l"/>
              </a:tabLst>
            </a:pPr>
            <a:r>
              <a:rPr lang="sk-SK" sz="2000" dirty="0" smtClean="0"/>
              <a:t>  environmentálna téma - svetelné a tepelné žiarenie Slnka </a:t>
            </a:r>
          </a:p>
          <a:p>
            <a:pPr>
              <a:tabLst>
                <a:tab pos="180000" algn="l"/>
              </a:tabLst>
            </a:pPr>
            <a:endParaRPr lang="sk-SK" sz="2000" dirty="0" smtClean="0"/>
          </a:p>
          <a:p>
            <a:pPr lvl="2">
              <a:buBlip>
                <a:blip r:embed="rId4"/>
              </a:buBlip>
              <a:tabLst>
                <a:tab pos="180000" algn="l"/>
              </a:tabLst>
            </a:pPr>
            <a:r>
              <a:rPr lang="sk-SK" sz="2000" dirty="0" smtClean="0"/>
              <a:t> učebné pomôcky – </a:t>
            </a:r>
            <a:r>
              <a:rPr lang="sk-SK" sz="2000" dirty="0" err="1" smtClean="0"/>
              <a:t>ekodomček</a:t>
            </a:r>
            <a:r>
              <a:rPr lang="sk-SK" sz="2000" dirty="0" smtClean="0"/>
              <a:t>, </a:t>
            </a:r>
            <a:r>
              <a:rPr lang="sk-SK" sz="2000" dirty="0" err="1" smtClean="0"/>
              <a:t>ekoautíčko</a:t>
            </a:r>
            <a:endParaRPr lang="sk-SK" sz="2000" dirty="0" smtClean="0"/>
          </a:p>
          <a:p>
            <a:pPr lvl="2">
              <a:buBlip>
                <a:blip r:embed="rId4"/>
              </a:buBlip>
              <a:tabLst>
                <a:tab pos="180000" algn="l"/>
              </a:tabLst>
            </a:pPr>
            <a:r>
              <a:rPr lang="sk-SK" sz="2000" dirty="0" smtClean="0"/>
              <a:t> hodiny chémie s IKT</a:t>
            </a:r>
            <a:endParaRPr lang="en-US" sz="2000" dirty="0" smtClean="0"/>
          </a:p>
          <a:p>
            <a:pPr lvl="2">
              <a:buBlip>
                <a:blip r:embed="rId4"/>
              </a:buBlip>
              <a:tabLst>
                <a:tab pos="180000" algn="l"/>
              </a:tabLst>
            </a:pPr>
            <a:r>
              <a:rPr lang="en-US" sz="2000" dirty="0" smtClean="0"/>
              <a:t> </a:t>
            </a:r>
            <a:r>
              <a:rPr lang="sk-SK" sz="2000" dirty="0" smtClean="0"/>
              <a:t>hodiny fyziky s IKT</a:t>
            </a:r>
          </a:p>
          <a:p>
            <a:pPr lvl="2">
              <a:buBlip>
                <a:blip r:embed="rId4"/>
              </a:buBlip>
              <a:tabLst>
                <a:tab pos="180000" algn="l"/>
              </a:tabLst>
            </a:pPr>
            <a:r>
              <a:rPr lang="sk-SK" sz="2000" dirty="0" smtClean="0"/>
              <a:t> ďalšie </a:t>
            </a:r>
            <a:r>
              <a:rPr lang="sk-SK" sz="2000" dirty="0" err="1" smtClean="0"/>
              <a:t>medzipredmetové</a:t>
            </a:r>
            <a:r>
              <a:rPr lang="sk-SK" sz="2000" dirty="0" smtClean="0"/>
              <a:t> vzťahy</a:t>
            </a:r>
            <a:endParaRPr lang="sk-SK" sz="2000" dirty="0"/>
          </a:p>
        </p:txBody>
      </p:sp>
      <p:sp>
        <p:nvSpPr>
          <p:cNvPr id="8" name="Obdĺžnik 7"/>
          <p:cNvSpPr/>
          <p:nvPr/>
        </p:nvSpPr>
        <p:spPr>
          <a:xfrm>
            <a:off x="3428992" y="928670"/>
            <a:ext cx="28575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400" b="1" dirty="0" smtClean="0"/>
              <a:t>Obsah</a:t>
            </a:r>
            <a:endParaRPr lang="sk-SK" sz="4400" dirty="0"/>
          </a:p>
        </p:txBody>
      </p:sp>
      <p:grpSp>
        <p:nvGrpSpPr>
          <p:cNvPr id="5" name="Skupina 4"/>
          <p:cNvGrpSpPr/>
          <p:nvPr/>
        </p:nvGrpSpPr>
        <p:grpSpPr>
          <a:xfrm>
            <a:off x="5643538" y="0"/>
            <a:ext cx="3500462" cy="357166"/>
            <a:chOff x="5286380" y="0"/>
            <a:chExt cx="3500462" cy="357166"/>
          </a:xfrm>
        </p:grpSpPr>
        <p:pic>
          <p:nvPicPr>
            <p:cNvPr id="6" name="Picture 1" descr="ST_T_far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080375" y="0"/>
              <a:ext cx="706467" cy="357166"/>
            </a:xfrm>
            <a:prstGeom prst="rect">
              <a:avLst/>
            </a:prstGeom>
            <a:noFill/>
          </p:spPr>
        </p:pic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5286380" y="0"/>
              <a:ext cx="27860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5085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-450850" algn="r"/>
                </a:tabLst>
              </a:pPr>
              <a:r>
                <a:rPr kumimoji="0" lang="sk-SK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Cena Slovak </a:t>
              </a:r>
              <a:r>
                <a:rPr kumimoji="0" lang="sk-SK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Telekom</a:t>
              </a:r>
              <a:r>
                <a:rPr kumimoji="0" lang="sk-SK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2010</a:t>
              </a:r>
              <a:endPara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lnkovsieti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1"/>
            <a:ext cx="2071670" cy="1945767"/>
          </a:xfrm>
          <a:prstGeom prst="teardrop">
            <a:avLst/>
          </a:prstGeom>
          <a:noFill/>
          <a:ln>
            <a:noFill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2071678"/>
            <a:ext cx="8229600" cy="4525963"/>
          </a:xfrm>
        </p:spPr>
        <p:txBody>
          <a:bodyPr>
            <a:normAutofit/>
          </a:bodyPr>
          <a:lstStyle/>
          <a:p>
            <a:pPr algn="just">
              <a:buBlip>
                <a:blip r:embed="rId3"/>
              </a:buBlip>
            </a:pPr>
            <a:r>
              <a:rPr lang="sk-SK" sz="2800" dirty="0"/>
              <a:t>práca skupiny </a:t>
            </a:r>
            <a:r>
              <a:rPr lang="sk-SK" sz="2800" dirty="0" smtClean="0"/>
              <a:t>2 </a:t>
            </a:r>
            <a:r>
              <a:rPr lang="sk-SK" sz="2800" dirty="0"/>
              <a:t>alebo viacerých </a:t>
            </a:r>
            <a:r>
              <a:rPr lang="sk-SK" sz="2800" dirty="0" smtClean="0"/>
              <a:t>učiteľov</a:t>
            </a:r>
          </a:p>
          <a:p>
            <a:pPr algn="just">
              <a:buNone/>
            </a:pPr>
            <a:endParaRPr lang="sk-SK" sz="2800" dirty="0" smtClean="0"/>
          </a:p>
          <a:p>
            <a:pPr algn="just">
              <a:buBlip>
                <a:blip r:embed="rId3"/>
              </a:buBlip>
            </a:pPr>
            <a:r>
              <a:rPr lang="sk-SK" sz="2800" dirty="0" smtClean="0"/>
              <a:t>spolupracujú </a:t>
            </a:r>
            <a:r>
              <a:rPr lang="sk-SK" sz="2800" dirty="0"/>
              <a:t>na cieľoch a pláne </a:t>
            </a:r>
            <a:r>
              <a:rPr lang="sk-SK" sz="2800" dirty="0" smtClean="0"/>
              <a:t>učiva</a:t>
            </a:r>
          </a:p>
          <a:p>
            <a:pPr algn="just">
              <a:buNone/>
            </a:pPr>
            <a:endParaRPr lang="sk-SK" sz="2800" dirty="0" smtClean="0"/>
          </a:p>
          <a:p>
            <a:pPr algn="just">
              <a:buBlip>
                <a:blip r:embed="rId3"/>
              </a:buBlip>
            </a:pPr>
            <a:r>
              <a:rPr lang="sk-SK" sz="2800" dirty="0" smtClean="0"/>
              <a:t>vykonávajú </a:t>
            </a:r>
            <a:r>
              <a:rPr lang="sk-SK" sz="2800" dirty="0"/>
              <a:t>a vyhodnocujú vzdelávacie aktivity pre rovnakú skupinu študentov s cieľom pomôcť študentom všetkých vekových kategórií lepšie porozumieť </a:t>
            </a:r>
            <a:r>
              <a:rPr lang="sk-SK" sz="2800" dirty="0" smtClean="0"/>
              <a:t>učivu</a:t>
            </a:r>
            <a:endParaRPr lang="sk-SK" sz="2800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357166"/>
            <a:ext cx="8229600" cy="1143000"/>
          </a:xfrm>
        </p:spPr>
        <p:txBody>
          <a:bodyPr/>
          <a:lstStyle/>
          <a:p>
            <a:r>
              <a:rPr lang="sk-SK" b="1" dirty="0"/>
              <a:t>Tímové vyučovanie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5643538" y="0"/>
            <a:ext cx="3500462" cy="357166"/>
            <a:chOff x="5286380" y="0"/>
            <a:chExt cx="3500462" cy="357166"/>
          </a:xfrm>
        </p:grpSpPr>
        <p:pic>
          <p:nvPicPr>
            <p:cNvPr id="6" name="Picture 1" descr="ST_T_far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80375" y="0"/>
              <a:ext cx="706467" cy="357166"/>
            </a:xfrm>
            <a:prstGeom prst="rect">
              <a:avLst/>
            </a:prstGeom>
            <a:noFill/>
          </p:spPr>
        </p:pic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5286380" y="0"/>
              <a:ext cx="27860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5085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-450850" algn="r"/>
                </a:tabLst>
              </a:pPr>
              <a:r>
                <a:rPr kumimoji="0" lang="sk-SK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Cena Slovak </a:t>
              </a:r>
              <a:r>
                <a:rPr kumimoji="0" lang="sk-SK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Telekom</a:t>
              </a:r>
              <a:r>
                <a:rPr kumimoji="0" lang="sk-SK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2010</a:t>
              </a:r>
              <a:endPara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lnkovsieti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1"/>
            <a:ext cx="2071670" cy="1945767"/>
          </a:xfrm>
          <a:prstGeom prst="teardrop">
            <a:avLst/>
          </a:prstGeom>
          <a:noFill/>
          <a:ln>
            <a:noFill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1143000"/>
          </a:xfrm>
        </p:spPr>
        <p:txBody>
          <a:bodyPr/>
          <a:lstStyle/>
          <a:p>
            <a:r>
              <a:rPr lang="sk-SK" b="1" dirty="0" smtClean="0"/>
              <a:t>Paralelné vyučovanie</a:t>
            </a:r>
            <a:endParaRPr lang="sk-SK" dirty="0"/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25963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buBlip>
                <a:blip r:embed="rId3"/>
              </a:buBlip>
            </a:pPr>
            <a:r>
              <a:rPr lang="sk-SK" sz="2800" dirty="0" smtClean="0"/>
              <a:t>trieda rozdelená do skupín</a:t>
            </a:r>
          </a:p>
          <a:p>
            <a:pPr algn="just">
              <a:lnSpc>
                <a:spcPct val="80000"/>
              </a:lnSpc>
              <a:buBlip>
                <a:blip r:embed="rId3"/>
              </a:buBlip>
            </a:pPr>
            <a:endParaRPr lang="sk-SK" sz="2800" dirty="0" smtClean="0"/>
          </a:p>
          <a:p>
            <a:pPr algn="just">
              <a:lnSpc>
                <a:spcPct val="80000"/>
              </a:lnSpc>
              <a:buBlip>
                <a:blip r:embed="rId3"/>
              </a:buBlip>
            </a:pPr>
            <a:r>
              <a:rPr lang="sk-SK" sz="2800" dirty="0" smtClean="0"/>
              <a:t>každý učiteľ je zodpovedný za vyučovanie pripraveného materiálu v jeho skupine</a:t>
            </a:r>
          </a:p>
          <a:p>
            <a:pPr algn="just">
              <a:lnSpc>
                <a:spcPct val="80000"/>
              </a:lnSpc>
              <a:buBlip>
                <a:blip r:embed="rId3"/>
              </a:buBlip>
            </a:pPr>
            <a:endParaRPr lang="sk-SK" sz="2800" dirty="0" smtClean="0"/>
          </a:p>
          <a:p>
            <a:pPr algn="just">
              <a:lnSpc>
                <a:spcPct val="80000"/>
              </a:lnSpc>
              <a:buBlip>
                <a:blip r:embed="rId3"/>
              </a:buBlip>
            </a:pPr>
            <a:r>
              <a:rPr lang="sk-SK" sz="2800" dirty="0" smtClean="0"/>
              <a:t>funguje pri riešení matematických problémov, dokončovanie projektových úloh, tvorivého písania, riešení problémových aktivít</a:t>
            </a:r>
          </a:p>
          <a:p>
            <a:pPr algn="just">
              <a:lnSpc>
                <a:spcPct val="80000"/>
              </a:lnSpc>
              <a:buBlip>
                <a:blip r:embed="rId3"/>
              </a:buBlip>
            </a:pPr>
            <a:endParaRPr lang="sk-SK" sz="2800" dirty="0" smtClean="0"/>
          </a:p>
          <a:p>
            <a:pPr algn="just">
              <a:lnSpc>
                <a:spcPct val="80000"/>
              </a:lnSpc>
              <a:buBlip>
                <a:blip r:embed="rId3"/>
              </a:buBlip>
            </a:pPr>
            <a:r>
              <a:rPr lang="sk-SK" sz="2800" dirty="0" smtClean="0"/>
              <a:t>učiteľ ako inštruktor sa môže pohybovať pomedzi študentov a poskytovať individuálnu pomoc</a:t>
            </a:r>
          </a:p>
          <a:p>
            <a:endParaRPr lang="sk-SK" sz="2800" dirty="0"/>
          </a:p>
        </p:txBody>
      </p:sp>
      <p:grpSp>
        <p:nvGrpSpPr>
          <p:cNvPr id="5" name="Skupina 4"/>
          <p:cNvGrpSpPr/>
          <p:nvPr/>
        </p:nvGrpSpPr>
        <p:grpSpPr>
          <a:xfrm>
            <a:off x="5643538" y="0"/>
            <a:ext cx="3500462" cy="357166"/>
            <a:chOff x="5286380" y="0"/>
            <a:chExt cx="3500462" cy="357166"/>
          </a:xfrm>
        </p:grpSpPr>
        <p:pic>
          <p:nvPicPr>
            <p:cNvPr id="6" name="Picture 1" descr="ST_T_far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80375" y="0"/>
              <a:ext cx="706467" cy="357166"/>
            </a:xfrm>
            <a:prstGeom prst="rect">
              <a:avLst/>
            </a:prstGeom>
            <a:noFill/>
          </p:spPr>
        </p:pic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5286380" y="0"/>
              <a:ext cx="27860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5085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-450850" algn="r"/>
                </a:tabLst>
              </a:pPr>
              <a:r>
                <a:rPr kumimoji="0" lang="sk-SK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Cena Slovak </a:t>
              </a:r>
              <a:r>
                <a:rPr kumimoji="0" lang="sk-SK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Telekom</a:t>
              </a:r>
              <a:r>
                <a:rPr kumimoji="0" lang="sk-SK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2010</a:t>
              </a:r>
              <a:endPara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Silné stránky</a:t>
            </a:r>
            <a:br>
              <a:rPr lang="sk-SK" b="1" dirty="0" smtClean="0"/>
            </a:br>
            <a:r>
              <a:rPr lang="sk-SK" sz="1600" dirty="0" smtClean="0"/>
              <a:t>tímového vyučovania</a:t>
            </a:r>
            <a:endParaRPr lang="sk-SK" sz="1600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571472" y="1500174"/>
            <a:ext cx="8229600" cy="4525963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sk-SK" sz="1400" b="1" i="1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sk-SK" sz="1600" b="1" i="1" dirty="0" smtClean="0"/>
              <a:t>z pohľadu učiteľa</a:t>
            </a:r>
          </a:p>
          <a:p>
            <a:pPr algn="just">
              <a:buBlip>
                <a:blip r:embed="rId2"/>
              </a:buBlip>
            </a:pPr>
            <a:r>
              <a:rPr lang="sk-SK" sz="1800" dirty="0" smtClean="0"/>
              <a:t>menej skúsení učitelia získajú skúsenosti, nové pohľady a prístupy, rozvíjajú vlastné vyučovacie metódy</a:t>
            </a:r>
            <a:endParaRPr lang="cs-CZ" sz="1800" dirty="0" smtClean="0"/>
          </a:p>
          <a:p>
            <a:pPr algn="just">
              <a:buBlip>
                <a:blip r:embed="rId2"/>
              </a:buBlip>
            </a:pPr>
            <a:r>
              <a:rPr lang="sk-SK" sz="1800" dirty="0" smtClean="0"/>
              <a:t>umožňuje učiteľovi prekonať izoláciu vlastného vyučovania</a:t>
            </a:r>
            <a:endParaRPr lang="cs-CZ" sz="1800" dirty="0" smtClean="0"/>
          </a:p>
          <a:p>
            <a:pPr algn="just">
              <a:buBlip>
                <a:blip r:embed="rId2"/>
              </a:buBlip>
            </a:pPr>
            <a:r>
              <a:rPr lang="sk-SK" sz="1800" dirty="0" smtClean="0"/>
              <a:t>každý člen tímu môže získať informácie pre neho z menej známej oblasti a preto rastie intelektuálne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en-US" sz="1400" i="1" dirty="0" smtClean="0"/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sk-SK" sz="1400" i="1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sk-SK" sz="1600" b="1" i="1" dirty="0" smtClean="0"/>
              <a:t>z pohľadu študenta</a:t>
            </a:r>
          </a:p>
          <a:p>
            <a:pPr algn="just">
              <a:buBlip>
                <a:blip r:embed="rId2"/>
              </a:buBlip>
            </a:pPr>
            <a:r>
              <a:rPr lang="sk-SK" sz="1800" dirty="0" smtClean="0"/>
              <a:t>zlepšuje sa mu kvalita vyučovania - zdôrazňujú sa rôzne uhly pohľadu na problém: teória a prax, minulosť a prítomnosť, rozdielnosť pohlaví</a:t>
            </a:r>
          </a:p>
          <a:p>
            <a:pPr algn="just">
              <a:buBlip>
                <a:blip r:embed="rId2"/>
              </a:buBlip>
            </a:pPr>
            <a:r>
              <a:rPr lang="sk-SK" sz="1800" dirty="0" smtClean="0"/>
              <a:t>študent získava vzdelávacie výhody - zvýšenie úrovne porozumenia a trvalosti vedomostí</a:t>
            </a:r>
          </a:p>
          <a:p>
            <a:pPr algn="just">
              <a:buBlip>
                <a:blip r:embed="rId2"/>
              </a:buBlip>
            </a:pPr>
            <a:r>
              <a:rPr lang="sk-SK" sz="1800" dirty="0" smtClean="0"/>
              <a:t>rôzne osoby, hlasy, prístupy vzbudzujú záujem, udržiavajú pozornosť a pôsobia preventívne proti nude</a:t>
            </a:r>
          </a:p>
          <a:p>
            <a:pPr algn="just">
              <a:buBlip>
                <a:blip r:embed="rId2"/>
              </a:buBlip>
            </a:pPr>
            <a:r>
              <a:rPr lang="sk-SK" sz="1800" dirty="0" smtClean="0"/>
              <a:t>spolupráca učiteľov v tíme je modelom pre rozvoj jeho tímových zručností a postojov</a:t>
            </a:r>
          </a:p>
        </p:txBody>
      </p:sp>
      <p:pic>
        <p:nvPicPr>
          <p:cNvPr id="4" name="Picture 4" descr="slnkovsieti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-1"/>
            <a:ext cx="2071670" cy="1945767"/>
          </a:xfrm>
          <a:prstGeom prst="teardrop">
            <a:avLst/>
          </a:prstGeom>
          <a:noFill/>
          <a:ln>
            <a:noFill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grpSp>
        <p:nvGrpSpPr>
          <p:cNvPr id="7" name="Skupina 6"/>
          <p:cNvGrpSpPr/>
          <p:nvPr/>
        </p:nvGrpSpPr>
        <p:grpSpPr>
          <a:xfrm>
            <a:off x="5643538" y="0"/>
            <a:ext cx="3500462" cy="357166"/>
            <a:chOff x="5286380" y="0"/>
            <a:chExt cx="3500462" cy="357166"/>
          </a:xfrm>
        </p:grpSpPr>
        <p:pic>
          <p:nvPicPr>
            <p:cNvPr id="8" name="Picture 1" descr="ST_T_far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80375" y="0"/>
              <a:ext cx="706467" cy="357166"/>
            </a:xfrm>
            <a:prstGeom prst="rect">
              <a:avLst/>
            </a:prstGeom>
            <a:noFill/>
          </p:spPr>
        </p:pic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5286380" y="0"/>
              <a:ext cx="27860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5085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-450850" algn="r"/>
                </a:tabLst>
              </a:pPr>
              <a:r>
                <a:rPr kumimoji="0" lang="sk-SK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Cena Slovak </a:t>
              </a:r>
              <a:r>
                <a:rPr kumimoji="0" lang="sk-SK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Telekom</a:t>
              </a:r>
              <a:r>
                <a:rPr kumimoji="0" lang="sk-SK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2010</a:t>
              </a:r>
              <a:endPara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Slabé stránky</a:t>
            </a:r>
            <a:br>
              <a:rPr lang="sk-SK" b="1" dirty="0" smtClean="0"/>
            </a:br>
            <a:r>
              <a:rPr lang="sk-SK" sz="1600" dirty="0" smtClean="0"/>
              <a:t> tímového vyučovania</a:t>
            </a:r>
            <a:endParaRPr lang="sk-SK" sz="1600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571472" y="1357298"/>
            <a:ext cx="8229600" cy="492922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sk-SK" sz="1400" b="1" i="1" dirty="0" smtClean="0"/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sk-SK" sz="1600" b="1" i="1" dirty="0" smtClean="0"/>
              <a:t>z pohľadu učiteľa</a:t>
            </a:r>
          </a:p>
          <a:p>
            <a:pPr algn="just">
              <a:buBlip>
                <a:blip r:embed="rId2"/>
              </a:buBlip>
            </a:pPr>
            <a:r>
              <a:rPr lang="sk-SK" sz="1800" dirty="0" smtClean="0"/>
              <a:t>príprava je náročná na čas a energiu</a:t>
            </a:r>
          </a:p>
          <a:p>
            <a:pPr algn="just">
              <a:buBlip>
                <a:blip r:embed="rId2"/>
              </a:buBlip>
            </a:pPr>
            <a:r>
              <a:rPr lang="sk-SK" sz="1800" dirty="0" smtClean="0"/>
              <a:t>niektorí učitelia uprednostňujú samostatnú prácu na hodine</a:t>
            </a:r>
          </a:p>
          <a:p>
            <a:pPr algn="just">
              <a:buBlip>
                <a:blip r:embed="rId2"/>
              </a:buBlip>
            </a:pPr>
            <a:r>
              <a:rPr lang="sk-SK" sz="1800" dirty="0" smtClean="0"/>
              <a:t>tímové vyučovanie nie je vždy úspešné</a:t>
            </a:r>
            <a:endParaRPr lang="cs-CZ" sz="1800" dirty="0" smtClean="0"/>
          </a:p>
          <a:p>
            <a:pPr algn="just">
              <a:buBlip>
                <a:blip r:embed="rId2"/>
              </a:buBlip>
            </a:pPr>
            <a:r>
              <a:rPr lang="sk-SK" sz="1800" dirty="0" smtClean="0"/>
              <a:t>je náročné na organizáciu v rámci rozvrhu</a:t>
            </a:r>
          </a:p>
          <a:p>
            <a:pPr algn="just">
              <a:buBlip>
                <a:blip r:embed="rId2"/>
              </a:buBlip>
            </a:pPr>
            <a:r>
              <a:rPr lang="sk-SK" sz="1800" dirty="0" smtClean="0"/>
              <a:t>učitelia musia užšie spolupracovať na plánovaní a hodnotení, čo zvyšuje pravdepodobnosť osobných konfliktov vznikajúcich medzi členmi tímu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endParaRPr lang="sk-SK" sz="1400" i="1" dirty="0" smtClean="0"/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sk-SK" sz="1600" b="1" i="1" dirty="0" smtClean="0"/>
              <a:t>z pohľadu študenta</a:t>
            </a:r>
          </a:p>
          <a:p>
            <a:pPr algn="just">
              <a:buBlip>
                <a:blip r:embed="rId2"/>
              </a:buBlip>
            </a:pPr>
            <a:r>
              <a:rPr lang="sk-SK" sz="1800" dirty="0" smtClean="0"/>
              <a:t>pre niektorých študentov môže byť znepokojujúca rozmanitosť a nejednoznačnosť v tímovom vyučovaní – môžu byť zmätení z viacerých spôsobov nazerania na problém</a:t>
            </a:r>
          </a:p>
          <a:p>
            <a:pPr algn="just">
              <a:buBlip>
                <a:blip r:embed="rId2"/>
              </a:buBlip>
            </a:pPr>
            <a:r>
              <a:rPr lang="sk-SK" sz="1800" dirty="0" smtClean="0"/>
              <a:t>študenti s poruchami pozornosti v triede s väčším počtom žiakov pri viacerých učiteľoch môžu mať problémy s vnímaním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endParaRPr lang="sk-SK" sz="1400" b="1" i="1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sk-SK" sz="1400" b="1" i="1" dirty="0" smtClean="0"/>
          </a:p>
        </p:txBody>
      </p:sp>
      <p:pic>
        <p:nvPicPr>
          <p:cNvPr id="4" name="Picture 4" descr="slnkovsieti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-1"/>
            <a:ext cx="2071670" cy="1945767"/>
          </a:xfrm>
          <a:prstGeom prst="teardrop">
            <a:avLst/>
          </a:prstGeom>
          <a:noFill/>
          <a:ln>
            <a:noFill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grpSp>
        <p:nvGrpSpPr>
          <p:cNvPr id="7" name="Skupina 6"/>
          <p:cNvGrpSpPr/>
          <p:nvPr/>
        </p:nvGrpSpPr>
        <p:grpSpPr>
          <a:xfrm>
            <a:off x="5643538" y="0"/>
            <a:ext cx="3500462" cy="357166"/>
            <a:chOff x="5286380" y="0"/>
            <a:chExt cx="3500462" cy="357166"/>
          </a:xfrm>
        </p:grpSpPr>
        <p:pic>
          <p:nvPicPr>
            <p:cNvPr id="8" name="Picture 1" descr="ST_T_far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80375" y="0"/>
              <a:ext cx="706467" cy="357166"/>
            </a:xfrm>
            <a:prstGeom prst="rect">
              <a:avLst/>
            </a:prstGeom>
            <a:noFill/>
          </p:spPr>
        </p:pic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5286380" y="0"/>
              <a:ext cx="27860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5085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-450850" algn="r"/>
                </a:tabLst>
              </a:pPr>
              <a:r>
                <a:rPr kumimoji="0" lang="sk-SK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Cena Slovak </a:t>
              </a:r>
              <a:r>
                <a:rPr kumimoji="0" lang="sk-SK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Telekom</a:t>
              </a:r>
              <a:r>
                <a:rPr kumimoji="0" lang="sk-SK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2010</a:t>
              </a:r>
              <a:endPara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lnkovsieti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1"/>
            <a:ext cx="2071670" cy="1945767"/>
          </a:xfrm>
          <a:prstGeom prst="teardrop">
            <a:avLst/>
          </a:prstGeom>
          <a:noFill/>
          <a:ln>
            <a:noFill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1143000"/>
          </a:xfrm>
        </p:spPr>
        <p:txBody>
          <a:bodyPr/>
          <a:lstStyle/>
          <a:p>
            <a:pPr algn="r"/>
            <a:r>
              <a:rPr lang="sk-SK" b="1" dirty="0" smtClean="0"/>
              <a:t>Na začiatku boli otázky ...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571472" y="1903409"/>
            <a:ext cx="8229600" cy="4954591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sk-SK" sz="2000" b="1" dirty="0" smtClean="0"/>
              <a:t>priestor triedy, materiálne vybavenie a čas</a:t>
            </a:r>
            <a:endParaRPr lang="sk-SK" sz="2000" dirty="0" smtClean="0"/>
          </a:p>
          <a:p>
            <a:pPr lvl="2" indent="-209550" algn="just">
              <a:lnSpc>
                <a:spcPct val="80000"/>
              </a:lnSpc>
            </a:pPr>
            <a:r>
              <a:rPr lang="sk-SK" sz="1900" dirty="0" smtClean="0"/>
              <a:t>aký pracovný priestor, aké učebnice, aké pomôcky budú použité</a:t>
            </a:r>
          </a:p>
          <a:p>
            <a:pPr lvl="2" indent="-209550">
              <a:lnSpc>
                <a:spcPct val="80000"/>
              </a:lnSpc>
            </a:pPr>
            <a:r>
              <a:rPr lang="sk-SK" sz="1900" dirty="0" smtClean="0"/>
              <a:t>rozdeliť obsah učiva, čo kto bude učiť, aký obsah sa bude deliť a aký spájať s prihliadnutím na AUP</a:t>
            </a:r>
            <a:endParaRPr lang="cs-CZ" sz="1900" dirty="0" smtClean="0"/>
          </a:p>
          <a:p>
            <a:pPr lvl="2" indent="-209550">
              <a:lnSpc>
                <a:spcPct val="80000"/>
              </a:lnSpc>
            </a:pPr>
            <a:r>
              <a:rPr lang="sk-SK" sz="1900" dirty="0" smtClean="0"/>
              <a:t>ako tímové vyučovanie ovplyvní týždenný rozvrh</a:t>
            </a:r>
            <a:endParaRPr lang="cs-CZ" sz="1900" dirty="0" smtClean="0"/>
          </a:p>
          <a:p>
            <a:pPr lvl="2" indent="-209550">
              <a:lnSpc>
                <a:spcPct val="80000"/>
              </a:lnSpc>
            </a:pPr>
            <a:r>
              <a:rPr lang="sk-SK" sz="1900" dirty="0" smtClean="0"/>
              <a:t>vedenie triedneho, hodnotiaceho systému</a:t>
            </a:r>
            <a:endParaRPr lang="cs-CZ" sz="1900" dirty="0" smtClean="0"/>
          </a:p>
          <a:p>
            <a:pPr lvl="2" indent="-209550">
              <a:lnSpc>
                <a:spcPct val="80000"/>
              </a:lnSpc>
            </a:pPr>
            <a:r>
              <a:rPr lang="sk-SK" sz="1900" dirty="0" smtClean="0"/>
              <a:t>vlastná organizácia vyučovacieho procesu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sk-SK" sz="2000" b="1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k-SK" sz="2000" b="1" dirty="0" smtClean="0"/>
              <a:t>u</a:t>
            </a:r>
            <a:r>
              <a:rPr lang="cs-CZ" sz="2000" b="1" dirty="0" err="1" smtClean="0"/>
              <a:t>čiteľ</a:t>
            </a:r>
            <a:r>
              <a:rPr lang="cs-CZ" sz="2000" b="1" dirty="0" smtClean="0"/>
              <a:t> – člen  </a:t>
            </a:r>
            <a:r>
              <a:rPr lang="cs-CZ" sz="2000" b="1" dirty="0" err="1" smtClean="0"/>
              <a:t>tímu</a:t>
            </a:r>
            <a:r>
              <a:rPr lang="cs-CZ" sz="2000" b="1" dirty="0" smtClean="0"/>
              <a:t> a jeho </a:t>
            </a:r>
            <a:r>
              <a:rPr lang="cs-CZ" sz="2000" b="1" dirty="0" err="1" smtClean="0"/>
              <a:t>osobnos</a:t>
            </a:r>
            <a:r>
              <a:rPr lang="sk-SK" sz="2000" b="1" dirty="0" smtClean="0"/>
              <a:t>ť</a:t>
            </a:r>
            <a:endParaRPr lang="sk-SK" sz="2000" dirty="0" smtClean="0"/>
          </a:p>
          <a:p>
            <a:pPr lvl="2" indent="-209550">
              <a:lnSpc>
                <a:spcPct val="80000"/>
              </a:lnSpc>
            </a:pPr>
            <a:r>
              <a:rPr lang="sk-SK" sz="1900" dirty="0" smtClean="0"/>
              <a:t>zlepšenie vlastného vyučovacieho štýlu</a:t>
            </a:r>
          </a:p>
          <a:p>
            <a:pPr lvl="2" indent="-209550">
              <a:lnSpc>
                <a:spcPct val="80000"/>
              </a:lnSpc>
            </a:pPr>
            <a:r>
              <a:rPr lang="sk-SK" sz="1900" dirty="0" smtClean="0"/>
              <a:t>problém s toleranciou hluku, interakciou s deťmi, silou mojej osobnosti</a:t>
            </a:r>
            <a:endParaRPr lang="cs-CZ" sz="1900" dirty="0" smtClean="0"/>
          </a:p>
          <a:p>
            <a:pPr lvl="2" indent="-209550">
              <a:lnSpc>
                <a:spcPct val="80000"/>
              </a:lnSpc>
            </a:pPr>
            <a:r>
              <a:rPr lang="sk-SK" sz="1900" dirty="0" smtClean="0"/>
              <a:t>skúsenosti z vlastného vzdelávania</a:t>
            </a:r>
            <a:endParaRPr lang="cs-CZ" sz="1900" dirty="0" smtClean="0"/>
          </a:p>
          <a:p>
            <a:pPr lvl="2" indent="-209550">
              <a:lnSpc>
                <a:spcPct val="80000"/>
              </a:lnSpc>
            </a:pPr>
            <a:r>
              <a:rPr lang="sk-SK" sz="1900" dirty="0" smtClean="0"/>
              <a:t>sebareflexia a tímová reflexia, čo robiť v prípade neúspechu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sk-SK" sz="2000" b="1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k-SK" sz="2000" b="1" dirty="0" smtClean="0"/>
              <a:t>triedny manažment</a:t>
            </a:r>
          </a:p>
          <a:p>
            <a:pPr lvl="2" indent="-209550">
              <a:lnSpc>
                <a:spcPct val="80000"/>
              </a:lnSpc>
            </a:pPr>
            <a:r>
              <a:rPr lang="sk-SK" sz="1900" dirty="0" smtClean="0"/>
              <a:t>pravidlá, disciplína na vyučovaní</a:t>
            </a:r>
          </a:p>
          <a:p>
            <a:pPr lvl="2" indent="-209550">
              <a:lnSpc>
                <a:spcPct val="80000"/>
              </a:lnSpc>
            </a:pPr>
            <a:r>
              <a:rPr lang="sk-SK" sz="1900" dirty="0" smtClean="0"/>
              <a:t>rešpektovanie triednych zvyklostí</a:t>
            </a:r>
            <a:endParaRPr lang="cs-CZ" sz="1900" dirty="0" smtClean="0"/>
          </a:p>
          <a:p>
            <a:pPr lvl="2" indent="-209550">
              <a:lnSpc>
                <a:spcPct val="80000"/>
              </a:lnSpc>
            </a:pPr>
            <a:r>
              <a:rPr lang="sk-SK" sz="1900" dirty="0" smtClean="0"/>
              <a:t>komunikácia s vedením školy, triednym učiteľom a rodičmi</a:t>
            </a:r>
            <a:endParaRPr lang="cs-CZ" sz="1900" dirty="0" smtClean="0"/>
          </a:p>
          <a:p>
            <a:pPr lvl="2" indent="-209550">
              <a:lnSpc>
                <a:spcPct val="80000"/>
              </a:lnSpc>
            </a:pPr>
            <a:r>
              <a:rPr lang="sk-SK" sz="1900" dirty="0" smtClean="0"/>
              <a:t>hodnotenie tímového vyučovania žiakmi a rodičmi</a:t>
            </a:r>
          </a:p>
          <a:p>
            <a:endParaRPr lang="sk-SK" dirty="0"/>
          </a:p>
        </p:txBody>
      </p:sp>
      <p:grpSp>
        <p:nvGrpSpPr>
          <p:cNvPr id="7" name="Skupina 6"/>
          <p:cNvGrpSpPr/>
          <p:nvPr/>
        </p:nvGrpSpPr>
        <p:grpSpPr>
          <a:xfrm>
            <a:off x="5643538" y="0"/>
            <a:ext cx="3500462" cy="357166"/>
            <a:chOff x="5286380" y="0"/>
            <a:chExt cx="3500462" cy="357166"/>
          </a:xfrm>
        </p:grpSpPr>
        <p:pic>
          <p:nvPicPr>
            <p:cNvPr id="8" name="Picture 1" descr="ST_T_far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80375" y="0"/>
              <a:ext cx="706467" cy="357166"/>
            </a:xfrm>
            <a:prstGeom prst="rect">
              <a:avLst/>
            </a:prstGeom>
            <a:noFill/>
          </p:spPr>
        </p:pic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5286380" y="0"/>
              <a:ext cx="27860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5085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-450850" algn="r"/>
                </a:tabLst>
              </a:pPr>
              <a:r>
                <a:rPr kumimoji="0" lang="sk-SK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Cena Slovak </a:t>
              </a:r>
              <a:r>
                <a:rPr kumimoji="0" lang="sk-SK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Telekom</a:t>
              </a:r>
              <a:r>
                <a:rPr kumimoji="0" lang="sk-SK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2010</a:t>
              </a:r>
              <a:endPara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lnkovsieti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1"/>
            <a:ext cx="2071670" cy="1945767"/>
          </a:xfrm>
          <a:prstGeom prst="teardrop">
            <a:avLst/>
          </a:prstGeom>
          <a:noFill/>
          <a:ln>
            <a:noFill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Organizácia</a:t>
            </a:r>
            <a:br>
              <a:rPr lang="sk-SK" b="1" dirty="0" smtClean="0"/>
            </a:br>
            <a:r>
              <a:rPr lang="sk-SK" sz="1600" dirty="0" smtClean="0"/>
              <a:t>tímového vyučovania</a:t>
            </a:r>
            <a:endParaRPr lang="sk-SK" sz="1600" dirty="0"/>
          </a:p>
        </p:txBody>
      </p:sp>
      <p:sp>
        <p:nvSpPr>
          <p:cNvPr id="7" name="Zástupný symbol obsahu 6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sk-SK" sz="2000" dirty="0" smtClean="0"/>
              <a:t>žiaci 3. ročníka gymnázia 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endParaRPr lang="sk-SK" sz="2000" dirty="0" smtClean="0"/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sk-SK" sz="2000" dirty="0" smtClean="0"/>
              <a:t>nenarušenie týždenného rozvrhu</a:t>
            </a:r>
            <a:r>
              <a:rPr lang="sk-SK" sz="1600" dirty="0" smtClean="0"/>
              <a:t> </a:t>
            </a:r>
            <a:r>
              <a:rPr lang="sk-SK" sz="1400" dirty="0" smtClean="0"/>
              <a:t>–  pravidelné 2-hodinové cvičenia z fyziky a 				             chémie, trieda rozdelená na polovicu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endParaRPr lang="sk-SK" sz="1400" dirty="0" smtClean="0"/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sk-SK" sz="2000" dirty="0" smtClean="0"/>
              <a:t>teoretické cvičenie</a:t>
            </a:r>
          </a:p>
          <a:p>
            <a:pPr lvl="2">
              <a:lnSpc>
                <a:spcPct val="80000"/>
              </a:lnSpc>
              <a:buBlip>
                <a:blip r:embed="rId4"/>
              </a:buBlip>
            </a:pPr>
            <a:r>
              <a:rPr lang="sk-SK" sz="1400" dirty="0" err="1" smtClean="0"/>
              <a:t>brainstorming</a:t>
            </a:r>
            <a:r>
              <a:rPr lang="sk-SK" sz="1400" dirty="0" smtClean="0"/>
              <a:t> –  slnečné žiarenie</a:t>
            </a:r>
          </a:p>
          <a:p>
            <a:pPr lvl="2">
              <a:lnSpc>
                <a:spcPct val="80000"/>
              </a:lnSpc>
              <a:buBlip>
                <a:blip r:embed="rId4"/>
              </a:buBlip>
            </a:pPr>
            <a:r>
              <a:rPr lang="sk-SK" sz="1400" dirty="0" smtClean="0"/>
              <a:t>rozdelenie do 3-4 členných 5 skupín</a:t>
            </a:r>
          </a:p>
          <a:p>
            <a:pPr lvl="2">
              <a:lnSpc>
                <a:spcPct val="80000"/>
              </a:lnSpc>
              <a:buBlip>
                <a:blip r:embed="rId4"/>
              </a:buBlip>
            </a:pPr>
            <a:r>
              <a:rPr lang="sk-SK" sz="1400" dirty="0" smtClean="0"/>
              <a:t>časový harmonogram, spôsob hodnotenia </a:t>
            </a:r>
          </a:p>
          <a:p>
            <a:pPr lvl="2">
              <a:lnSpc>
                <a:spcPct val="80000"/>
              </a:lnSpc>
              <a:buBlip>
                <a:blip r:embed="rId4"/>
              </a:buBlip>
            </a:pPr>
            <a:r>
              <a:rPr lang="sk-SK" sz="1400" dirty="0" smtClean="0"/>
              <a:t>zadanie pracovných listov a riešenie teoretických úloh v skupinách</a:t>
            </a:r>
          </a:p>
          <a:p>
            <a:pPr lvl="2">
              <a:lnSpc>
                <a:spcPct val="80000"/>
              </a:lnSpc>
              <a:buNone/>
            </a:pPr>
            <a:endParaRPr lang="sk-SK" sz="1400" dirty="0" smtClean="0"/>
          </a:p>
          <a:p>
            <a:pPr algn="just">
              <a:lnSpc>
                <a:spcPct val="80000"/>
              </a:lnSpc>
              <a:buBlip>
                <a:blip r:embed="rId3"/>
              </a:buBlip>
            </a:pPr>
            <a:r>
              <a:rPr lang="sk-SK" sz="2000" dirty="0" smtClean="0"/>
              <a:t>praktické cvičenie</a:t>
            </a:r>
          </a:p>
          <a:p>
            <a:pPr lvl="2" algn="just">
              <a:lnSpc>
                <a:spcPct val="80000"/>
              </a:lnSpc>
              <a:buBlip>
                <a:blip r:embed="rId4"/>
              </a:buBlip>
            </a:pPr>
            <a:r>
              <a:rPr lang="sk-SK" sz="1400" dirty="0" smtClean="0"/>
              <a:t>zadanie pracovných listov a riešenie experimentálnych úloh v skupinách</a:t>
            </a:r>
          </a:p>
          <a:p>
            <a:pPr algn="just">
              <a:lnSpc>
                <a:spcPct val="80000"/>
              </a:lnSpc>
              <a:buNone/>
            </a:pPr>
            <a:endParaRPr lang="sk-SK" sz="1400" dirty="0" smtClean="0"/>
          </a:p>
          <a:p>
            <a:pPr algn="just">
              <a:lnSpc>
                <a:spcPct val="80000"/>
              </a:lnSpc>
              <a:buBlip>
                <a:blip r:embed="rId3"/>
              </a:buBlip>
            </a:pPr>
            <a:r>
              <a:rPr lang="sk-SK" sz="2000" dirty="0" smtClean="0"/>
              <a:t>prezentácia a hodnotenie výsledkov jednotlivých skupín z teoretického a praktického cvičenia</a:t>
            </a:r>
          </a:p>
          <a:p>
            <a:pPr algn="just">
              <a:lnSpc>
                <a:spcPct val="80000"/>
              </a:lnSpc>
              <a:buBlip>
                <a:blip r:embed="rId3"/>
              </a:buBlip>
            </a:pPr>
            <a:endParaRPr lang="sk-SK" sz="2000" dirty="0" smtClean="0"/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sk-SK" sz="2000" dirty="0" smtClean="0"/>
              <a:t>učiteľ – výsledné zhrnutie, utriedenie poznatkov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5643538" y="0"/>
            <a:ext cx="3500462" cy="357166"/>
            <a:chOff x="5286380" y="0"/>
            <a:chExt cx="3500462" cy="357166"/>
          </a:xfrm>
        </p:grpSpPr>
        <p:pic>
          <p:nvPicPr>
            <p:cNvPr id="8" name="Picture 1" descr="ST_T_far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080375" y="0"/>
              <a:ext cx="706467" cy="357166"/>
            </a:xfrm>
            <a:prstGeom prst="rect">
              <a:avLst/>
            </a:prstGeom>
            <a:noFill/>
          </p:spPr>
        </p:pic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5286380" y="0"/>
              <a:ext cx="27860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5085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-450850" algn="r"/>
                </a:tabLst>
              </a:pPr>
              <a:r>
                <a:rPr kumimoji="0" lang="sk-SK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Cena Slovak </a:t>
              </a:r>
              <a:r>
                <a:rPr kumimoji="0" lang="sk-SK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Telekom</a:t>
              </a:r>
              <a:r>
                <a:rPr kumimoji="0" lang="sk-SK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2010</a:t>
              </a:r>
              <a:endPara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lnkovsieti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1"/>
            <a:ext cx="2071670" cy="1945767"/>
          </a:xfrm>
          <a:prstGeom prst="teardrop">
            <a:avLst/>
          </a:prstGeom>
          <a:noFill/>
          <a:ln>
            <a:noFill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grpSp>
        <p:nvGrpSpPr>
          <p:cNvPr id="2111" name="Group 63"/>
          <p:cNvGrpSpPr>
            <a:grpSpLocks/>
          </p:cNvGrpSpPr>
          <p:nvPr/>
        </p:nvGrpSpPr>
        <p:grpSpPr bwMode="auto">
          <a:xfrm>
            <a:off x="1714480" y="214290"/>
            <a:ext cx="6168997" cy="1961829"/>
            <a:chOff x="1957" y="1237"/>
            <a:chExt cx="9502" cy="2987"/>
          </a:xfrm>
        </p:grpSpPr>
        <p:sp>
          <p:nvSpPr>
            <p:cNvPr id="2112" name="Text Box 64"/>
            <p:cNvSpPr txBox="1">
              <a:spLocks noChangeArrowheads="1"/>
            </p:cNvSpPr>
            <p:nvPr/>
          </p:nvSpPr>
          <p:spPr bwMode="auto">
            <a:xfrm>
              <a:off x="1957" y="3757"/>
              <a:ext cx="2520" cy="4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sk-SK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Úvodná hodina</a:t>
              </a:r>
              <a:endPara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grpSp>
          <p:nvGrpSpPr>
            <p:cNvPr id="2113" name="Group 65"/>
            <p:cNvGrpSpPr>
              <a:grpSpLocks/>
            </p:cNvGrpSpPr>
            <p:nvPr/>
          </p:nvGrpSpPr>
          <p:grpSpPr bwMode="auto">
            <a:xfrm>
              <a:off x="2497" y="1237"/>
              <a:ext cx="8962" cy="2520"/>
              <a:chOff x="2497" y="1237"/>
              <a:chExt cx="8962" cy="2520"/>
            </a:xfrm>
          </p:grpSpPr>
          <p:sp>
            <p:nvSpPr>
              <p:cNvPr id="2114" name="Text Box 66"/>
              <p:cNvSpPr txBox="1">
                <a:spLocks noChangeArrowheads="1"/>
              </p:cNvSpPr>
              <p:nvPr/>
            </p:nvSpPr>
            <p:spPr bwMode="auto">
              <a:xfrm>
                <a:off x="2497" y="2677"/>
                <a:ext cx="180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k-SK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Chémia </a:t>
                </a:r>
                <a:endParaRPr kumimoji="0" lang="sk-SK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115" name="Text Box 67"/>
              <p:cNvSpPr txBox="1">
                <a:spLocks noChangeArrowheads="1"/>
              </p:cNvSpPr>
              <p:nvPr/>
            </p:nvSpPr>
            <p:spPr bwMode="auto">
              <a:xfrm>
                <a:off x="9659" y="2651"/>
                <a:ext cx="180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k-SK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Fyzika</a:t>
                </a:r>
                <a:endParaRPr kumimoji="0" lang="sk-SK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grpSp>
            <p:nvGrpSpPr>
              <p:cNvPr id="2116" name="Group 68"/>
              <p:cNvGrpSpPr>
                <a:grpSpLocks/>
              </p:cNvGrpSpPr>
              <p:nvPr/>
            </p:nvGrpSpPr>
            <p:grpSpPr bwMode="auto">
              <a:xfrm>
                <a:off x="3718" y="1237"/>
                <a:ext cx="6370" cy="1414"/>
                <a:chOff x="3718" y="1237"/>
                <a:chExt cx="6370" cy="1414"/>
              </a:xfrm>
            </p:grpSpPr>
            <p:sp>
              <p:nvSpPr>
                <p:cNvPr id="2117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598" y="1237"/>
                  <a:ext cx="4511" cy="87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k-SK" sz="11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</a:rPr>
                    <a:t>TÍMOVÉ VYUČOVANIE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k-SK" sz="11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</a:rPr>
                    <a:t>Slnko v sieti</a:t>
                  </a:r>
                  <a:endParaRPr kumimoji="0" lang="sk-SK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2118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3718" y="2081"/>
                  <a:ext cx="1831" cy="57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/>
                </a:p>
              </p:txBody>
            </p:sp>
            <p:sp>
              <p:nvSpPr>
                <p:cNvPr id="2119" name="Line 71"/>
                <p:cNvSpPr>
                  <a:spLocks noChangeShapeType="1"/>
                </p:cNvSpPr>
                <p:nvPr/>
              </p:nvSpPr>
              <p:spPr bwMode="auto">
                <a:xfrm>
                  <a:off x="7899" y="1998"/>
                  <a:ext cx="2189" cy="57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/>
                </a:p>
              </p:txBody>
            </p:sp>
          </p:grpSp>
          <p:sp>
            <p:nvSpPr>
              <p:cNvPr id="2120" name="Line 72"/>
              <p:cNvSpPr>
                <a:spLocks noChangeShapeType="1"/>
              </p:cNvSpPr>
              <p:nvPr/>
            </p:nvSpPr>
            <p:spPr bwMode="auto">
              <a:xfrm>
                <a:off x="3397" y="3217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2121" name="Line 73"/>
              <p:cNvSpPr>
                <a:spLocks noChangeShapeType="1"/>
              </p:cNvSpPr>
              <p:nvPr/>
            </p:nvSpPr>
            <p:spPr bwMode="auto">
              <a:xfrm>
                <a:off x="10919" y="3191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</p:grpSp>
      </p:grpSp>
      <p:sp>
        <p:nvSpPr>
          <p:cNvPr id="2123" name="Text Box 75"/>
          <p:cNvSpPr txBox="1">
            <a:spLocks noChangeArrowheads="1"/>
          </p:cNvSpPr>
          <p:nvPr/>
        </p:nvSpPr>
        <p:spPr bwMode="auto">
          <a:xfrm>
            <a:off x="6715140" y="2214554"/>
            <a:ext cx="1835150" cy="211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Žiaci sa rozdelia do 5 skupín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24" name="Text Box 76"/>
          <p:cNvSpPr txBox="1">
            <a:spLocks noChangeArrowheads="1"/>
          </p:cNvSpPr>
          <p:nvPr/>
        </p:nvSpPr>
        <p:spPr bwMode="auto">
          <a:xfrm>
            <a:off x="1714480" y="2214554"/>
            <a:ext cx="1835150" cy="211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Žiaci sa rozdelia do 5 skupín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5" name="Text Box 64"/>
          <p:cNvSpPr txBox="1">
            <a:spLocks noChangeArrowheads="1"/>
          </p:cNvSpPr>
          <p:nvPr/>
        </p:nvSpPr>
        <p:spPr bwMode="auto">
          <a:xfrm>
            <a:off x="6715140" y="1857364"/>
            <a:ext cx="1636063" cy="3067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k-SK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Úvodná hodina</a:t>
            </a: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232" name="Skupina 231"/>
          <p:cNvGrpSpPr/>
          <p:nvPr/>
        </p:nvGrpSpPr>
        <p:grpSpPr>
          <a:xfrm>
            <a:off x="7143768" y="2428868"/>
            <a:ext cx="1752600" cy="3190875"/>
            <a:chOff x="7143768" y="2428868"/>
            <a:chExt cx="1752600" cy="3190875"/>
          </a:xfrm>
        </p:grpSpPr>
        <p:sp>
          <p:nvSpPr>
            <p:cNvPr id="2130" name="Line 82"/>
            <p:cNvSpPr>
              <a:spLocks noChangeShapeType="1"/>
            </p:cNvSpPr>
            <p:nvPr/>
          </p:nvSpPr>
          <p:spPr bwMode="auto">
            <a:xfrm>
              <a:off x="7143768" y="2428868"/>
              <a:ext cx="0" cy="2954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grpSp>
          <p:nvGrpSpPr>
            <p:cNvPr id="231" name="Skupina 230"/>
            <p:cNvGrpSpPr/>
            <p:nvPr/>
          </p:nvGrpSpPr>
          <p:grpSpPr>
            <a:xfrm>
              <a:off x="7143768" y="2428868"/>
              <a:ext cx="1752600" cy="3190875"/>
              <a:chOff x="6383351" y="2428868"/>
              <a:chExt cx="1752600" cy="3190875"/>
            </a:xfrm>
          </p:grpSpPr>
          <p:sp>
            <p:nvSpPr>
              <p:cNvPr id="2125" name="Text Box 77"/>
              <p:cNvSpPr txBox="1">
                <a:spLocks noChangeArrowheads="1"/>
              </p:cNvSpPr>
              <p:nvPr/>
            </p:nvSpPr>
            <p:spPr bwMode="auto">
              <a:xfrm>
                <a:off x="6967551" y="2665405"/>
                <a:ext cx="1168400" cy="4730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k-SK" sz="1000" b="1" i="1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Ako uvariť obed pomocou Slnka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k-SK" sz="1000" b="1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126" name="Text Box 78"/>
              <p:cNvSpPr txBox="1">
                <a:spLocks noChangeArrowheads="1"/>
              </p:cNvSpPr>
              <p:nvPr/>
            </p:nvSpPr>
            <p:spPr bwMode="auto">
              <a:xfrm>
                <a:off x="6967551" y="3375018"/>
                <a:ext cx="1168400" cy="47148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k-SK" sz="1000" b="1" i="1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Slnečná pasca - kolektor</a:t>
                </a:r>
                <a:endParaRPr kumimoji="0" lang="sk-SK" sz="1000" b="1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127" name="Text Box 79"/>
              <p:cNvSpPr txBox="1">
                <a:spLocks noChangeArrowheads="1"/>
              </p:cNvSpPr>
              <p:nvPr/>
            </p:nvSpPr>
            <p:spPr bwMode="auto">
              <a:xfrm>
                <a:off x="6967551" y="3965568"/>
                <a:ext cx="1168400" cy="4730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k-SK" sz="1000" b="1" i="1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Autíčko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k-SK" sz="1000" b="1" i="1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na </a:t>
                </a:r>
                <a:r>
                  <a:rPr lang="sk-SK" sz="1000" b="1" i="1" dirty="0" smtClean="0"/>
                  <a:t>vodu</a:t>
                </a:r>
              </a:p>
            </p:txBody>
          </p:sp>
          <p:sp>
            <p:nvSpPr>
              <p:cNvPr id="2128" name="Text Box 80"/>
              <p:cNvSpPr txBox="1">
                <a:spLocks noChangeArrowheads="1"/>
              </p:cNvSpPr>
              <p:nvPr/>
            </p:nvSpPr>
            <p:spPr bwMode="auto">
              <a:xfrm>
                <a:off x="6967551" y="4556118"/>
                <a:ext cx="1168400" cy="4730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k-SK" sz="1000" b="1" i="1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Ako vyrobiť elektrinu zo Slnka</a:t>
                </a:r>
              </a:p>
            </p:txBody>
          </p:sp>
          <p:sp>
            <p:nvSpPr>
              <p:cNvPr id="2129" name="Text Box 81"/>
              <p:cNvSpPr txBox="1">
                <a:spLocks noChangeArrowheads="1"/>
              </p:cNvSpPr>
              <p:nvPr/>
            </p:nvSpPr>
            <p:spPr bwMode="auto">
              <a:xfrm>
                <a:off x="6967551" y="5148255"/>
                <a:ext cx="1168400" cy="4714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k-SK" sz="1000" b="1" i="1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Fotovoltaický</a:t>
                </a:r>
                <a:r>
                  <a:rPr kumimoji="0" lang="sk-SK" sz="1000" b="1" i="1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článok</a:t>
                </a:r>
                <a:endParaRPr kumimoji="0" lang="sk-SK" sz="1000" b="1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grpSp>
            <p:nvGrpSpPr>
              <p:cNvPr id="2131" name="Group 83"/>
              <p:cNvGrpSpPr>
                <a:grpSpLocks/>
              </p:cNvGrpSpPr>
              <p:nvPr/>
            </p:nvGrpSpPr>
            <p:grpSpPr bwMode="auto">
              <a:xfrm>
                <a:off x="6500826" y="2428868"/>
                <a:ext cx="466725" cy="2363787"/>
                <a:chOff x="2317" y="4297"/>
                <a:chExt cx="720" cy="3600"/>
              </a:xfrm>
            </p:grpSpPr>
            <p:sp>
              <p:nvSpPr>
                <p:cNvPr id="2132" name="Line 84"/>
                <p:cNvSpPr>
                  <a:spLocks noChangeShapeType="1"/>
                </p:cNvSpPr>
                <p:nvPr/>
              </p:nvSpPr>
              <p:spPr bwMode="auto">
                <a:xfrm>
                  <a:off x="2317" y="4297"/>
                  <a:ext cx="0" cy="36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/>
                </a:p>
              </p:txBody>
            </p:sp>
            <p:grpSp>
              <p:nvGrpSpPr>
                <p:cNvPr id="2133" name="Group 85"/>
                <p:cNvGrpSpPr>
                  <a:grpSpLocks/>
                </p:cNvGrpSpPr>
                <p:nvPr/>
              </p:nvGrpSpPr>
              <p:grpSpPr bwMode="auto">
                <a:xfrm>
                  <a:off x="2497" y="4297"/>
                  <a:ext cx="540" cy="2700"/>
                  <a:chOff x="2497" y="4297"/>
                  <a:chExt cx="540" cy="2700"/>
                </a:xfrm>
              </p:grpSpPr>
              <p:sp>
                <p:nvSpPr>
                  <p:cNvPr id="2134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2497" y="4297"/>
                    <a:ext cx="0" cy="27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sk-SK"/>
                  </a:p>
                </p:txBody>
              </p:sp>
              <p:grpSp>
                <p:nvGrpSpPr>
                  <p:cNvPr id="2135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2677" y="4297"/>
                    <a:ext cx="360" cy="1800"/>
                    <a:chOff x="2677" y="4297"/>
                    <a:chExt cx="360" cy="1800"/>
                  </a:xfrm>
                </p:grpSpPr>
                <p:sp>
                  <p:nvSpPr>
                    <p:cNvPr id="2136" name="Line 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7" y="4297"/>
                      <a:ext cx="0" cy="18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sk-SK"/>
                    </a:p>
                  </p:txBody>
                </p:sp>
                <p:grpSp>
                  <p:nvGrpSpPr>
                    <p:cNvPr id="2137" name="Group 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57" y="4297"/>
                      <a:ext cx="180" cy="720"/>
                      <a:chOff x="2857" y="4297"/>
                      <a:chExt cx="180" cy="720"/>
                    </a:xfrm>
                  </p:grpSpPr>
                  <p:sp>
                    <p:nvSpPr>
                      <p:cNvPr id="2138" name="Line 9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857" y="4297"/>
                        <a:ext cx="0" cy="7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sk-SK"/>
                      </a:p>
                    </p:txBody>
                  </p:sp>
                  <p:sp>
                    <p:nvSpPr>
                      <p:cNvPr id="2139" name="Line 9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857" y="5017"/>
                        <a:ext cx="18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sk-SK"/>
                      </a:p>
                    </p:txBody>
                  </p:sp>
                </p:grpSp>
                <p:sp>
                  <p:nvSpPr>
                    <p:cNvPr id="2140" name="Line 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7" y="6097"/>
                      <a:ext cx="3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sk-SK"/>
                    </a:p>
                  </p:txBody>
                </p:sp>
              </p:grpSp>
              <p:sp>
                <p:nvSpPr>
                  <p:cNvPr id="2141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2497" y="6997"/>
                    <a:ext cx="54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sk-SK"/>
                  </a:p>
                </p:txBody>
              </p:sp>
            </p:grpSp>
            <p:sp>
              <p:nvSpPr>
                <p:cNvPr id="2142" name="Line 94"/>
                <p:cNvSpPr>
                  <a:spLocks noChangeShapeType="1"/>
                </p:cNvSpPr>
                <p:nvPr/>
              </p:nvSpPr>
              <p:spPr bwMode="auto">
                <a:xfrm>
                  <a:off x="2317" y="7897"/>
                  <a:ext cx="7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/>
                </a:p>
              </p:txBody>
            </p:sp>
          </p:grpSp>
          <p:sp>
            <p:nvSpPr>
              <p:cNvPr id="2143" name="Line 95"/>
              <p:cNvSpPr>
                <a:spLocks noChangeShapeType="1"/>
              </p:cNvSpPr>
              <p:nvPr/>
            </p:nvSpPr>
            <p:spPr bwMode="auto">
              <a:xfrm>
                <a:off x="6383351" y="5383205"/>
                <a:ext cx="584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</p:grpSp>
      </p:grpSp>
      <p:grpSp>
        <p:nvGrpSpPr>
          <p:cNvPr id="230" name="Skupina 229"/>
          <p:cNvGrpSpPr/>
          <p:nvPr/>
        </p:nvGrpSpPr>
        <p:grpSpPr>
          <a:xfrm>
            <a:off x="214282" y="2428868"/>
            <a:ext cx="2928926" cy="3119437"/>
            <a:chOff x="584200" y="2428868"/>
            <a:chExt cx="2928926" cy="3119437"/>
          </a:xfrm>
        </p:grpSpPr>
        <p:sp>
          <p:nvSpPr>
            <p:cNvPr id="2144" name="Text Box 96"/>
            <p:cNvSpPr txBox="1">
              <a:spLocks noChangeArrowheads="1"/>
            </p:cNvSpPr>
            <p:nvPr/>
          </p:nvSpPr>
          <p:spPr bwMode="auto">
            <a:xfrm>
              <a:off x="584200" y="2711442"/>
              <a:ext cx="2336800" cy="4730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Ako rastliny premieňajú slnečné svetlo na energiu pre naše žalúdky</a:t>
              </a:r>
              <a:endParaRPr kumimoji="0" lang="sk-SK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45" name="Text Box 97"/>
            <p:cNvSpPr txBox="1">
              <a:spLocks noChangeArrowheads="1"/>
            </p:cNvSpPr>
            <p:nvPr/>
          </p:nvSpPr>
          <p:spPr bwMode="auto">
            <a:xfrm>
              <a:off x="584200" y="3301992"/>
              <a:ext cx="2336800" cy="4730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Ako rastliny premieňajú slnečné svetlo na energiu pre naše autá</a:t>
              </a:r>
              <a:endParaRPr kumimoji="0" lang="sk-S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46" name="Text Box 98"/>
            <p:cNvSpPr txBox="1">
              <a:spLocks noChangeArrowheads="1"/>
            </p:cNvSpPr>
            <p:nvPr/>
          </p:nvSpPr>
          <p:spPr bwMode="auto">
            <a:xfrm>
              <a:off x="584200" y="3892542"/>
              <a:ext cx="2336800" cy="592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Ako získať elektrický prúd zo slnečného žiarenia a kovov v kyseline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k-S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47" name="Text Box 99"/>
            <p:cNvSpPr txBox="1">
              <a:spLocks noChangeArrowheads="1"/>
            </p:cNvSpPr>
            <p:nvPr/>
          </p:nvSpPr>
          <p:spPr bwMode="auto">
            <a:xfrm>
              <a:off x="584200" y="4602155"/>
              <a:ext cx="2336800" cy="4730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Ako využiť teplo zo Slnka na konzervovanie potravín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k-S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48" name="Text Box 100"/>
            <p:cNvSpPr txBox="1">
              <a:spLocks noChangeArrowheads="1"/>
            </p:cNvSpPr>
            <p:nvPr/>
          </p:nvSpPr>
          <p:spPr bwMode="auto">
            <a:xfrm>
              <a:off x="584200" y="5194292"/>
              <a:ext cx="2336800" cy="3540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Ako využiť teplo zo Slnka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k-S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grpSp>
          <p:nvGrpSpPr>
            <p:cNvPr id="155" name="Skupina 154"/>
            <p:cNvGrpSpPr/>
            <p:nvPr/>
          </p:nvGrpSpPr>
          <p:grpSpPr>
            <a:xfrm flipH="1">
              <a:off x="2928926" y="2428868"/>
              <a:ext cx="584200" cy="2954337"/>
              <a:chOff x="3240714" y="2500306"/>
              <a:chExt cx="584200" cy="2954337"/>
            </a:xfrm>
          </p:grpSpPr>
          <p:sp>
            <p:nvSpPr>
              <p:cNvPr id="2150" name="Line 102"/>
              <p:cNvSpPr>
                <a:spLocks noChangeShapeType="1"/>
              </p:cNvSpPr>
              <p:nvPr/>
            </p:nvSpPr>
            <p:spPr bwMode="auto">
              <a:xfrm>
                <a:off x="3240714" y="2500306"/>
                <a:ext cx="0" cy="29543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b="1"/>
              </a:p>
            </p:txBody>
          </p:sp>
          <p:grpSp>
            <p:nvGrpSpPr>
              <p:cNvPr id="2151" name="Group 103"/>
              <p:cNvGrpSpPr>
                <a:grpSpLocks/>
              </p:cNvGrpSpPr>
              <p:nvPr/>
            </p:nvGrpSpPr>
            <p:grpSpPr bwMode="auto">
              <a:xfrm>
                <a:off x="3357554" y="2500306"/>
                <a:ext cx="467360" cy="2363470"/>
                <a:chOff x="2317" y="4297"/>
                <a:chExt cx="720" cy="3600"/>
              </a:xfrm>
            </p:grpSpPr>
            <p:sp>
              <p:nvSpPr>
                <p:cNvPr id="2152" name="Line 104"/>
                <p:cNvSpPr>
                  <a:spLocks noChangeShapeType="1"/>
                </p:cNvSpPr>
                <p:nvPr/>
              </p:nvSpPr>
              <p:spPr bwMode="auto">
                <a:xfrm>
                  <a:off x="2317" y="4297"/>
                  <a:ext cx="0" cy="36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b="1"/>
                </a:p>
              </p:txBody>
            </p:sp>
            <p:grpSp>
              <p:nvGrpSpPr>
                <p:cNvPr id="2153" name="Group 105"/>
                <p:cNvGrpSpPr>
                  <a:grpSpLocks/>
                </p:cNvGrpSpPr>
                <p:nvPr/>
              </p:nvGrpSpPr>
              <p:grpSpPr bwMode="auto">
                <a:xfrm>
                  <a:off x="2497" y="4297"/>
                  <a:ext cx="540" cy="2700"/>
                  <a:chOff x="2497" y="4297"/>
                  <a:chExt cx="540" cy="2700"/>
                </a:xfrm>
              </p:grpSpPr>
              <p:sp>
                <p:nvSpPr>
                  <p:cNvPr id="2154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2497" y="4297"/>
                    <a:ext cx="0" cy="27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sk-SK" b="1"/>
                  </a:p>
                </p:txBody>
              </p:sp>
              <p:grpSp>
                <p:nvGrpSpPr>
                  <p:cNvPr id="2155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677" y="4297"/>
                    <a:ext cx="360" cy="1800"/>
                    <a:chOff x="2677" y="4297"/>
                    <a:chExt cx="360" cy="1800"/>
                  </a:xfrm>
                </p:grpSpPr>
                <p:sp>
                  <p:nvSpPr>
                    <p:cNvPr id="2156" name="Line 1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7" y="4297"/>
                      <a:ext cx="0" cy="18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cene3d>
                      <a:camera prst="orthographicFront">
                        <a:rot lat="10800000" lon="0" rev="0"/>
                      </a:camera>
                      <a:lightRig rig="threePt" dir="t"/>
                    </a:scene3d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sk-SK" b="1"/>
                    </a:p>
                  </p:txBody>
                </p:sp>
                <p:grpSp>
                  <p:nvGrpSpPr>
                    <p:cNvPr id="2157" name="Group 1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57" y="4297"/>
                      <a:ext cx="180" cy="720"/>
                      <a:chOff x="2857" y="4297"/>
                      <a:chExt cx="180" cy="720"/>
                    </a:xfrm>
                  </p:grpSpPr>
                  <p:sp>
                    <p:nvSpPr>
                      <p:cNvPr id="2158" name="Line 11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857" y="4297"/>
                        <a:ext cx="0" cy="7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sk-SK" b="1"/>
                      </a:p>
                    </p:txBody>
                  </p:sp>
                  <p:sp>
                    <p:nvSpPr>
                      <p:cNvPr id="2159" name="Line 1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857" y="5017"/>
                        <a:ext cx="18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sk-SK" b="1"/>
                      </a:p>
                    </p:txBody>
                  </p:sp>
                </p:grpSp>
                <p:sp>
                  <p:nvSpPr>
                    <p:cNvPr id="2160" name="Line 1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7" y="6097"/>
                      <a:ext cx="3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sk-SK" b="1"/>
                    </a:p>
                  </p:txBody>
                </p:sp>
              </p:grpSp>
              <p:sp>
                <p:nvSpPr>
                  <p:cNvPr id="2161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2497" y="6997"/>
                    <a:ext cx="54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sk-SK" b="1"/>
                  </a:p>
                </p:txBody>
              </p:sp>
            </p:grpSp>
            <p:sp>
              <p:nvSpPr>
                <p:cNvPr id="2162" name="Line 114"/>
                <p:cNvSpPr>
                  <a:spLocks noChangeShapeType="1"/>
                </p:cNvSpPr>
                <p:nvPr/>
              </p:nvSpPr>
              <p:spPr bwMode="auto">
                <a:xfrm>
                  <a:off x="2317" y="7897"/>
                  <a:ext cx="7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sk-SK" b="1"/>
                </a:p>
              </p:txBody>
            </p:sp>
          </p:grpSp>
          <p:sp>
            <p:nvSpPr>
              <p:cNvPr id="2163" name="Line 115"/>
              <p:cNvSpPr>
                <a:spLocks noChangeShapeType="1"/>
              </p:cNvSpPr>
              <p:nvPr/>
            </p:nvSpPr>
            <p:spPr bwMode="auto">
              <a:xfrm>
                <a:off x="3240714" y="5454643"/>
                <a:ext cx="584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 b="1"/>
              </a:p>
            </p:txBody>
          </p:sp>
        </p:grpSp>
      </p:grpSp>
      <p:grpSp>
        <p:nvGrpSpPr>
          <p:cNvPr id="233" name="Skupina 232"/>
          <p:cNvGrpSpPr/>
          <p:nvPr/>
        </p:nvGrpSpPr>
        <p:grpSpPr>
          <a:xfrm>
            <a:off x="2714612" y="2285991"/>
            <a:ext cx="5786478" cy="4429158"/>
            <a:chOff x="1945384" y="3888276"/>
            <a:chExt cx="6629576" cy="3795747"/>
          </a:xfrm>
        </p:grpSpPr>
        <p:sp>
          <p:nvSpPr>
            <p:cNvPr id="2236" name="Oval 188"/>
            <p:cNvSpPr>
              <a:spLocks noChangeArrowheads="1"/>
            </p:cNvSpPr>
            <p:nvPr/>
          </p:nvSpPr>
          <p:spPr bwMode="auto">
            <a:xfrm>
              <a:off x="1945384" y="4378050"/>
              <a:ext cx="5483723" cy="254992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1" compatLnSpc="1">
              <a:prstTxWarp prst="textNoShape">
                <a:avLst/>
              </a:prstTxWarp>
              <a:spAutoFit/>
            </a:bodyPr>
            <a:lstStyle/>
            <a:p>
              <a:pPr marL="457200" marR="0" lvl="1" indent="0" algn="ctr" defTabSz="914400" rtl="0" eaLnBrk="1" fontAlgn="base" latinLnBrk="0" hangingPunct="1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r>
                <a:rPr kumimoji="0" lang="sk-SK" sz="1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 Riešenia teoretických úloh zo zadania</a:t>
              </a:r>
            </a:p>
            <a:p>
              <a:pPr marL="457200" marR="0" lvl="1" indent="0" algn="ctr" defTabSz="914400" rtl="0" eaLnBrk="1" fontAlgn="base" latinLnBrk="0" hangingPunct="1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sk-SK" sz="1200" b="1" dirty="0" smtClean="0"/>
                <a:t>(MS Word, </a:t>
              </a:r>
              <a:r>
                <a:rPr lang="sk-SK" sz="1200" b="1" dirty="0" err="1" smtClean="0"/>
                <a:t>Zoner</a:t>
              </a:r>
              <a:r>
                <a:rPr lang="sk-SK" sz="1200" b="1" dirty="0" smtClean="0"/>
                <a:t> </a:t>
              </a:r>
              <a:r>
                <a:rPr lang="sk-SK" sz="1200" b="1" dirty="0" err="1" smtClean="0"/>
                <a:t>Callisto</a:t>
              </a:r>
              <a:r>
                <a:rPr lang="sk-SK" sz="1200" b="1" dirty="0" smtClean="0"/>
                <a:t>)</a:t>
              </a:r>
              <a:endParaRPr kumimoji="0" lang="sk-SK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1" fontAlgn="base" latinLnBrk="0" hangingPunct="1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r>
                <a:rPr kumimoji="0" lang="sk-SK" sz="1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 Realizácia a spracovanie výsledkov experimentu </a:t>
              </a:r>
              <a:r>
                <a:rPr lang="sk-SK" sz="1200" b="1" dirty="0" smtClean="0"/>
                <a:t>(MS Excel, internet -vzdialený experiment)</a:t>
              </a:r>
              <a:endParaRPr kumimoji="0" lang="sk-SK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1" fontAlgn="base" latinLnBrk="0" hangingPunct="1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r>
                <a:rPr kumimoji="0" lang="sk-SK" sz="1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 Fotodokumentácia</a:t>
              </a:r>
            </a:p>
            <a:p>
              <a:pPr marL="0" marR="0" lvl="0" indent="0" algn="ctr" defTabSz="914400" rtl="0" eaLnBrk="1" fontAlgn="base" latinLnBrk="0" hangingPunct="1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sk-SK" sz="1200" b="1" dirty="0" smtClean="0"/>
                <a:t>(MS Office Picture </a:t>
              </a:r>
              <a:r>
                <a:rPr lang="sk-SK" sz="1200" b="1" dirty="0" err="1" smtClean="0"/>
                <a:t>Manager</a:t>
              </a:r>
              <a:r>
                <a:rPr lang="sk-SK" sz="1200" b="1" dirty="0" smtClean="0"/>
                <a:t>)</a:t>
              </a:r>
              <a:endParaRPr kumimoji="0" lang="sk-SK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1" fontAlgn="base" latinLnBrk="0" hangingPunct="1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r>
                <a:rPr kumimoji="0" lang="sk-SK" sz="1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 Videá so záznamom z experimentovania</a:t>
              </a:r>
            </a:p>
            <a:p>
              <a:pPr marL="0" marR="0" lvl="0" indent="0" algn="ctr" defTabSz="914400" rtl="0" eaLnBrk="1" fontAlgn="base" latinLnBrk="0" hangingPunct="1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sk-SK" sz="1200" b="1" dirty="0" smtClean="0"/>
                <a:t>(Windows </a:t>
              </a:r>
              <a:r>
                <a:rPr lang="sk-SK" sz="1200" b="1" dirty="0" err="1" smtClean="0"/>
                <a:t>Movie</a:t>
              </a:r>
              <a:r>
                <a:rPr lang="sk-SK" sz="1200" b="1" dirty="0" smtClean="0"/>
                <a:t> </a:t>
              </a:r>
              <a:r>
                <a:rPr lang="sk-SK" sz="1200" b="1" dirty="0" err="1" smtClean="0"/>
                <a:t>Maker</a:t>
              </a:r>
              <a:r>
                <a:rPr lang="sk-SK" sz="1200" b="1" dirty="0" smtClean="0"/>
                <a:t>)</a:t>
              </a:r>
              <a:endParaRPr kumimoji="0" lang="sk-SK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1" fontAlgn="base" latinLnBrk="0" hangingPunct="1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r>
                <a:rPr kumimoji="0" lang="sk-SK" sz="1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 Vytvorenie výsledného súboru v aplikačnom programe </a:t>
              </a:r>
              <a:r>
                <a:rPr kumimoji="0" lang="sk-SK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(MS PowerPoint, </a:t>
              </a:r>
              <a:r>
                <a:rPr kumimoji="0" lang="sk-SK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LogoMotion</a:t>
              </a:r>
              <a:r>
                <a:rPr kumimoji="0" lang="sk-SK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)</a:t>
              </a:r>
            </a:p>
          </p:txBody>
        </p:sp>
        <p:sp>
          <p:nvSpPr>
            <p:cNvPr id="2232" name="Text Box 184"/>
            <p:cNvSpPr txBox="1">
              <a:spLocks noChangeArrowheads="1"/>
            </p:cNvSpPr>
            <p:nvPr/>
          </p:nvSpPr>
          <p:spPr bwMode="auto">
            <a:xfrm>
              <a:off x="2190923" y="7104379"/>
              <a:ext cx="3275437" cy="5796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k-SK" sz="1200" b="1" dirty="0" smtClean="0"/>
                <a:t>š</a:t>
              </a:r>
              <a:r>
                <a:rPr kumimoji="0" lang="sk-SK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tudentská vedecká  konferencia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sk-SK" sz="1200" b="1" dirty="0" smtClean="0"/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k-SK" sz="1200" b="1" dirty="0" smtClean="0"/>
                <a:t>didaktický materiál</a:t>
              </a:r>
              <a:endParaRPr kumimoji="0" lang="sk-SK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k-SK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35" name="Text Box 187"/>
            <p:cNvSpPr txBox="1">
              <a:spLocks noChangeArrowheads="1"/>
            </p:cNvSpPr>
            <p:nvPr/>
          </p:nvSpPr>
          <p:spPr bwMode="auto">
            <a:xfrm>
              <a:off x="6201408" y="7133027"/>
              <a:ext cx="2373552" cy="5509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k-SK" sz="1200" b="1" dirty="0" smtClean="0"/>
                <a:t>v</a:t>
              </a:r>
              <a:r>
                <a:rPr kumimoji="0" lang="sk-SK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yhodnotenie tímového vyučovania</a:t>
              </a:r>
            </a:p>
          </p:txBody>
        </p:sp>
        <p:sp>
          <p:nvSpPr>
            <p:cNvPr id="2237" name="Text Box 189"/>
            <p:cNvSpPr txBox="1">
              <a:spLocks noChangeArrowheads="1"/>
            </p:cNvSpPr>
            <p:nvPr/>
          </p:nvSpPr>
          <p:spPr bwMode="auto">
            <a:xfrm>
              <a:off x="3664163" y="3888276"/>
              <a:ext cx="1882472" cy="2873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Výstupy</a:t>
              </a:r>
              <a:r>
                <a:rPr kumimoji="0" lang="sk-SK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práce žiakov</a:t>
              </a:r>
              <a:endPara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242" name="Rovná spojovacia šípka 241"/>
          <p:cNvCxnSpPr/>
          <p:nvPr/>
        </p:nvCxnSpPr>
        <p:spPr>
          <a:xfrm rot="5400000">
            <a:off x="4892677" y="5965049"/>
            <a:ext cx="215108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2" name="Rovná spojovacia šípka 91"/>
          <p:cNvCxnSpPr/>
          <p:nvPr/>
        </p:nvCxnSpPr>
        <p:spPr>
          <a:xfrm rot="5400000">
            <a:off x="4893471" y="2750339"/>
            <a:ext cx="215108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4" name="Rovná spojovacia šípka 93"/>
          <p:cNvCxnSpPr>
            <a:stCxn id="2232" idx="3"/>
            <a:endCxn id="2235" idx="1"/>
          </p:cNvCxnSpPr>
          <p:nvPr/>
        </p:nvCxnSpPr>
        <p:spPr>
          <a:xfrm>
            <a:off x="5787818" y="6376963"/>
            <a:ext cx="641570" cy="167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67" name="Skupina 66"/>
          <p:cNvGrpSpPr/>
          <p:nvPr/>
        </p:nvGrpSpPr>
        <p:grpSpPr>
          <a:xfrm>
            <a:off x="5572132" y="0"/>
            <a:ext cx="3571868" cy="357166"/>
            <a:chOff x="5286380" y="0"/>
            <a:chExt cx="3500462" cy="357166"/>
          </a:xfrm>
        </p:grpSpPr>
        <p:pic>
          <p:nvPicPr>
            <p:cNvPr id="68" name="Picture 1" descr="ST_T_far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80375" y="0"/>
              <a:ext cx="706467" cy="357166"/>
            </a:xfrm>
            <a:prstGeom prst="rect">
              <a:avLst/>
            </a:prstGeom>
            <a:noFill/>
          </p:spPr>
        </p:pic>
        <p:sp>
          <p:nvSpPr>
            <p:cNvPr id="69" name="Rectangle 3"/>
            <p:cNvSpPr>
              <a:spLocks noChangeArrowheads="1"/>
            </p:cNvSpPr>
            <p:nvPr/>
          </p:nvSpPr>
          <p:spPr bwMode="auto">
            <a:xfrm>
              <a:off x="5286380" y="0"/>
              <a:ext cx="27860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5085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-450850" algn="r"/>
                </a:tabLst>
              </a:pPr>
              <a:r>
                <a:rPr kumimoji="0" lang="sk-SK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Cena Slovak </a:t>
              </a:r>
              <a:r>
                <a:rPr kumimoji="0" lang="sk-SK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Telekom</a:t>
              </a:r>
              <a:r>
                <a:rPr kumimoji="0" lang="sk-SK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2010</a:t>
              </a:r>
              <a:endPara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Slnko v sieti">
      <a:dk1>
        <a:srgbClr val="C00000"/>
      </a:dk1>
      <a:lt1>
        <a:srgbClr val="D16349"/>
      </a:lt1>
      <a:dk2>
        <a:srgbClr val="FF4040"/>
      </a:dk2>
      <a:lt2>
        <a:srgbClr val="FF4040"/>
      </a:lt2>
      <a:accent1>
        <a:srgbClr val="D16349"/>
      </a:accent1>
      <a:accent2>
        <a:srgbClr val="EF0000"/>
      </a:accent2>
      <a:accent3>
        <a:srgbClr val="FF4040"/>
      </a:accent3>
      <a:accent4>
        <a:srgbClr val="900000"/>
      </a:accent4>
      <a:accent5>
        <a:srgbClr val="FF4040"/>
      </a:accent5>
      <a:accent6>
        <a:srgbClr val="D19049"/>
      </a:accent6>
      <a:hlink>
        <a:srgbClr val="C00000"/>
      </a:hlink>
      <a:folHlink>
        <a:srgbClr val="900000"/>
      </a:folHlink>
    </a:clrScheme>
    <a:fontScheme name="Office, klas. ver.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583</Words>
  <Application>Microsoft Office PowerPoint</Application>
  <PresentationFormat>Prezentácia na obrazovke (4:3)</PresentationFormat>
  <Paragraphs>211</Paragraphs>
  <Slides>16</Slides>
  <Notes>1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8" baseType="lpstr">
      <vt:lpstr>Motív Office</vt:lpstr>
      <vt:lpstr>Dokument</vt:lpstr>
      <vt:lpstr>Slnko v sieti  tímové vyučovanie fyziky a chémie o využívaní slnečného žiarenia   </vt:lpstr>
      <vt:lpstr>Snímka 2</vt:lpstr>
      <vt:lpstr>Tímové vyučovanie</vt:lpstr>
      <vt:lpstr>Paralelné vyučovanie</vt:lpstr>
      <vt:lpstr>Silné stránky tímového vyučovania</vt:lpstr>
      <vt:lpstr>Slabé stránky  tímového vyučovania</vt:lpstr>
      <vt:lpstr>Na začiatku boli otázky ...</vt:lpstr>
      <vt:lpstr>Organizácia tímového vyučovania</vt:lpstr>
      <vt:lpstr>Snímka 9</vt:lpstr>
      <vt:lpstr>Učebné pomôcky- didaktické hračky</vt:lpstr>
      <vt:lpstr>Snímka 11</vt:lpstr>
      <vt:lpstr>Snímka 12</vt:lpstr>
      <vt:lpstr>Ukážky IKT prác študentov</vt:lpstr>
      <vt:lpstr>Vytvárame priestor na spoluprácu</vt:lpstr>
      <vt:lpstr>Snímka 15</vt:lpstr>
      <vt:lpstr>Ďakujeme za pozornosť.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vbfbbf</dc:title>
  <dc:creator>A</dc:creator>
  <cp:lastModifiedBy>A</cp:lastModifiedBy>
  <cp:revision>68</cp:revision>
  <dcterms:created xsi:type="dcterms:W3CDTF">2010-11-30T20:40:25Z</dcterms:created>
  <dcterms:modified xsi:type="dcterms:W3CDTF">2010-12-01T20:14:37Z</dcterms:modified>
</cp:coreProperties>
</file>