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AD08-82C1-4F09-9E76-45F50C8C4CA6}" type="datetimeFigureOut">
              <a:rPr lang="sk-SK" smtClean="0"/>
              <a:pPr/>
              <a:t>29.3.2011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11CB1-248D-425A-A0FD-9BCE40EC505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2844" y="2803918"/>
            <a:ext cx="8858312" cy="12501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Sociálna skupina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lphaLcParenR" startAt="3"/>
            </a:pPr>
            <a:r>
              <a:rPr lang="sk-SK" sz="2900" b="1" u="sng" dirty="0" smtClean="0">
                <a:solidFill>
                  <a:schemeClr val="accent3">
                    <a:lumMod val="75000"/>
                  </a:schemeClr>
                </a:solidFill>
              </a:rPr>
              <a:t>Vlastné a cudzie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Vlastné</a:t>
            </a:r>
            <a:endParaRPr lang="sk-SK" sz="2300" i="1" dirty="0" smtClean="0">
              <a:solidFill>
                <a:srgbClr val="FF0000"/>
              </a:solidFill>
            </a:endParaRP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sú také malé, že jedinec ich pociťuje tak, že k nim patrí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Cudzie</a:t>
            </a:r>
            <a:endParaRPr lang="sk-SK" sz="2300" i="1" dirty="0" smtClean="0">
              <a:solidFill>
                <a:srgbClr val="FF0000"/>
              </a:solidFill>
            </a:endParaRP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jedinec do nej nepatrí</a:t>
            </a:r>
          </a:p>
          <a:p>
            <a:pPr marL="1828800" lvl="3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700" dirty="0" smtClean="0"/>
              <a:t>medzi vlastnou a cudzími skupinami prebieha súperenie</a:t>
            </a:r>
          </a:p>
          <a:p>
            <a:pPr marL="1828800" lvl="3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700" dirty="0" smtClean="0"/>
              <a:t>vlastnej skupine sú pripisované lepšie vlastnosti a hodnoty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sk-SK" sz="23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sk-SK" sz="2300" dirty="0" smtClean="0"/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+mj-lt"/>
              <a:buAutoNum type="alphaLcParenR" startAt="2"/>
            </a:pPr>
            <a:r>
              <a:rPr lang="sk-SK" sz="2900" b="1" u="sng" dirty="0" smtClean="0">
                <a:solidFill>
                  <a:schemeClr val="accent3">
                    <a:lumMod val="75000"/>
                  </a:schemeClr>
                </a:solidFill>
              </a:rPr>
              <a:t>Formálne a neformálne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Formálne</a:t>
            </a:r>
            <a:endParaRPr lang="sk-SK" sz="2300" i="1" dirty="0" smtClean="0">
              <a:solidFill>
                <a:srgbClr val="FF0000"/>
              </a:solidFill>
            </a:endParaRP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vznikajú na základe určitej potreby, úlohy, cieľa (potreba je saturovaná), ktoré určujú aj zloženie členov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Neformálne</a:t>
            </a:r>
            <a:endParaRPr lang="sk-SK" sz="2300" i="1" dirty="0" smtClean="0">
              <a:solidFill>
                <a:srgbClr val="FF0000"/>
              </a:solidFill>
            </a:endParaRP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vznikajú na hlbších osobných vzťahoch</a:t>
            </a:r>
          </a:p>
          <a:p>
            <a:pPr marL="1809750" lvl="3" indent="-4381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700" smtClean="0"/>
              <a:t>vznikajú </a:t>
            </a:r>
            <a:r>
              <a:rPr lang="sk-SK" sz="1700" dirty="0" smtClean="0"/>
              <a:t>na základe spoločných cieľov, záujmov, hodnôt, postojov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Členenie malých sociálnych skupín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Clr>
                <a:schemeClr val="accent3">
                  <a:lumMod val="75000"/>
                </a:schemeClr>
              </a:buClr>
              <a:buFont typeface="+mj-lt"/>
              <a:buAutoNum type="alphaLcParenR" startAt="5"/>
            </a:pPr>
            <a:r>
              <a:rPr lang="sk-SK" sz="2900" b="1" u="sng" dirty="0" smtClean="0">
                <a:solidFill>
                  <a:schemeClr val="accent3">
                    <a:lumMod val="75000"/>
                  </a:schemeClr>
                </a:solidFill>
              </a:rPr>
              <a:t>Situačné a stále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Situačné</a:t>
            </a:r>
            <a:endParaRPr lang="sk-SK" sz="2300" b="1" i="1" dirty="0" smtClean="0">
              <a:solidFill>
                <a:srgbClr val="FF0000"/>
              </a:solidFill>
            </a:endParaRP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vznikajú len v určitých situáciách, spravidla určených len na splnenie nejakej úlohy, po ktorej splnení sa skupina rozpadá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Stále</a:t>
            </a:r>
            <a:endParaRPr lang="sk-SK" sz="2300" dirty="0" smtClean="0"/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existujú dlhodobejšie, aj po splnení úlohy alebo dosiahnutí cieľa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sk-SK" sz="2300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sk-SK" sz="23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+mj-lt"/>
              <a:buAutoNum type="alphaLcParenR" startAt="6"/>
            </a:pPr>
            <a:r>
              <a:rPr lang="sk-SK" sz="2900" b="1" u="sng" dirty="0" smtClean="0">
                <a:solidFill>
                  <a:schemeClr val="accent3">
                    <a:lumMod val="75000"/>
                  </a:schemeClr>
                </a:solidFill>
              </a:rPr>
              <a:t>Dobrovoľné a automatické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Dobrovoľné</a:t>
            </a:r>
            <a:endParaRPr lang="sk-SK" sz="2300" b="1" i="1" dirty="0" smtClean="0">
              <a:solidFill>
                <a:srgbClr val="FF0000"/>
              </a:solidFill>
            </a:endParaRP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jednotlivec si k danej skupine najprv vypracuje vzťah a až potom do nej vstúpi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Automatické</a:t>
            </a:r>
            <a:endParaRPr lang="sk-SK" sz="2300" dirty="0" smtClean="0"/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členom sa stávame napr. narodením</a:t>
            </a:r>
          </a:p>
          <a:p>
            <a:pPr marL="1352550" lvl="2" indent="-4381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vzťahy k skupine a jej členom si začíname budovať, až keď sa staneme jej členmi 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Členenie malých sociálnych skupín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980728"/>
            <a:ext cx="5688632" cy="568863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Aristoteles</a:t>
            </a:r>
            <a:r>
              <a:rPr lang="sk-SK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000" i="1" dirty="0" smtClean="0"/>
              <a:t>„</a:t>
            </a:r>
            <a:r>
              <a:rPr lang="sk-SK" sz="2000" i="1" dirty="0" err="1" smtClean="0"/>
              <a:t>zoon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politikon</a:t>
            </a:r>
            <a:r>
              <a:rPr lang="sk-SK" sz="2000" i="1" dirty="0" smtClean="0"/>
              <a:t>“ </a:t>
            </a:r>
            <a:endParaRPr lang="sk-SK" sz="20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100" dirty="0" smtClean="0"/>
              <a:t>chce patriť do nejakej skupiny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zoskupenie ľudí</a:t>
            </a:r>
            <a:r>
              <a:rPr lang="sk-SK" sz="2500" dirty="0" smtClean="0"/>
              <a:t>, medzi ktorými prebiehajú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pravidelné interakcie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500" dirty="0" smtClean="0"/>
              <a:t>jej členovia si vytvárajú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pocit spolupatričnosti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seba</a:t>
            </a:r>
            <a:r>
              <a:rPr lang="sk-SK" sz="2300" dirty="0" smtClean="0"/>
              <a:t> ako členov označujú ako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„my“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nečlenov</a:t>
            </a:r>
            <a:r>
              <a:rPr lang="sk-SK" sz="2300" dirty="0" smtClean="0"/>
              <a:t> označujú ako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„oni“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3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konanie</a:t>
            </a:r>
            <a:r>
              <a:rPr lang="sk-SK" sz="2500" dirty="0" smtClean="0"/>
              <a:t> členov je namierené k dosiahnutiu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spoločných cieľov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25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okrem cieľov</a:t>
            </a:r>
            <a:r>
              <a:rPr lang="sk-SK" sz="2500" dirty="0" smtClean="0"/>
              <a:t> majú spoločné činnosti, hodnoty, záujmy, postoje </a:t>
            </a:r>
            <a:r>
              <a:rPr lang="sk-SK" sz="2500" dirty="0" err="1" smtClean="0"/>
              <a:t>etc</a:t>
            </a:r>
            <a:r>
              <a:rPr lang="sk-SK" sz="2500" dirty="0" smtClean="0"/>
              <a:t>.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Definícia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aristote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796136" y="1628800"/>
            <a:ext cx="3133491" cy="4331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060848"/>
            <a:ext cx="5256584" cy="4536504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prvá</a:t>
            </a:r>
            <a:r>
              <a:rPr lang="sk-SK" sz="2800" dirty="0" smtClean="0"/>
              <a:t> primárna sociálna skupina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vzťah je založený na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emocionálnom prepojení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malý počet</a:t>
            </a:r>
            <a:r>
              <a:rPr lang="sk-SK" sz="2800" dirty="0" smtClean="0"/>
              <a:t> členov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400" dirty="0" smtClean="0"/>
              <a:t>kontakt medzi všetkými členmi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učí dieťa žiť v spoločnosti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stará sa o ich fyzický a mentálny rast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Primárna sociálna skupina</a:t>
            </a:r>
            <a:endParaRPr lang="sk-SK" sz="4000" b="1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2844" y="980728"/>
            <a:ext cx="885831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Rodina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6" name="Obrázok 5" descr="simpsons_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132856"/>
            <a:ext cx="3284658" cy="4248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4752528" cy="5544616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postupne je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fyzické prežitie </a:t>
            </a:r>
            <a:r>
              <a:rPr lang="sk-SK" sz="2800" dirty="0" smtClean="0"/>
              <a:t>čoraz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menej závislé </a:t>
            </a:r>
            <a:r>
              <a:rPr lang="sk-SK" sz="2800" dirty="0" smtClean="0"/>
              <a:t>na rodičoch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naďalej dôležitý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súhlas</a:t>
            </a:r>
            <a:r>
              <a:rPr lang="sk-SK" sz="2300" dirty="0" smtClean="0"/>
              <a:t>, resp.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nesúhlas</a:t>
            </a:r>
            <a:r>
              <a:rPr lang="sk-SK" sz="2300" dirty="0" smtClean="0"/>
              <a:t> rodičov s konaním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300" dirty="0" smtClean="0"/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3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súrodenci</a:t>
            </a:r>
            <a:r>
              <a:rPr lang="sk-SK" sz="2800" dirty="0" smtClean="0"/>
              <a:t> umožňujú nadobudnúť skúsenosti so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sociálnou interakciou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lojalita, pomoc, ochrana, prijímanie modelov konfliktov a ich riešenia, súťaženie </a:t>
            </a:r>
            <a:r>
              <a:rPr lang="sk-SK" sz="2300" dirty="0" err="1" smtClean="0"/>
              <a:t>etc</a:t>
            </a:r>
            <a:r>
              <a:rPr lang="sk-SK" sz="2300" dirty="0" smtClean="0"/>
              <a:t>.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300" dirty="0" smtClean="0"/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3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900" b="1" dirty="0" smtClean="0">
                <a:solidFill>
                  <a:schemeClr val="accent3">
                    <a:lumMod val="75000"/>
                  </a:schemeClr>
                </a:solidFill>
              </a:rPr>
              <a:t>prvorodený</a:t>
            </a:r>
            <a:r>
              <a:rPr lang="sk-SK" sz="2900" dirty="0" smtClean="0">
                <a:solidFill>
                  <a:srgbClr val="0000FF"/>
                </a:solidFill>
              </a:rPr>
              <a:t> </a:t>
            </a:r>
            <a:r>
              <a:rPr lang="sk-SK" sz="2900" dirty="0" smtClean="0"/>
              <a:t>má zvláštne postavenie medzi súrodencami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sklon k svedomitosti a zodpovednosti, silnejší a väčší záujem o kooperáciu, rolu rodičov akceptuje častejšie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Rodina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stevens-family-c19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060848"/>
            <a:ext cx="3871266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268760"/>
            <a:ext cx="5184576" cy="5400600"/>
          </a:xfrm>
        </p:spPr>
        <p:txBody>
          <a:bodyPr>
            <a:normAutofit fontScale="77500" lnSpcReduction="20000"/>
          </a:bodyPr>
          <a:lstStyle/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1. rok 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proces oddeľovania sa od rodiny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3.-4. rok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1900" dirty="0" smtClean="0"/>
              <a:t>potrebná blízkosť </a:t>
            </a:r>
            <a:r>
              <a:rPr lang="sk-SK" sz="1900" b="1" dirty="0" smtClean="0">
                <a:solidFill>
                  <a:schemeClr val="accent3">
                    <a:lumMod val="75000"/>
                  </a:schemeClr>
                </a:solidFill>
              </a:rPr>
              <a:t>dôvernej osoby </a:t>
            </a:r>
            <a:r>
              <a:rPr lang="sk-SK" sz="1900" dirty="0" smtClean="0"/>
              <a:t>(mama, otec)	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700" dirty="0" smtClean="0"/>
              <a:t>pomoc a istota pri nadväzovaní kontaktov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500" dirty="0" smtClean="0"/>
              <a:t>4. rok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dôležité 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uznanie rovesníkov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v skupine rovesníkov sa dieťa 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učí</a:t>
            </a:r>
            <a:r>
              <a:rPr lang="sk-SK" sz="2100" dirty="0" smtClean="0"/>
              <a:t> ako sa má: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900" dirty="0" smtClean="0"/>
              <a:t>správať v prítomnosti rovesníkov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900" dirty="0" smtClean="0"/>
              <a:t>vyrovnávať s nepriateľstvom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900" dirty="0" smtClean="0"/>
              <a:t>vyrovnávať s panovačnosťou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900" dirty="0" smtClean="0"/>
              <a:t>podriadiť vodcovi ale aj ako viesť skupinu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900" dirty="0" smtClean="0"/>
              <a:t>v diskusii vyrovnať so svojimi problémami</a:t>
            </a:r>
          </a:p>
          <a:p>
            <a:pPr lvl="3">
              <a:buClr>
                <a:schemeClr val="accent3">
                  <a:lumMod val="75000"/>
                </a:schemeClr>
              </a:buClr>
            </a:pPr>
            <a:endParaRPr lang="sk-SK" sz="1900" dirty="0" smtClean="0"/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kontakt </a:t>
            </a:r>
            <a:r>
              <a:rPr lang="sk-SK" sz="2500" dirty="0" smtClean="0"/>
              <a:t>s rovesníkmi 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predstavu o sebe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poznávanie svojich 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silných a slabých stránok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Rovesníci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rovesni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412776"/>
            <a:ext cx="3471814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256584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školský vek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prednosť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samostatne vytvorené skupiny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900" dirty="0" smtClean="0"/>
              <a:t>podobné záujmy, potreby, schopnosti, problémy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Rovesníci 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6192688" cy="54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členovia 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dirty="0" smtClean="0"/>
              <a:t>navzájom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spojení </a:t>
            </a:r>
            <a:r>
              <a:rPr lang="sk-SK" dirty="0" smtClean="0"/>
              <a:t>prostredníctvom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symbolov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priamy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kontakt</a:t>
            </a:r>
            <a:r>
              <a:rPr lang="sk-SK" dirty="0" smtClean="0"/>
              <a:t> medzi všetkými členmi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dirty="0" smtClean="0"/>
              <a:t>je</a:t>
            </a:r>
            <a:r>
              <a:rPr lang="sk-SK" dirty="0" smtClean="0">
                <a:solidFill>
                  <a:srgbClr val="0000FF"/>
                </a:solidFill>
              </a:rPr>
              <a:t>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nemožný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charakteristické znaky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dirty="0" smtClean="0"/>
              <a:t> funkcia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dirty="0" smtClean="0"/>
              <a:t>rozdelenie moci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dirty="0" smtClean="0"/>
              <a:t>systém noriem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dirty="0" smtClean="0"/>
              <a:t>určenie komunikačných kanálov (úradný postup)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patria sem: </a:t>
            </a:r>
            <a:r>
              <a:rPr lang="sk-SK" dirty="0" smtClean="0"/>
              <a:t>politické strany, cirkvi, armáda, národ, štát, firmy, spolky </a:t>
            </a:r>
            <a:r>
              <a:rPr lang="sk-SK" dirty="0" err="1" smtClean="0"/>
              <a:t>etc</a:t>
            </a:r>
            <a:r>
              <a:rPr lang="sk-SK" dirty="0" smtClean="0"/>
              <a:t>.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endParaRPr lang="sk-SK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Sekundárna sociálna skupina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cirk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052736"/>
            <a:ext cx="2214966" cy="1597332"/>
          </a:xfrm>
          <a:prstGeom prst="rect">
            <a:avLst/>
          </a:prstGeom>
        </p:spPr>
      </p:pic>
      <p:pic>
        <p:nvPicPr>
          <p:cNvPr id="6" name="Obrázok 5" descr="arma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2780928"/>
            <a:ext cx="2265040" cy="2083837"/>
          </a:xfrm>
          <a:prstGeom prst="rect">
            <a:avLst/>
          </a:prstGeom>
        </p:spPr>
      </p:pic>
      <p:pic>
        <p:nvPicPr>
          <p:cNvPr id="7" name="Obrázok 6" descr="cina-komunisticka_str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5013176"/>
            <a:ext cx="2394850" cy="1597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5256584" cy="561662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Masa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takmer neorganizované </a:t>
            </a:r>
            <a:r>
              <a:rPr lang="sk-SK" sz="2400" dirty="0" smtClean="0"/>
              <a:t>zhromaždenie 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dirty="0"/>
              <a:t>s</a:t>
            </a:r>
            <a:r>
              <a:rPr lang="sk-SK" dirty="0" smtClean="0"/>
              <a:t>pája ich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určitá situácia</a:t>
            </a:r>
            <a:r>
              <a:rPr lang="sk-SK" dirty="0" smtClean="0"/>
              <a:t> (futbaloví fanúšikovia) 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dirty="0" smtClean="0"/>
              <a:t>vzájomnosť, spolupatričnosť 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afektívne a pudové zjednotenia emócií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dirty="0" smtClean="0"/>
              <a:t>nerozlišujú sa jednotlivé funkcie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400" dirty="0" smtClean="0"/>
              <a:t>výnimkou je vodca a vedení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dirty="0" smtClean="0"/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Dav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náhodné zhromaždenie</a:t>
            </a:r>
            <a:endParaRPr lang="sk-SK" sz="2400" dirty="0" smtClean="0"/>
          </a:p>
          <a:p>
            <a:pPr lvl="2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dirty="0" smtClean="0"/>
              <a:t>má spoločný len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vonkajší podnet vnímania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ľudia</a:t>
            </a:r>
            <a:r>
              <a:rPr lang="sk-SK" dirty="0" smtClean="0"/>
              <a:t>, ktorí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nie sú </a:t>
            </a:r>
            <a:r>
              <a:rPr lang="sk-SK" dirty="0" smtClean="0"/>
              <a:t>ani v emocionálnom, ani v intelektuálnom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vzájomnom vzťahu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Sekundárna sociálna skupina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6" name="Obrázok 5" descr="Football-f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268760"/>
            <a:ext cx="3480387" cy="2088232"/>
          </a:xfrm>
          <a:prstGeom prst="rect">
            <a:avLst/>
          </a:prstGeom>
        </p:spPr>
      </p:pic>
      <p:pic>
        <p:nvPicPr>
          <p:cNvPr id="7" name="Obrázok 6" descr="dav_rumuns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221088"/>
            <a:ext cx="3405793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lnSpcReduction="10000"/>
          </a:bodyPr>
          <a:lstStyle/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lphaLcParenR"/>
            </a:pPr>
            <a:r>
              <a:rPr lang="sk-SK" sz="2900" b="1" u="sng" dirty="0" smtClean="0">
                <a:solidFill>
                  <a:schemeClr val="accent3">
                    <a:lumMod val="75000"/>
                  </a:schemeClr>
                </a:solidFill>
              </a:rPr>
              <a:t>Primárne a sekundárne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Tx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Primárne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silnejšie väzby, dôvernejšie kontakty, intímne spojenie „face – to – face“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Tx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Sekundárne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viac náhodné vzťahy, vznikajú v dôsledku cieľov, úloh, záujmov (školská trieda, športový klub </a:t>
            </a:r>
            <a:r>
              <a:rPr lang="sk-SK" sz="1900" dirty="0" err="1" smtClean="0"/>
              <a:t>etc</a:t>
            </a:r>
            <a:r>
              <a:rPr lang="sk-SK" sz="1900" dirty="0" smtClean="0"/>
              <a:t>.)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Tx/>
              <a:buChar char="•"/>
            </a:pPr>
            <a:endParaRPr lang="sk-SK" sz="23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Tx/>
              <a:buAutoNum type="alphaLcParenR"/>
            </a:pPr>
            <a:r>
              <a:rPr lang="sk-SK" sz="2900" b="1" u="sng" dirty="0" smtClean="0">
                <a:solidFill>
                  <a:schemeClr val="accent3">
                    <a:lumMod val="75000"/>
                  </a:schemeClr>
                </a:solidFill>
              </a:rPr>
              <a:t>Členské a referenčné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Tx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Členské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jednotlivec je ich reálnym členom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Tx/>
              <a:buChar char="•"/>
            </a:pPr>
            <a:r>
              <a:rPr lang="sk-SK" sz="2300" b="1" i="1" dirty="0" smtClean="0">
                <a:solidFill>
                  <a:schemeClr val="accent3">
                    <a:lumMod val="75000"/>
                  </a:schemeClr>
                </a:solidFill>
              </a:rPr>
              <a:t>Referenčné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1900" dirty="0" smtClean="0"/>
              <a:t>sú pre jedinca príťažlivé</a:t>
            </a:r>
          </a:p>
          <a:p>
            <a:pPr marL="1809750" lvl="3" indent="-4381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700" dirty="0"/>
              <a:t>j</a:t>
            </a:r>
            <a:r>
              <a:rPr lang="sk-SK" sz="1700" dirty="0" smtClean="0"/>
              <a:t>ednotlivec by sa chcel stať ich členom</a:t>
            </a:r>
          </a:p>
          <a:p>
            <a:pPr marL="1809750" lvl="3" indent="-4381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700" dirty="0" smtClean="0"/>
              <a:t>orientuje sa na ich program, ciele, hodnoty</a:t>
            </a:r>
          </a:p>
          <a:p>
            <a:pPr marL="1809750" lvl="3" indent="-4381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700" dirty="0"/>
              <a:t>h</a:t>
            </a:r>
            <a:r>
              <a:rPr lang="sk-SK" sz="1700" dirty="0" smtClean="0"/>
              <a:t>odnotí ich pozitívne</a:t>
            </a:r>
            <a:endParaRPr lang="sk-SK" sz="1700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Členenie malých sociálnych skupín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543</Words>
  <Application>Microsoft Office PowerPoint</Application>
  <PresentationFormat>Prezentácia na obrazovke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history</dc:creator>
  <cp:lastModifiedBy>uzivatel</cp:lastModifiedBy>
  <cp:revision>16</cp:revision>
  <dcterms:created xsi:type="dcterms:W3CDTF">2011-03-28T09:02:48Z</dcterms:created>
  <dcterms:modified xsi:type="dcterms:W3CDTF">2011-03-29T12:09:21Z</dcterms:modified>
</cp:coreProperties>
</file>