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7" r:id="rId8"/>
    <p:sldId id="262" r:id="rId9"/>
    <p:sldId id="263" r:id="rId10"/>
    <p:sldId id="264" r:id="rId11"/>
    <p:sldId id="265" r:id="rId12"/>
    <p:sldId id="266" r:id="rId13"/>
    <p:sldId id="269" r:id="rId14"/>
    <p:sldId id="268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CC"/>
    <a:srgbClr val="00CC00"/>
    <a:srgbClr val="00FFCC"/>
    <a:srgbClr val="00FF00"/>
    <a:srgbClr val="00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26" autoAdjust="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504DD-804A-4703-8B42-E94600894275}" type="datetimeFigureOut">
              <a:rPr lang="sk-SK" smtClean="0"/>
              <a:pPr/>
              <a:t>18. 4. 2016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BD07-6833-4DB7-89A7-48B3E4B825B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504DD-804A-4703-8B42-E94600894275}" type="datetimeFigureOut">
              <a:rPr lang="sk-SK" smtClean="0"/>
              <a:pPr/>
              <a:t>18. 4. 2016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BD07-6833-4DB7-89A7-48B3E4B825B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504DD-804A-4703-8B42-E94600894275}" type="datetimeFigureOut">
              <a:rPr lang="sk-SK" smtClean="0"/>
              <a:pPr/>
              <a:t>18. 4. 2016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BD07-6833-4DB7-89A7-48B3E4B825B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504DD-804A-4703-8B42-E94600894275}" type="datetimeFigureOut">
              <a:rPr lang="sk-SK" smtClean="0"/>
              <a:pPr/>
              <a:t>18. 4. 2016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BD07-6833-4DB7-89A7-48B3E4B825B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504DD-804A-4703-8B42-E94600894275}" type="datetimeFigureOut">
              <a:rPr lang="sk-SK" smtClean="0"/>
              <a:pPr/>
              <a:t>18. 4. 2016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BD07-6833-4DB7-89A7-48B3E4B825B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504DD-804A-4703-8B42-E94600894275}" type="datetimeFigureOut">
              <a:rPr lang="sk-SK" smtClean="0"/>
              <a:pPr/>
              <a:t>18. 4. 2016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BD07-6833-4DB7-89A7-48B3E4B825B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504DD-804A-4703-8B42-E94600894275}" type="datetimeFigureOut">
              <a:rPr lang="sk-SK" smtClean="0"/>
              <a:pPr/>
              <a:t>18. 4. 2016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BD07-6833-4DB7-89A7-48B3E4B825B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504DD-804A-4703-8B42-E94600894275}" type="datetimeFigureOut">
              <a:rPr lang="sk-SK" smtClean="0"/>
              <a:pPr/>
              <a:t>18. 4. 2016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BD07-6833-4DB7-89A7-48B3E4B825B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504DD-804A-4703-8B42-E94600894275}" type="datetimeFigureOut">
              <a:rPr lang="sk-SK" smtClean="0"/>
              <a:pPr/>
              <a:t>18. 4. 2016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BD07-6833-4DB7-89A7-48B3E4B825B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504DD-804A-4703-8B42-E94600894275}" type="datetimeFigureOut">
              <a:rPr lang="sk-SK" smtClean="0"/>
              <a:pPr/>
              <a:t>18. 4. 2016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BD07-6833-4DB7-89A7-48B3E4B825B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504DD-804A-4703-8B42-E94600894275}" type="datetimeFigureOut">
              <a:rPr lang="sk-SK" smtClean="0"/>
              <a:pPr/>
              <a:t>18. 4. 2016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BD07-6833-4DB7-89A7-48B3E4B825B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504DD-804A-4703-8B42-E94600894275}" type="datetimeFigureOut">
              <a:rPr lang="sk-SK" smtClean="0"/>
              <a:pPr/>
              <a:t>18. 4. 2016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8BD07-6833-4DB7-89A7-48B3E4B825B0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trips dir="r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dromedar.zoznam.sk/gl/244977/1405807/OKO-morskej-obludy-alebo-Najvacsia-morska-diera-sveta" TargetMode="External"/><Relationship Id="rId13" Type="http://schemas.openxmlformats.org/officeDocument/2006/relationships/hyperlink" Target="http://cestujsi.webnoviny.sk/kvetinovy-tunel-v-japonsku-je-zazitkom-pre-vsetky-zmysly/" TargetMode="External"/><Relationship Id="rId18" Type="http://schemas.openxmlformats.org/officeDocument/2006/relationships/hyperlink" Target="http://najkrajsie-miesta-na-planete.webnode.sk/maledivy/" TargetMode="External"/><Relationship Id="rId3" Type="http://schemas.openxmlformats.org/officeDocument/2006/relationships/hyperlink" Target="http://www.pozitivnespravodajstvo.sk/hojdacka-na-konci-sveta/" TargetMode="External"/><Relationship Id="rId21" Type="http://schemas.openxmlformats.org/officeDocument/2006/relationships/hyperlink" Target="http://www.adventure-journal.com/wp-content/uploads/2014/04/adventure-journal-weekend-cabin-casa-del-arbol-02.jpeg" TargetMode="External"/><Relationship Id="rId7" Type="http://schemas.openxmlformats.org/officeDocument/2006/relationships/hyperlink" Target="http://www.hannastables.com/wp-content/uploads/2014/12/Screen-Shot-2014-12-06-at-1.51.53-PM.png" TargetMode="External"/><Relationship Id="rId12" Type="http://schemas.openxmlformats.org/officeDocument/2006/relationships/hyperlink" Target="http://2.bp.blogspot.com/-wD22u2YCjk0/UnOVl62IM_I/AAAAAAAAAyw/pwbWyzobAWU/s1600/Location+map.png" TargetMode="External"/><Relationship Id="rId17" Type="http://schemas.openxmlformats.org/officeDocument/2006/relationships/hyperlink" Target="http://www.golfrevue.sk/2014/05/neskutocne-miesta-ktore-skutocne-existuju-prva-cast/" TargetMode="External"/><Relationship Id="rId2" Type="http://schemas.openxmlformats.org/officeDocument/2006/relationships/hyperlink" Target="http://highlife.sk/adrenalin-na-ekvadorsky-sposob-hojdacka-nad-hlbokou-priepastou/" TargetMode="External"/><Relationship Id="rId16" Type="http://schemas.openxmlformats.org/officeDocument/2006/relationships/hyperlink" Target="http://www.cultural-china.com/chinaWH/upload/upfiles/2013-01/30/culturalchinaa25588cc796e29ccf318.jpg" TargetMode="External"/><Relationship Id="rId20" Type="http://schemas.openxmlformats.org/officeDocument/2006/relationships/hyperlink" Target="http://www.wantee.sk/wp-content/uploads/2014/07/stromove-domy-1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mashornatopla.sk/wp-content/uploads/2015/03/voda-a-zem-700x400.jpg" TargetMode="External"/><Relationship Id="rId11" Type="http://schemas.openxmlformats.org/officeDocument/2006/relationships/hyperlink" Target="http://stunningplaces.net/wp-content/uploads/2014/09/4-Take-a-boat-ride-past-Fingals-Cave-in-Scotland.-Photo-by-squarespace.com_1.jpg" TargetMode="External"/><Relationship Id="rId24" Type="http://schemas.openxmlformats.org/officeDocument/2006/relationships/hyperlink" Target="http://www.weather-forecast.com/place_maps/kl/Klevan-1.8.gif" TargetMode="External"/><Relationship Id="rId5" Type="http://schemas.openxmlformats.org/officeDocument/2006/relationships/hyperlink" Target="http://www.krasneslovensko.eu/145/vodopad-bystre" TargetMode="External"/><Relationship Id="rId15" Type="http://schemas.openxmlformats.org/officeDocument/2006/relationships/hyperlink" Target="http://www.pluska.sk/brejk/na-cestach/2013/rozpravkova-cina-hory-ktore-su-plne-farieb.html" TargetMode="External"/><Relationship Id="rId23" Type="http://schemas.openxmlformats.org/officeDocument/2006/relationships/hyperlink" Target="http://news.nster.com/images/uploaded/00/10/05/100546_700x.jpg" TargetMode="External"/><Relationship Id="rId10" Type="http://schemas.openxmlformats.org/officeDocument/2006/relationships/hyperlink" Target="http://www.casove-pasma.engros.sk/fingals-cave" TargetMode="External"/><Relationship Id="rId19" Type="http://schemas.openxmlformats.org/officeDocument/2006/relationships/hyperlink" Target="http://virality.cz/wp-content/uploads/2014/04/neuveritelna-mista-na-svete11.jpg" TargetMode="External"/><Relationship Id="rId4" Type="http://schemas.openxmlformats.org/officeDocument/2006/relationships/hyperlink" Target="http://refresher.sk/25753-Krasne-Slovensko-alebo-miesta-ktore-by-si-mal-urcite-navstivit-3" TargetMode="External"/><Relationship Id="rId9" Type="http://schemas.openxmlformats.org/officeDocument/2006/relationships/hyperlink" Target="http://ichef.bbci.co.uk/images/ic/1920x1080/p01w8cqr.jpg" TargetMode="External"/><Relationship Id="rId14" Type="http://schemas.openxmlformats.org/officeDocument/2006/relationships/hyperlink" Target="http://www.dovolenkainfo.sk/azia/cina/343-zhangye-danxia-cina" TargetMode="External"/><Relationship Id="rId22" Type="http://schemas.openxmlformats.org/officeDocument/2006/relationships/hyperlink" Target="http://www.destination360.com/south-america/ecuador/images/s/map.gif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4.xml"/><Relationship Id="rId7" Type="http://schemas.openxmlformats.org/officeDocument/2006/relationships/slide" Target="slide14.xml"/><Relationship Id="rId12" Type="http://schemas.openxmlformats.org/officeDocument/2006/relationships/slide" Target="slide1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6" Type="http://schemas.openxmlformats.org/officeDocument/2006/relationships/slide" Target="slide7.xml"/><Relationship Id="rId11" Type="http://schemas.openxmlformats.org/officeDocument/2006/relationships/slide" Target="slide11.xml"/><Relationship Id="rId5" Type="http://schemas.openxmlformats.org/officeDocument/2006/relationships/slide" Target="slide6.xml"/><Relationship Id="rId10" Type="http://schemas.openxmlformats.org/officeDocument/2006/relationships/slide" Target="slide10.xml"/><Relationship Id="rId4" Type="http://schemas.openxmlformats.org/officeDocument/2006/relationships/slide" Target="slide5.xml"/><Relationship Id="rId9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 rot="20801800">
            <a:off x="518083" y="3050334"/>
            <a:ext cx="7772400" cy="2214578"/>
          </a:xfrm>
          <a:noFill/>
        </p:spPr>
        <p:txBody>
          <a:bodyPr>
            <a:noAutofit/>
          </a:bodyPr>
          <a:lstStyle/>
          <a:p>
            <a:r>
              <a:rPr lang="sk-SK" sz="6600" dirty="0" smtClean="0">
                <a:ln w="38100">
                  <a:solidFill>
                    <a:sysClr val="windowText" lastClr="00000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Bernard MT Condensed" pitchFamily="18" charset="0"/>
              </a:rPr>
              <a:t>10 NAJKRAJŠÍCH MIEST SVETA</a:t>
            </a:r>
            <a:endParaRPr lang="sk-SK" sz="6600" dirty="0">
              <a:ln w="38100">
                <a:solidFill>
                  <a:sysClr val="windowText" lastClr="000000"/>
                </a:solidFill>
              </a:ln>
              <a:blipFill>
                <a:blip r:embed="rId3"/>
                <a:tile tx="0" ty="0" sx="100000" sy="100000" flip="none" algn="tl"/>
              </a:blipFill>
              <a:latin typeface="Bernard MT Condensed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57818" y="5357826"/>
            <a:ext cx="3571900" cy="1214446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sk-SK" sz="4000" dirty="0" smtClean="0">
                <a:ln w="19050">
                  <a:solidFill>
                    <a:sysClr val="windowText" lastClr="00000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Iveta </a:t>
            </a:r>
            <a:r>
              <a:rPr lang="sk-SK" sz="4000" dirty="0" err="1" smtClean="0">
                <a:ln w="19050">
                  <a:solidFill>
                    <a:sysClr val="windowText" lastClr="00000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Greifová</a:t>
            </a:r>
            <a:endParaRPr lang="sk-SK" sz="4000" dirty="0" smtClean="0">
              <a:ln w="19050">
                <a:solidFill>
                  <a:sysClr val="windowText" lastClr="000000"/>
                </a:solidFill>
              </a:ln>
              <a:blipFill>
                <a:blip r:embed="rId3"/>
                <a:tile tx="0" ty="0" sx="100000" sy="100000" flip="none" algn="tl"/>
              </a:blipFill>
              <a:latin typeface="Arial" pitchFamily="34" charset="0"/>
              <a:cs typeface="Arial" pitchFamily="34" charset="0"/>
            </a:endParaRPr>
          </a:p>
          <a:p>
            <a:r>
              <a:rPr lang="sk-SK" sz="4000" dirty="0" smtClean="0">
                <a:ln w="19050">
                  <a:solidFill>
                    <a:sysClr val="windowText" lastClr="00000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3.B</a:t>
            </a:r>
            <a:endParaRPr lang="sk-SK" sz="4000" dirty="0">
              <a:ln w="19050">
                <a:solidFill>
                  <a:sysClr val="windowText" lastClr="000000"/>
                </a:solidFill>
              </a:ln>
              <a:blipFill>
                <a:blip r:embed="rId3"/>
                <a:tile tx="0" ty="0" sx="100000" sy="100000" flip="none" algn="tl"/>
              </a:blip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ok 10" descr="adventure-journal-weekend-cabin-casa-del-arbol-0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3571876"/>
            <a:ext cx="3929072" cy="3071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600" dirty="0">
                <a:ln>
                  <a:solidFill>
                    <a:sysClr val="windowText" lastClr="000000"/>
                  </a:solidFill>
                </a:ln>
              </a:rPr>
              <a:t> </a:t>
            </a:r>
            <a:r>
              <a:rPr lang="sk-SK" sz="66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sk-SK" sz="6600" dirty="0">
                <a:ln>
                  <a:solidFill>
                    <a:sysClr val="windowText" lastClr="000000"/>
                  </a:solidFill>
                </a:ln>
                <a:solidFill>
                  <a:srgbClr val="FFFFCC"/>
                </a:solidFill>
                <a:latin typeface="Bernard MT Condensed" pitchFamily="18" charset="0"/>
              </a:rPr>
              <a:t>La </a:t>
            </a:r>
            <a:r>
              <a:rPr lang="sk-SK" sz="6600" dirty="0" err="1">
                <a:ln>
                  <a:solidFill>
                    <a:sysClr val="windowText" lastClr="000000"/>
                  </a:solidFill>
                </a:ln>
                <a:solidFill>
                  <a:srgbClr val="FFFFCC"/>
                </a:solidFill>
                <a:latin typeface="Bernard MT Condensed" pitchFamily="18" charset="0"/>
              </a:rPr>
              <a:t>Casa</a:t>
            </a:r>
            <a:r>
              <a:rPr lang="sk-SK" sz="6600" dirty="0">
                <a:ln>
                  <a:solidFill>
                    <a:sysClr val="windowText" lastClr="000000"/>
                  </a:solidFill>
                </a:ln>
                <a:solidFill>
                  <a:srgbClr val="FFFFCC"/>
                </a:solidFill>
                <a:latin typeface="Bernard MT Condensed" pitchFamily="18" charset="0"/>
              </a:rPr>
              <a:t> </a:t>
            </a:r>
            <a:r>
              <a:rPr lang="sk-SK" sz="6600" dirty="0" err="1">
                <a:ln>
                  <a:solidFill>
                    <a:sysClr val="windowText" lastClr="000000"/>
                  </a:solidFill>
                </a:ln>
                <a:solidFill>
                  <a:srgbClr val="FFFFCC"/>
                </a:solidFill>
                <a:latin typeface="Bernard MT Condensed" pitchFamily="18" charset="0"/>
              </a:rPr>
              <a:t>del</a:t>
            </a:r>
            <a:r>
              <a:rPr lang="sk-SK" sz="6600" dirty="0">
                <a:ln>
                  <a:solidFill>
                    <a:sysClr val="windowText" lastClr="000000"/>
                  </a:solidFill>
                </a:ln>
                <a:solidFill>
                  <a:srgbClr val="FFFFCC"/>
                </a:solidFill>
                <a:latin typeface="Bernard MT Condensed" pitchFamily="18" charset="0"/>
              </a:rPr>
              <a:t> </a:t>
            </a:r>
            <a:r>
              <a:rPr lang="sk-SK" sz="6600" dirty="0" err="1">
                <a:ln>
                  <a:solidFill>
                    <a:sysClr val="windowText" lastClr="000000"/>
                  </a:solidFill>
                </a:ln>
                <a:solidFill>
                  <a:srgbClr val="FFFFCC"/>
                </a:solidFill>
                <a:latin typeface="Bernard MT Condensed" pitchFamily="18" charset="0"/>
              </a:rPr>
              <a:t>Árbol</a:t>
            </a:r>
            <a:endParaRPr lang="sk-SK" sz="6600" dirty="0">
              <a:ln>
                <a:solidFill>
                  <a:sysClr val="windowText" lastClr="000000"/>
                </a:solidFill>
              </a:ln>
              <a:solidFill>
                <a:srgbClr val="FFFFCC"/>
              </a:solidFill>
              <a:latin typeface="Bernard MT Condensed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latin typeface="Arial" pitchFamily="34" charset="0"/>
                <a:cs typeface="Arial" pitchFamily="34" charset="0"/>
              </a:rPr>
              <a:t>d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omček a hojdačka na „konci sveta“</a:t>
            </a:r>
          </a:p>
          <a:p>
            <a:r>
              <a:rPr lang="sk-SK" dirty="0">
                <a:latin typeface="Arial" pitchFamily="34" charset="0"/>
                <a:cs typeface="Arial" pitchFamily="34" charset="0"/>
              </a:rPr>
              <a:t>výhľad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na sopku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Tungurahua</a:t>
            </a:r>
            <a:endParaRPr lang="sk-SK" dirty="0" smtClean="0">
              <a:latin typeface="Arial" pitchFamily="34" charset="0"/>
              <a:cs typeface="Arial" pitchFamily="34" charset="0"/>
            </a:endParaRPr>
          </a:p>
          <a:p>
            <a:r>
              <a:rPr lang="pl-PL" dirty="0">
                <a:latin typeface="Arial" pitchFamily="34" charset="0"/>
                <a:cs typeface="Arial" pitchFamily="34" charset="0"/>
              </a:rPr>
              <a:t> 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výška - 2 </a:t>
            </a:r>
            <a:r>
              <a:rPr lang="pl-PL" dirty="0">
                <a:latin typeface="Arial" pitchFamily="34" charset="0"/>
                <a:cs typeface="Arial" pitchFamily="34" charset="0"/>
              </a:rPr>
              <a:t>600 metrov nad morom</a:t>
            </a:r>
            <a:endParaRPr lang="sk-SK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Skupina 9"/>
          <p:cNvGrpSpPr/>
          <p:nvPr/>
        </p:nvGrpSpPr>
        <p:grpSpPr>
          <a:xfrm>
            <a:off x="1428728" y="1357298"/>
            <a:ext cx="6143668" cy="5291561"/>
            <a:chOff x="1428728" y="1285860"/>
            <a:chExt cx="6143668" cy="5291561"/>
          </a:xfrm>
        </p:grpSpPr>
        <p:pic>
          <p:nvPicPr>
            <p:cNvPr id="5" name="Obrázok 4" descr="map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28728" y="1285860"/>
              <a:ext cx="6143668" cy="529156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Šípka doprava 5"/>
            <p:cNvSpPr/>
            <p:nvPr/>
          </p:nvSpPr>
          <p:spPr>
            <a:xfrm rot="10800000" flipV="1">
              <a:off x="5365231" y="3729202"/>
              <a:ext cx="642942" cy="19848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pic>
        <p:nvPicPr>
          <p:cNvPr id="4" name="Obrázok 3" descr="stromove-domy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1357298"/>
            <a:ext cx="7597711" cy="5072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600" dirty="0" smtClean="0">
                <a:ln>
                  <a:solidFill>
                    <a:sysClr val="windowText" lastClr="000000"/>
                  </a:solidFill>
                </a:ln>
                <a:solidFill>
                  <a:srgbClr val="FFFFCC"/>
                </a:solidFill>
                <a:latin typeface="Bernard MT Condensed" pitchFamily="18" charset="0"/>
              </a:rPr>
              <a:t>Tunel lásky</a:t>
            </a:r>
            <a:endParaRPr lang="sk-SK" sz="6600" dirty="0">
              <a:ln>
                <a:solidFill>
                  <a:sysClr val="windowText" lastClr="000000"/>
                </a:solidFill>
              </a:ln>
              <a:solidFill>
                <a:srgbClr val="FFFFCC"/>
              </a:solidFill>
              <a:latin typeface="Bernard MT Condensed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 </a:t>
            </a:r>
            <a:r>
              <a:rPr lang="sk-SK" dirty="0" err="1"/>
              <a:t>Klevan</a:t>
            </a:r>
            <a:r>
              <a:rPr lang="sk-SK" dirty="0"/>
              <a:t> </a:t>
            </a:r>
            <a:r>
              <a:rPr lang="sk-SK" dirty="0" smtClean="0"/>
              <a:t>(Ukrajina)</a:t>
            </a:r>
            <a:r>
              <a:rPr lang="sk-SK" dirty="0"/>
              <a:t> </a:t>
            </a:r>
            <a:endParaRPr lang="sk-SK" dirty="0" smtClean="0"/>
          </a:p>
          <a:p>
            <a:r>
              <a:rPr lang="sk-SK" dirty="0" smtClean="0"/>
              <a:t>vedľa </a:t>
            </a:r>
            <a:r>
              <a:rPr lang="sk-SK" dirty="0"/>
              <a:t>seba </a:t>
            </a:r>
            <a:r>
              <a:rPr lang="sk-SK" dirty="0" smtClean="0"/>
              <a:t>rastúce stromy</a:t>
            </a:r>
          </a:p>
          <a:p>
            <a:r>
              <a:rPr lang="sk-SK" dirty="0" smtClean="0"/>
              <a:t>lemovaný úsekom </a:t>
            </a:r>
            <a:r>
              <a:rPr lang="sk-SK" dirty="0"/>
              <a:t>železničnej </a:t>
            </a:r>
            <a:r>
              <a:rPr lang="sk-SK" dirty="0" smtClean="0"/>
              <a:t>trate</a:t>
            </a:r>
          </a:p>
          <a:p>
            <a:pPr>
              <a:buNone/>
            </a:pP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pic>
        <p:nvPicPr>
          <p:cNvPr id="4" name="Obrázok 3" descr="100546_700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3429000"/>
            <a:ext cx="4400558" cy="2933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ok 4" descr="Klevan-1.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062" y="1500174"/>
            <a:ext cx="6785627" cy="4552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ok 5" descr="491_20-najkrajsich-romantickych-a-rastlinami-zarastenych-miest-z-celeho-svet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1428736"/>
            <a:ext cx="7742957" cy="4857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600" dirty="0" smtClean="0">
                <a:ln>
                  <a:solidFill>
                    <a:sysClr val="windowText" lastClr="000000"/>
                  </a:solidFill>
                </a:ln>
                <a:solidFill>
                  <a:srgbClr val="FFFFCC"/>
                </a:solidFill>
                <a:latin typeface="Bernard MT Condensed" pitchFamily="18" charset="0"/>
              </a:rPr>
              <a:t>Vodopád Bystré</a:t>
            </a:r>
            <a:endParaRPr lang="sk-SK" sz="6600" dirty="0">
              <a:ln>
                <a:solidFill>
                  <a:sysClr val="windowText" lastClr="000000"/>
                </a:solidFill>
              </a:ln>
              <a:solidFill>
                <a:srgbClr val="FFFFCC"/>
              </a:solidFill>
              <a:latin typeface="Bernard MT Condensed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latin typeface="Arial" pitchFamily="34" charset="0"/>
                <a:cs typeface="Arial" pitchFamily="34" charset="0"/>
              </a:rPr>
              <a:t>na území Poľany</a:t>
            </a:r>
            <a:endParaRPr lang="sk-SK" dirty="0" smtClean="0">
              <a:latin typeface="Arial" pitchFamily="34" charset="0"/>
              <a:cs typeface="Arial" pitchFamily="34" charset="0"/>
            </a:endParaRPr>
          </a:p>
          <a:p>
            <a:r>
              <a:rPr lang="sk-SK" dirty="0" smtClean="0">
                <a:latin typeface="Arial" pitchFamily="34" charset="0"/>
                <a:cs typeface="Arial" pitchFamily="34" charset="0"/>
              </a:rPr>
              <a:t>vysoký </a:t>
            </a:r>
            <a:r>
              <a:rPr lang="sk-SK" dirty="0">
                <a:latin typeface="Arial" pitchFamily="34" charset="0"/>
                <a:cs typeface="Arial" pitchFamily="34" charset="0"/>
              </a:rPr>
              <a:t>23 metrov </a:t>
            </a:r>
            <a:endParaRPr lang="sk-SK" dirty="0" smtClean="0">
              <a:latin typeface="Arial" pitchFamily="34" charset="0"/>
              <a:cs typeface="Arial" pitchFamily="34" charset="0"/>
            </a:endParaRPr>
          </a:p>
          <a:p>
            <a:r>
              <a:rPr lang="sk-SK" dirty="0" smtClean="0">
                <a:latin typeface="Arial" pitchFamily="34" charset="0"/>
                <a:cs typeface="Arial" pitchFamily="34" charset="0"/>
              </a:rPr>
              <a:t>patrí </a:t>
            </a:r>
            <a:r>
              <a:rPr lang="sk-SK" dirty="0">
                <a:latin typeface="Arial" pitchFamily="34" charset="0"/>
                <a:cs typeface="Arial" pitchFamily="34" charset="0"/>
              </a:rPr>
              <a:t>medzi najmohutnejšie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vodopády</a:t>
            </a:r>
            <a:endParaRPr lang="sk-SK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ok 3" descr="henrich_paces_1997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3571876"/>
            <a:ext cx="4030669" cy="2862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ok 4" descr="1c2ba1a99ea9c3cc9e44b30ea86c8d9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1643050"/>
            <a:ext cx="6942992" cy="4281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ok 5" descr="bystre-vodopad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1428736"/>
            <a:ext cx="7358094" cy="4905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20891320">
            <a:off x="387015" y="1687389"/>
            <a:ext cx="8229600" cy="1143000"/>
          </a:xfrm>
        </p:spPr>
        <p:txBody>
          <a:bodyPr>
            <a:noAutofit/>
          </a:bodyPr>
          <a:lstStyle/>
          <a:p>
            <a:r>
              <a:rPr lang="sk-SK" sz="7200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FFCC"/>
                </a:solidFill>
                <a:latin typeface="Bernard MT Condensed" pitchFamily="18" charset="0"/>
              </a:rPr>
              <a:t>Ď</a:t>
            </a:r>
            <a:r>
              <a:rPr lang="sk-SK" sz="6600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FFCC"/>
                </a:solidFill>
                <a:latin typeface="Bernard MT Condensed" pitchFamily="18" charset="0"/>
              </a:rPr>
              <a:t>akujem za</a:t>
            </a:r>
            <a:br>
              <a:rPr lang="sk-SK" sz="6600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FFCC"/>
                </a:solidFill>
                <a:latin typeface="Bernard MT Condensed" pitchFamily="18" charset="0"/>
              </a:rPr>
            </a:br>
            <a:r>
              <a:rPr lang="sk-SK" sz="6600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FFCC"/>
                </a:solidFill>
                <a:latin typeface="Bernard MT Condensed" pitchFamily="18" charset="0"/>
              </a:rPr>
              <a:t> pozornos</a:t>
            </a:r>
            <a:r>
              <a:rPr lang="sk-SK" sz="7200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FFCC"/>
                </a:solidFill>
                <a:latin typeface="Bernard MT Condensed" pitchFamily="18" charset="0"/>
              </a:rPr>
              <a:t>ť</a:t>
            </a:r>
            <a:r>
              <a:rPr lang="sk-SK" sz="6600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FFCC"/>
                </a:solidFill>
                <a:latin typeface="Bernard MT Condensed" pitchFamily="18" charset="0"/>
              </a:rPr>
              <a:t>!</a:t>
            </a:r>
            <a:endParaRPr lang="sk-SK" sz="6600" dirty="0">
              <a:ln w="38100">
                <a:solidFill>
                  <a:sysClr val="windowText" lastClr="000000"/>
                </a:solidFill>
              </a:ln>
              <a:solidFill>
                <a:srgbClr val="FFFFCC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6600" dirty="0" smtClean="0">
                <a:ln>
                  <a:solidFill>
                    <a:sysClr val="windowText" lastClr="000000"/>
                  </a:solidFill>
                </a:ln>
                <a:solidFill>
                  <a:srgbClr val="FFFFCC"/>
                </a:solidFill>
                <a:latin typeface="Bernard MT Condensed" pitchFamily="18" charset="0"/>
              </a:rPr>
              <a:t>Zdroje:</a:t>
            </a:r>
            <a:endParaRPr lang="sk-SK" sz="6600" dirty="0">
              <a:ln>
                <a:solidFill>
                  <a:sysClr val="windowText" lastClr="000000"/>
                </a:solidFill>
              </a:ln>
              <a:solidFill>
                <a:srgbClr val="FFFFCC"/>
              </a:solidFill>
              <a:latin typeface="Bernard MT Condensed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sk-SK" sz="3700" u="sng" dirty="0" smtClean="0">
                <a:hlinkClick r:id="rId2"/>
              </a:rPr>
              <a:t>http</a:t>
            </a:r>
            <a:r>
              <a:rPr lang="sk-SK" sz="3700" u="sng" dirty="0">
                <a:hlinkClick r:id="rId2"/>
              </a:rPr>
              <a:t>://highlife.sk/adrenalin-na-ekvadorsky-sposob-hojdacka-nad-hlbokou-priepastou/</a:t>
            </a:r>
            <a:endParaRPr lang="sk-SK" sz="3700" dirty="0"/>
          </a:p>
          <a:p>
            <a:r>
              <a:rPr lang="sk-SK" sz="3700" u="sng" dirty="0">
                <a:hlinkClick r:id="rId3"/>
              </a:rPr>
              <a:t>http://www.pozitivnespravodajstvo.sk/hojdacka-na-konci-sveta/</a:t>
            </a:r>
            <a:endParaRPr lang="sk-SK" sz="3700" dirty="0"/>
          </a:p>
          <a:p>
            <a:r>
              <a:rPr lang="sk-SK" sz="3700" u="sng" dirty="0">
                <a:hlinkClick r:id="rId4"/>
              </a:rPr>
              <a:t>http://refresher.sk/25753-Krasne-Slovensko-alebo-miesta-ktore-by-si-mal-urcite-navstivit-3</a:t>
            </a:r>
            <a:endParaRPr lang="sk-SK" sz="3700" dirty="0"/>
          </a:p>
          <a:p>
            <a:r>
              <a:rPr lang="sk-SK" sz="3700" u="sng" dirty="0">
                <a:hlinkClick r:id="rId5"/>
              </a:rPr>
              <a:t>http://www.krasneslovensko.eu/145/vodopad-bystre</a:t>
            </a:r>
            <a:endParaRPr lang="sk-SK" sz="3700" dirty="0"/>
          </a:p>
          <a:p>
            <a:r>
              <a:rPr lang="sk-SK" sz="3700" u="sng" dirty="0">
                <a:hlinkClick r:id="rId6"/>
              </a:rPr>
              <a:t>http://www.mashornatopla.sk/wp-content/uploads/2015/03/voda-a-zem-700x400.jpg</a:t>
            </a:r>
            <a:endParaRPr lang="sk-SK" sz="3700" dirty="0"/>
          </a:p>
          <a:p>
            <a:r>
              <a:rPr lang="sk-SK" sz="3700" u="sng" dirty="0">
                <a:hlinkClick r:id="rId7"/>
              </a:rPr>
              <a:t>http://www.hannastables.com/wp-content/uploads/2014/12/Screen-Shot-2014-12-06-at-1.51.53-PM.png</a:t>
            </a:r>
            <a:endParaRPr lang="sk-SK" sz="3700" dirty="0"/>
          </a:p>
          <a:p>
            <a:r>
              <a:rPr lang="sk-SK" sz="3700" u="sng" dirty="0">
                <a:hlinkClick r:id="rId8"/>
              </a:rPr>
              <a:t>http://dromedar.zoznam.sk/gl/244977/1405807/OKO-morskej-obludy-alebo-Najvacsia-morska-diera-sveta#infopanel</a:t>
            </a:r>
            <a:endParaRPr lang="sk-SK" sz="3700" dirty="0"/>
          </a:p>
          <a:p>
            <a:r>
              <a:rPr lang="sk-SK" sz="3700" u="sng" dirty="0">
                <a:hlinkClick r:id="rId9"/>
              </a:rPr>
              <a:t>http://ichef.bbci.co.uk/images/ic/1920x1080/p01w8cqr.jpg</a:t>
            </a:r>
            <a:endParaRPr lang="sk-SK" sz="3700" dirty="0"/>
          </a:p>
          <a:p>
            <a:r>
              <a:rPr lang="sk-SK" sz="3700" u="sng" dirty="0">
                <a:hlinkClick r:id="rId10"/>
              </a:rPr>
              <a:t>http://www.casove-pasma.engros.sk/fingals-cave</a:t>
            </a:r>
            <a:endParaRPr lang="sk-SK" sz="3700" dirty="0"/>
          </a:p>
          <a:p>
            <a:r>
              <a:rPr lang="sk-SK" sz="3700" u="sng" dirty="0">
                <a:hlinkClick r:id="rId11"/>
              </a:rPr>
              <a:t>http://stunningplaces.net/wp-content/uploads/2014/09/4-Take-a-boat-ride-past-Fingals-Cave-in-Scotland.-Photo-by-squarespace.com_1.jpg</a:t>
            </a:r>
            <a:endParaRPr lang="sk-SK" sz="3700" dirty="0"/>
          </a:p>
          <a:p>
            <a:r>
              <a:rPr lang="sk-SK" sz="3700" u="sng" dirty="0">
                <a:hlinkClick r:id="rId12"/>
              </a:rPr>
              <a:t>http://2.bp.blogspot.com/-wD22u2YCjk0/UnOVl62IM_I/AAAAAAAAAyw/pwbWyzobAWU/s1600/Location+map.png</a:t>
            </a:r>
            <a:endParaRPr lang="sk-SK" sz="3700" dirty="0"/>
          </a:p>
          <a:p>
            <a:r>
              <a:rPr lang="sk-SK" sz="3700" u="sng" dirty="0">
                <a:hlinkClick r:id="rId13"/>
              </a:rPr>
              <a:t>http://cestujsi.webnoviny.sk/kvetinovy-tunel-v-japonsku-je-zazitkom-pre-vsetky-zmysly/</a:t>
            </a:r>
            <a:endParaRPr lang="sk-SK" sz="3700" dirty="0"/>
          </a:p>
          <a:p>
            <a:pPr>
              <a:buNone/>
            </a:pP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sk-SK" sz="1200" b="1" u="sng" dirty="0" smtClean="0">
                <a:hlinkClick r:id="rId14"/>
              </a:rPr>
              <a:t>http://www.dovolenkainfo.sk/azia/cina/343-zhangye-danxia-cina</a:t>
            </a:r>
            <a:endParaRPr lang="sk-SK" sz="1200" dirty="0" smtClean="0"/>
          </a:p>
          <a:p>
            <a:r>
              <a:rPr lang="sk-SK" sz="1200" b="1" u="sng" dirty="0" smtClean="0">
                <a:hlinkClick r:id="rId15"/>
              </a:rPr>
              <a:t>http://www.pluska.sk/brejk/na-cestach/2013/rozpravkova-cina-hory-ktore-su-plne-farieb.html</a:t>
            </a:r>
            <a:endParaRPr lang="sk-SK" sz="1200" dirty="0" smtClean="0"/>
          </a:p>
          <a:p>
            <a:r>
              <a:rPr lang="sk-SK" sz="1200" b="1" u="sng" dirty="0" smtClean="0">
                <a:hlinkClick r:id="rId16"/>
              </a:rPr>
              <a:t>http://www.cultural-china.com/chinaWH/upload/upfiles/2013-01/30/culturalchinaa25588cc796e29ccf318.jpg</a:t>
            </a:r>
            <a:endParaRPr lang="sk-SK" sz="1200" dirty="0" smtClean="0"/>
          </a:p>
          <a:p>
            <a:r>
              <a:rPr lang="sk-SK" sz="1200" b="1" u="sng" dirty="0" smtClean="0">
                <a:hlinkClick r:id="rId17"/>
              </a:rPr>
              <a:t>http://www.golfrevue.sk/2014/05/neskutocne-miesta-ktore-skutocne-existuju-prva-cast/</a:t>
            </a:r>
            <a:endParaRPr lang="sk-SK" sz="1200" dirty="0" smtClean="0"/>
          </a:p>
          <a:p>
            <a:r>
              <a:rPr lang="sk-SK" sz="1200" b="1" u="sng" dirty="0" smtClean="0">
                <a:hlinkClick r:id="rId18"/>
              </a:rPr>
              <a:t>http://najkrajsie-miesta-na-planete.webnode.sk/maledivy/</a:t>
            </a:r>
            <a:endParaRPr lang="sk-SK" sz="1200" dirty="0" smtClean="0"/>
          </a:p>
          <a:p>
            <a:r>
              <a:rPr lang="sk-SK" sz="1200" b="1" u="sng" dirty="0" smtClean="0">
                <a:hlinkClick r:id="rId19"/>
              </a:rPr>
              <a:t>http://virality.cz/wp-content/uploads/2014/04/neuveritelna-mista-na-svete11.jpg</a:t>
            </a:r>
            <a:endParaRPr lang="sk-SK" sz="1200" dirty="0" smtClean="0"/>
          </a:p>
          <a:p>
            <a:r>
              <a:rPr lang="sk-SK" sz="1200" b="1" u="sng" dirty="0" smtClean="0">
                <a:hlinkClick r:id="rId20"/>
              </a:rPr>
              <a:t>http://www.wantee.sk/wp-content/uploads/2014/07/stromove-domy-1.jpg</a:t>
            </a:r>
            <a:endParaRPr lang="sk-SK" sz="1200" dirty="0" smtClean="0"/>
          </a:p>
          <a:p>
            <a:r>
              <a:rPr lang="sk-SK" sz="1200" b="1" u="sng" dirty="0" smtClean="0">
                <a:hlinkClick r:id="rId21"/>
              </a:rPr>
              <a:t>http://www.adventure-journal.com/wp-content/uploads/2014/04/adventure-journal-weekend-cabin-casa-del-arbol-02.jpeg</a:t>
            </a:r>
            <a:endParaRPr lang="sk-SK" sz="1200" dirty="0" smtClean="0"/>
          </a:p>
          <a:p>
            <a:r>
              <a:rPr lang="sk-SK" sz="1200" b="1" u="sng" dirty="0" smtClean="0">
                <a:hlinkClick r:id="rId22"/>
              </a:rPr>
              <a:t>http://www.destination360.com/south-america/ecuador/images/s/map.gif</a:t>
            </a:r>
            <a:endParaRPr lang="sk-SK" sz="1200" dirty="0" smtClean="0"/>
          </a:p>
          <a:p>
            <a:r>
              <a:rPr lang="sk-SK" sz="1200" b="1" u="sng" dirty="0" smtClean="0">
                <a:hlinkClick r:id="rId23"/>
              </a:rPr>
              <a:t>http://news.nster.com/images/uploaded/00/10/05/100546_700x.jpg</a:t>
            </a:r>
            <a:endParaRPr lang="sk-SK" sz="1200" dirty="0" smtClean="0"/>
          </a:p>
          <a:p>
            <a:r>
              <a:rPr lang="sk-SK" sz="1200" b="1" u="sng" dirty="0" smtClean="0">
                <a:hlinkClick r:id="rId24"/>
              </a:rPr>
              <a:t>http://www.weather-forecast.com/place_maps/kl/Klevan-1.8.gif</a:t>
            </a:r>
            <a:endParaRPr lang="sk-SK" sz="1200" dirty="0" smtClean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6600" dirty="0" smtClean="0">
                <a:ln>
                  <a:solidFill>
                    <a:sysClr val="windowText" lastClr="000000"/>
                  </a:solidFill>
                </a:ln>
                <a:solidFill>
                  <a:srgbClr val="FFFFCC"/>
                </a:solidFill>
                <a:latin typeface="Bernard MT Condensed" pitchFamily="18" charset="0"/>
              </a:rPr>
              <a:t>Obsah:</a:t>
            </a:r>
            <a:endParaRPr lang="sk-SK" sz="6600" dirty="0">
              <a:ln>
                <a:solidFill>
                  <a:sysClr val="windowText" lastClr="000000"/>
                </a:solidFill>
              </a:ln>
              <a:solidFill>
                <a:srgbClr val="FFFFCC"/>
              </a:solidFill>
              <a:latin typeface="Bernard MT Condensed" pitchFamily="18" charset="0"/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43428" cy="4257692"/>
          </a:xfr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lIns="36000">
            <a:noAutofit/>
          </a:bodyPr>
          <a:lstStyle/>
          <a:p>
            <a:pPr>
              <a:lnSpc>
                <a:spcPct val="220000"/>
              </a:lnSpc>
            </a:pPr>
            <a:r>
              <a:rPr lang="sk-SK" sz="2200" dirty="0" smtClean="0">
                <a:latin typeface="Bernard MT Condensed" pitchFamily="18" charset="0"/>
                <a:hlinkClick r:id="rId2" action="ppaction://hlinksldjump"/>
              </a:rPr>
              <a:t>The </a:t>
            </a:r>
            <a:r>
              <a:rPr lang="sk-SK" sz="2200" dirty="0" err="1" smtClean="0">
                <a:latin typeface="Bernard MT Condensed" pitchFamily="18" charset="0"/>
                <a:hlinkClick r:id="rId2" action="ppaction://hlinksldjump"/>
              </a:rPr>
              <a:t>Great</a:t>
            </a:r>
            <a:r>
              <a:rPr lang="sk-SK" sz="2200" dirty="0" smtClean="0">
                <a:latin typeface="Bernard MT Condensed" pitchFamily="18" charset="0"/>
                <a:hlinkClick r:id="rId2" action="ppaction://hlinksldjump"/>
              </a:rPr>
              <a:t> </a:t>
            </a:r>
            <a:r>
              <a:rPr lang="sk-SK" sz="2200" dirty="0" err="1" smtClean="0">
                <a:latin typeface="Bernard MT Condensed" pitchFamily="18" charset="0"/>
                <a:hlinkClick r:id="rId2" action="ppaction://hlinksldjump"/>
              </a:rPr>
              <a:t>Blue</a:t>
            </a:r>
            <a:r>
              <a:rPr lang="sk-SK" sz="2200" dirty="0" smtClean="0">
                <a:latin typeface="Bernard MT Condensed" pitchFamily="18" charset="0"/>
                <a:hlinkClick r:id="rId2" action="ppaction://hlinksldjump"/>
              </a:rPr>
              <a:t> Hole</a:t>
            </a:r>
            <a:endParaRPr lang="sk-SK" sz="2200" dirty="0" smtClean="0">
              <a:latin typeface="Bernard MT Condensed" pitchFamily="18" charset="0"/>
            </a:endParaRPr>
          </a:p>
          <a:p>
            <a:pPr>
              <a:lnSpc>
                <a:spcPct val="220000"/>
              </a:lnSpc>
            </a:pPr>
            <a:r>
              <a:rPr lang="sk-SK" sz="2200" dirty="0" smtClean="0">
                <a:latin typeface="Bernard MT Condensed" pitchFamily="18" charset="0"/>
                <a:hlinkClick r:id="rId3" action="ppaction://hlinksldjump"/>
              </a:rPr>
              <a:t>Fingals </a:t>
            </a:r>
            <a:r>
              <a:rPr lang="sk-SK" sz="2200" dirty="0" err="1" smtClean="0">
                <a:latin typeface="Bernard MT Condensed" pitchFamily="18" charset="0"/>
                <a:hlinkClick r:id="rId3" action="ppaction://hlinksldjump"/>
              </a:rPr>
              <a:t>cave</a:t>
            </a:r>
            <a:endParaRPr lang="sk-SK" sz="2200" dirty="0" smtClean="0">
              <a:latin typeface="Bernard MT Condensed" pitchFamily="18" charset="0"/>
            </a:endParaRPr>
          </a:p>
          <a:p>
            <a:pPr>
              <a:lnSpc>
                <a:spcPct val="220000"/>
              </a:lnSpc>
            </a:pPr>
            <a:r>
              <a:rPr lang="sk-SK" sz="2200" dirty="0" smtClean="0">
                <a:latin typeface="Bernard MT Condensed" pitchFamily="18" charset="0"/>
                <a:hlinkClick r:id="rId4" action="ppaction://hlinksldjump"/>
              </a:rPr>
              <a:t>Wisteria tunel</a:t>
            </a:r>
            <a:endParaRPr lang="sk-SK" sz="2200" dirty="0" smtClean="0">
              <a:latin typeface="Bernard MT Condensed" pitchFamily="18" charset="0"/>
            </a:endParaRPr>
          </a:p>
          <a:p>
            <a:pPr>
              <a:lnSpc>
                <a:spcPct val="220000"/>
              </a:lnSpc>
            </a:pPr>
            <a:r>
              <a:rPr lang="sk-SK" sz="2200" dirty="0" smtClean="0">
                <a:latin typeface="Bernard MT Condensed" pitchFamily="18" charset="0"/>
                <a:hlinkClick r:id="rId5" action="ppaction://hlinksldjump"/>
              </a:rPr>
              <a:t>Krivý les</a:t>
            </a:r>
            <a:endParaRPr lang="sk-SK" sz="2200" dirty="0" smtClean="0">
              <a:latin typeface="Bernard MT Condensed" pitchFamily="18" charset="0"/>
            </a:endParaRPr>
          </a:p>
          <a:p>
            <a:pPr>
              <a:lnSpc>
                <a:spcPct val="220000"/>
              </a:lnSpc>
            </a:pPr>
            <a:r>
              <a:rPr lang="sk-SK" sz="2200" dirty="0" smtClean="0">
                <a:latin typeface="Bernard MT Condensed" pitchFamily="18" charset="0"/>
                <a:hlinkClick r:id="rId6" action="ppaction://hlinksldjump"/>
              </a:rPr>
              <a:t>Banaue</a:t>
            </a:r>
            <a:endParaRPr lang="sk-SK" sz="2200" dirty="0" smtClean="0">
              <a:latin typeface="Bernard MT Condensed" pitchFamily="18" charset="0"/>
            </a:endParaRPr>
          </a:p>
          <a:p>
            <a:endParaRPr lang="sk-SK" sz="2200" dirty="0" smtClean="0">
              <a:ln>
                <a:solidFill>
                  <a:schemeClr val="tx1"/>
                </a:solidFill>
              </a:ln>
              <a:solidFill>
                <a:srgbClr val="FFFFCC"/>
              </a:solidFill>
              <a:latin typeface="Bernard MT Condensed" pitchFamily="18" charset="0"/>
            </a:endParaRPr>
          </a:p>
          <a:p>
            <a:pPr algn="r"/>
            <a:r>
              <a:rPr lang="sk-SK" sz="2200" dirty="0" smtClean="0">
                <a:hlinkClick r:id="rId7" action="ppaction://hlinksldjump"/>
              </a:rPr>
              <a:t>Zdroje</a:t>
            </a:r>
            <a:endParaRPr lang="sk-SK" sz="2200" dirty="0"/>
          </a:p>
        </p:txBody>
      </p:sp>
      <p:sp>
        <p:nvSpPr>
          <p:cNvPr id="6" name="Zástupný symbol obsahu 5"/>
          <p:cNvSpPr>
            <a:spLocks noGrp="1"/>
          </p:cNvSpPr>
          <p:nvPr>
            <p:ph sz="half" idx="2"/>
          </p:nvPr>
        </p:nvSpPr>
        <p:spPr>
          <a:xfrm>
            <a:off x="4214810" y="1600200"/>
            <a:ext cx="4471990" cy="4543443"/>
          </a:xfrm>
        </p:spPr>
        <p:txBody>
          <a:bodyPr>
            <a:noAutofit/>
          </a:bodyPr>
          <a:lstStyle/>
          <a:p>
            <a:pPr>
              <a:lnSpc>
                <a:spcPct val="220000"/>
              </a:lnSpc>
            </a:pPr>
            <a:r>
              <a:rPr lang="sk-SK" sz="2200" dirty="0" smtClean="0">
                <a:latin typeface="Bernard MT Condensed" pitchFamily="18" charset="0"/>
                <a:hlinkClick r:id="rId8" action="ppaction://hlinksldjump"/>
              </a:rPr>
              <a:t>Zhangye </a:t>
            </a:r>
            <a:r>
              <a:rPr lang="sk-SK" sz="2200" dirty="0" err="1" smtClean="0">
                <a:latin typeface="Bernard MT Condensed" pitchFamily="18" charset="0"/>
                <a:hlinkClick r:id="rId8" action="ppaction://hlinksldjump"/>
              </a:rPr>
              <a:t>Danxia</a:t>
            </a:r>
            <a:endParaRPr lang="sk-SK" sz="2200" dirty="0" smtClean="0">
              <a:latin typeface="Bernard MT Condensed" pitchFamily="18" charset="0"/>
            </a:endParaRPr>
          </a:p>
          <a:p>
            <a:pPr>
              <a:lnSpc>
                <a:spcPct val="220000"/>
              </a:lnSpc>
            </a:pPr>
            <a:r>
              <a:rPr lang="sk-SK" sz="2200" dirty="0" smtClean="0">
                <a:latin typeface="Bernard MT Condensed" pitchFamily="18" charset="0"/>
                <a:hlinkClick r:id="rId9" action="ppaction://hlinksldjump"/>
              </a:rPr>
              <a:t>More hviezd</a:t>
            </a:r>
            <a:endParaRPr lang="sk-SK" sz="2200" dirty="0" smtClean="0">
              <a:latin typeface="Bernard MT Condensed" pitchFamily="18" charset="0"/>
            </a:endParaRPr>
          </a:p>
          <a:p>
            <a:pPr>
              <a:lnSpc>
                <a:spcPct val="220000"/>
              </a:lnSpc>
            </a:pPr>
            <a:r>
              <a:rPr lang="sk-SK" sz="2200" dirty="0" smtClean="0">
                <a:latin typeface="Bernard MT Condensed" pitchFamily="18" charset="0"/>
                <a:hlinkClick r:id="rId10" action="ppaction://hlinksldjump"/>
              </a:rPr>
              <a:t>La </a:t>
            </a:r>
            <a:r>
              <a:rPr lang="sk-SK" sz="2200" dirty="0" err="1" smtClean="0">
                <a:latin typeface="Bernard MT Condensed" pitchFamily="18" charset="0"/>
                <a:hlinkClick r:id="rId10" action="ppaction://hlinksldjump"/>
              </a:rPr>
              <a:t>Casa</a:t>
            </a:r>
            <a:r>
              <a:rPr lang="sk-SK" sz="2200" dirty="0" smtClean="0">
                <a:latin typeface="Bernard MT Condensed" pitchFamily="18" charset="0"/>
                <a:hlinkClick r:id="rId10" action="ppaction://hlinksldjump"/>
              </a:rPr>
              <a:t> </a:t>
            </a:r>
            <a:r>
              <a:rPr lang="sk-SK" sz="2200" dirty="0" err="1" smtClean="0">
                <a:latin typeface="Bernard MT Condensed" pitchFamily="18" charset="0"/>
                <a:hlinkClick r:id="rId10" action="ppaction://hlinksldjump"/>
              </a:rPr>
              <a:t>del</a:t>
            </a:r>
            <a:r>
              <a:rPr lang="sk-SK" sz="2200" dirty="0" smtClean="0">
                <a:latin typeface="Bernard MT Condensed" pitchFamily="18" charset="0"/>
                <a:hlinkClick r:id="rId10" action="ppaction://hlinksldjump"/>
              </a:rPr>
              <a:t> </a:t>
            </a:r>
            <a:r>
              <a:rPr lang="sk-SK" sz="2200" dirty="0" err="1" smtClean="0">
                <a:latin typeface="Bernard MT Condensed" pitchFamily="18" charset="0"/>
                <a:hlinkClick r:id="rId10" action="ppaction://hlinksldjump"/>
              </a:rPr>
              <a:t>Árbol</a:t>
            </a:r>
            <a:endParaRPr lang="sk-SK" sz="2200" dirty="0" smtClean="0">
              <a:latin typeface="Bernard MT Condensed" pitchFamily="18" charset="0"/>
            </a:endParaRPr>
          </a:p>
          <a:p>
            <a:pPr>
              <a:lnSpc>
                <a:spcPct val="220000"/>
              </a:lnSpc>
            </a:pPr>
            <a:r>
              <a:rPr lang="sk-SK" sz="2200" dirty="0" smtClean="0">
                <a:latin typeface="Bernard MT Condensed" pitchFamily="18" charset="0"/>
                <a:hlinkClick r:id="rId11" action="ppaction://hlinksldjump"/>
              </a:rPr>
              <a:t>Tunel lásky</a:t>
            </a:r>
            <a:endParaRPr lang="sk-SK" sz="2200" dirty="0" smtClean="0">
              <a:latin typeface="Bernard MT Condensed" pitchFamily="18" charset="0"/>
            </a:endParaRPr>
          </a:p>
          <a:p>
            <a:pPr>
              <a:lnSpc>
                <a:spcPct val="220000"/>
              </a:lnSpc>
            </a:pPr>
            <a:r>
              <a:rPr lang="sk-SK" sz="2200" dirty="0" smtClean="0">
                <a:latin typeface="Bernard MT Condensed" pitchFamily="18" charset="0"/>
                <a:hlinkClick r:id="rId12" action="ppaction://hlinksldjump"/>
              </a:rPr>
              <a:t>Vodopád Bystré</a:t>
            </a:r>
            <a:endParaRPr lang="sk-SK" sz="2200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 descr="blue ho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3929066"/>
            <a:ext cx="3357586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600" dirty="0" smtClean="0">
                <a:ln>
                  <a:solidFill>
                    <a:sysClr val="windowText" lastClr="000000"/>
                  </a:solidFill>
                </a:ln>
                <a:solidFill>
                  <a:srgbClr val="FFFFCC"/>
                </a:solidFill>
                <a:latin typeface="Bernard MT Condensed" pitchFamily="18" charset="0"/>
              </a:rPr>
              <a:t>The </a:t>
            </a:r>
            <a:r>
              <a:rPr lang="sk-SK" sz="66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CC"/>
                </a:solidFill>
                <a:latin typeface="Bernard MT Condensed" pitchFamily="18" charset="0"/>
              </a:rPr>
              <a:t>Great</a:t>
            </a:r>
            <a:r>
              <a:rPr lang="sk-SK" sz="6600" dirty="0" smtClean="0">
                <a:ln>
                  <a:solidFill>
                    <a:sysClr val="windowText" lastClr="000000"/>
                  </a:solidFill>
                </a:ln>
                <a:solidFill>
                  <a:srgbClr val="FFFFCC"/>
                </a:solidFill>
                <a:latin typeface="Bernard MT Condensed" pitchFamily="18" charset="0"/>
              </a:rPr>
              <a:t> </a:t>
            </a:r>
            <a:r>
              <a:rPr lang="sk-SK" sz="6600" dirty="0" err="1">
                <a:ln>
                  <a:solidFill>
                    <a:sysClr val="windowText" lastClr="000000"/>
                  </a:solidFill>
                </a:ln>
                <a:solidFill>
                  <a:srgbClr val="FFFFCC"/>
                </a:solidFill>
                <a:latin typeface="Bernard MT Condensed" pitchFamily="18" charset="0"/>
              </a:rPr>
              <a:t>B</a:t>
            </a:r>
            <a:r>
              <a:rPr lang="sk-SK" sz="66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CC"/>
                </a:solidFill>
                <a:latin typeface="Bernard MT Condensed" pitchFamily="18" charset="0"/>
              </a:rPr>
              <a:t>lue</a:t>
            </a:r>
            <a:r>
              <a:rPr lang="sk-SK" sz="6600" dirty="0" smtClean="0">
                <a:ln>
                  <a:solidFill>
                    <a:sysClr val="windowText" lastClr="000000"/>
                  </a:solidFill>
                </a:ln>
                <a:solidFill>
                  <a:srgbClr val="FFFFCC"/>
                </a:solidFill>
                <a:latin typeface="Bernard MT Condensed" pitchFamily="18" charset="0"/>
              </a:rPr>
              <a:t> Hole</a:t>
            </a:r>
            <a:endParaRPr lang="sk-SK" sz="6600" dirty="0">
              <a:ln>
                <a:solidFill>
                  <a:sysClr val="windowText" lastClr="000000"/>
                </a:solidFill>
              </a:ln>
              <a:solidFill>
                <a:srgbClr val="FFFFCC"/>
              </a:solidFill>
              <a:latin typeface="Bernard MT Condensed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latin typeface="Arial" pitchFamily="34" charset="0"/>
                <a:cs typeface="Arial" pitchFamily="34" charset="0"/>
              </a:rPr>
              <a:t>patrí ku </a:t>
            </a:r>
            <a:r>
              <a:rPr lang="sk-SK" dirty="0" err="1">
                <a:latin typeface="Arial" pitchFamily="34" charset="0"/>
                <a:cs typeface="Arial" pitchFamily="34" charset="0"/>
              </a:rPr>
              <a:t>B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elizejskej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koralovej bariére</a:t>
            </a:r>
          </a:p>
          <a:p>
            <a:r>
              <a:rPr lang="sk-SK" dirty="0" smtClean="0">
                <a:latin typeface="Arial" pitchFamily="34" charset="0"/>
                <a:cs typeface="Arial" pitchFamily="34" charset="0"/>
              </a:rPr>
              <a:t>priemer - 300 metrov </a:t>
            </a:r>
          </a:p>
          <a:p>
            <a:r>
              <a:rPr lang="sk-SK" dirty="0" smtClean="0">
                <a:latin typeface="Arial" pitchFamily="34" charset="0"/>
                <a:cs typeface="Arial" pitchFamily="34" charset="0"/>
              </a:rPr>
              <a:t> hĺbka - 124 metrov </a:t>
            </a:r>
          </a:p>
          <a:p>
            <a:r>
              <a:rPr lang="sk-SK" dirty="0" smtClean="0">
                <a:latin typeface="Arial" pitchFamily="34" charset="0"/>
                <a:cs typeface="Arial" pitchFamily="34" charset="0"/>
              </a:rPr>
              <a:t>jeden z najväčších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závrtov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sveta</a:t>
            </a:r>
            <a:endParaRPr lang="sk-SK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ok 3" descr="blueholema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245" y="1285860"/>
            <a:ext cx="7747721" cy="5329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ok 6" descr="more-priroda-den-Amerik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1285860"/>
            <a:ext cx="7500990" cy="5394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600" dirty="0" smtClean="0">
                <a:ln>
                  <a:solidFill>
                    <a:sysClr val="windowText" lastClr="000000"/>
                  </a:solidFill>
                </a:ln>
                <a:solidFill>
                  <a:srgbClr val="FFFFCC"/>
                </a:solidFill>
                <a:latin typeface="Bernard MT Condensed" pitchFamily="18" charset="0"/>
              </a:rPr>
              <a:t>Fingals </a:t>
            </a:r>
            <a:r>
              <a:rPr lang="sk-SK" sz="66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CC"/>
                </a:solidFill>
                <a:latin typeface="Bernard MT Condensed" pitchFamily="18" charset="0"/>
              </a:rPr>
              <a:t>cave</a:t>
            </a:r>
            <a:endParaRPr lang="sk-SK" sz="6600" dirty="0">
              <a:ln>
                <a:solidFill>
                  <a:sysClr val="windowText" lastClr="000000"/>
                </a:solidFill>
              </a:ln>
              <a:solidFill>
                <a:srgbClr val="FFFFCC"/>
              </a:solidFill>
              <a:latin typeface="Bernard MT Condensed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>
                <a:latin typeface="Arial" pitchFamily="34" charset="0"/>
                <a:cs typeface="Arial" pitchFamily="34" charset="0"/>
              </a:rPr>
              <a:t>nachádza sa na ostrove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Staffa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sk-SK" dirty="0">
                <a:latin typeface="Arial" pitchFamily="34" charset="0"/>
                <a:cs typeface="Arial" pitchFamily="34" charset="0"/>
              </a:rPr>
              <a:t>Š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kótsko) </a:t>
            </a:r>
          </a:p>
          <a:p>
            <a:r>
              <a:rPr lang="sk-SK" dirty="0" smtClean="0">
                <a:latin typeface="Arial" pitchFamily="34" charset="0"/>
                <a:cs typeface="Arial" pitchFamily="34" charset="0"/>
              </a:rPr>
              <a:t>zložená zo šesťuholníkových čadičových stĺpcov </a:t>
            </a:r>
          </a:p>
          <a:p>
            <a:r>
              <a:rPr lang="sk-SK" dirty="0" smtClean="0">
                <a:latin typeface="Arial" pitchFamily="34" charset="0"/>
                <a:cs typeface="Arial" pitchFamily="34" charset="0"/>
              </a:rPr>
              <a:t>výška - 23 m </a:t>
            </a:r>
          </a:p>
          <a:p>
            <a:r>
              <a:rPr lang="sk-SK" dirty="0" smtClean="0">
                <a:latin typeface="Arial" pitchFamily="34" charset="0"/>
                <a:cs typeface="Arial" pitchFamily="34" charset="0"/>
              </a:rPr>
              <a:t>hĺbka - 82 m</a:t>
            </a:r>
          </a:p>
          <a:p>
            <a:endParaRPr lang="sk-SK" dirty="0"/>
          </a:p>
        </p:txBody>
      </p:sp>
      <p:pic>
        <p:nvPicPr>
          <p:cNvPr id="4" name="Obrázok 3" descr="finga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3199905"/>
            <a:ext cx="4143404" cy="3429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ok 4" descr="fingalma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785926"/>
            <a:ext cx="8501090" cy="4369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ok 5" descr="finga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428737"/>
            <a:ext cx="8715404" cy="4786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600" dirty="0" smtClean="0">
                <a:ln>
                  <a:solidFill>
                    <a:sysClr val="windowText" lastClr="000000"/>
                  </a:solidFill>
                </a:ln>
                <a:solidFill>
                  <a:srgbClr val="FFFFCC"/>
                </a:solidFill>
                <a:latin typeface="Bernard MT Condensed" pitchFamily="18" charset="0"/>
              </a:rPr>
              <a:t>Wisteria tunel</a:t>
            </a:r>
            <a:endParaRPr lang="sk-SK" sz="6600" dirty="0">
              <a:ln>
                <a:solidFill>
                  <a:sysClr val="windowText" lastClr="000000"/>
                </a:solidFill>
              </a:ln>
              <a:solidFill>
                <a:srgbClr val="FFFFCC"/>
              </a:solidFill>
              <a:latin typeface="Bernard MT Condensed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v záhradách </a:t>
            </a:r>
            <a:r>
              <a:rPr lang="sk-SK" dirty="0" err="1"/>
              <a:t>Kawachi</a:t>
            </a:r>
            <a:r>
              <a:rPr lang="sk-SK" dirty="0"/>
              <a:t> </a:t>
            </a:r>
            <a:r>
              <a:rPr lang="sk-SK" dirty="0" err="1" smtClean="0"/>
              <a:t>Fuji</a:t>
            </a:r>
            <a:r>
              <a:rPr lang="sk-SK" dirty="0" smtClean="0"/>
              <a:t> (Japonsko)</a:t>
            </a:r>
          </a:p>
          <a:p>
            <a:r>
              <a:rPr lang="sk-SK" dirty="0" smtClean="0"/>
              <a:t>20 </a:t>
            </a:r>
            <a:r>
              <a:rPr lang="sk-SK" dirty="0"/>
              <a:t>druhov </a:t>
            </a:r>
            <a:r>
              <a:rPr lang="sk-SK" dirty="0" err="1" smtClean="0"/>
              <a:t>wistérií</a:t>
            </a:r>
            <a:endParaRPr lang="sk-SK" dirty="0"/>
          </a:p>
          <a:p>
            <a:r>
              <a:rPr lang="sk-SK" dirty="0" err="1"/>
              <a:t>Fuji</a:t>
            </a:r>
            <a:r>
              <a:rPr lang="sk-SK" dirty="0"/>
              <a:t> </a:t>
            </a:r>
            <a:r>
              <a:rPr lang="sk-SK" dirty="0" err="1"/>
              <a:t>Matsuri</a:t>
            </a:r>
            <a:r>
              <a:rPr lang="sk-SK" dirty="0"/>
              <a:t> </a:t>
            </a:r>
          </a:p>
        </p:txBody>
      </p:sp>
      <p:pic>
        <p:nvPicPr>
          <p:cNvPr id="4" name="Obrázok 3" descr="wistre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868" y="3214686"/>
            <a:ext cx="5072066" cy="3384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ok 4" descr="flow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1571612"/>
            <a:ext cx="7620000" cy="4932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ok 5" descr="wistera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1428736"/>
            <a:ext cx="7643866" cy="500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600" dirty="0" smtClean="0">
                <a:ln>
                  <a:solidFill>
                    <a:sysClr val="windowText" lastClr="000000"/>
                  </a:solidFill>
                </a:ln>
                <a:solidFill>
                  <a:srgbClr val="FFFFCC"/>
                </a:solidFill>
                <a:latin typeface="Bernard MT Condensed" pitchFamily="18" charset="0"/>
              </a:rPr>
              <a:t>Krivý les</a:t>
            </a:r>
            <a:endParaRPr lang="sk-SK" sz="6600" dirty="0">
              <a:ln>
                <a:solidFill>
                  <a:sysClr val="windowText" lastClr="000000"/>
                </a:solidFill>
              </a:ln>
              <a:solidFill>
                <a:srgbClr val="FFFFCC"/>
              </a:solidFill>
              <a:latin typeface="Bernard MT Condensed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>
                <a:latin typeface="Arial" pitchFamily="34" charset="0"/>
                <a:cs typeface="Arial" pitchFamily="34" charset="0"/>
              </a:rPr>
              <a:t> 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približne</a:t>
            </a:r>
            <a:r>
              <a:rPr lang="sk-SK" dirty="0">
                <a:latin typeface="Arial" pitchFamily="34" charset="0"/>
                <a:cs typeface="Arial" pitchFamily="34" charset="0"/>
              </a:rPr>
              <a:t> 400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borovíc</a:t>
            </a:r>
          </a:p>
          <a:p>
            <a:r>
              <a:rPr lang="sk-SK" dirty="0" smtClean="0">
                <a:latin typeface="Arial" pitchFamily="34" charset="0"/>
                <a:cs typeface="Arial" pitchFamily="34" charset="0"/>
              </a:rPr>
              <a:t>stromy staré asi </a:t>
            </a:r>
            <a:r>
              <a:rPr lang="sk-SK" dirty="0">
                <a:latin typeface="Arial" pitchFamily="34" charset="0"/>
                <a:cs typeface="Arial" pitchFamily="34" charset="0"/>
              </a:rPr>
              <a:t>80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rokov</a:t>
            </a:r>
            <a:r>
              <a:rPr lang="sk-SK" dirty="0">
                <a:latin typeface="Arial" pitchFamily="34" charset="0"/>
                <a:cs typeface="Arial" pitchFamily="34" charset="0"/>
              </a:rPr>
              <a:t> </a:t>
            </a:r>
            <a:endParaRPr lang="sk-SK" dirty="0" smtClean="0">
              <a:latin typeface="Arial" pitchFamily="34" charset="0"/>
              <a:cs typeface="Arial" pitchFamily="34" charset="0"/>
            </a:endParaRPr>
          </a:p>
          <a:p>
            <a:r>
              <a:rPr lang="sk-SK" dirty="0" smtClean="0">
                <a:latin typeface="Arial" pitchFamily="34" charset="0"/>
                <a:cs typeface="Arial" pitchFamily="34" charset="0"/>
              </a:rPr>
              <a:t>kmene majú tvar</a:t>
            </a:r>
            <a:r>
              <a:rPr lang="sk-SK" dirty="0">
                <a:latin typeface="Arial" pitchFamily="34" charset="0"/>
                <a:cs typeface="Arial" pitchFamily="34" charset="0"/>
              </a:rPr>
              <a:t> 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písmena „J“</a:t>
            </a:r>
            <a:endParaRPr lang="sk-SK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ok 3" descr="le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3381244"/>
            <a:ext cx="4862522" cy="3237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ok 4" descr="le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1571612"/>
            <a:ext cx="7000924" cy="4645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ok 5" descr="kriv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1285860"/>
            <a:ext cx="7620000" cy="5076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600" dirty="0" smtClean="0">
                <a:ln>
                  <a:solidFill>
                    <a:sysClr val="windowText" lastClr="000000"/>
                  </a:solidFill>
                </a:ln>
                <a:solidFill>
                  <a:srgbClr val="FFFFCC"/>
                </a:solidFill>
                <a:latin typeface="Bernard MT Condensed" pitchFamily="18" charset="0"/>
              </a:rPr>
              <a:t>Banaue</a:t>
            </a:r>
            <a:endParaRPr lang="sk-SK" sz="6600" dirty="0">
              <a:ln>
                <a:solidFill>
                  <a:sysClr val="windowText" lastClr="000000"/>
                </a:solidFill>
              </a:ln>
              <a:solidFill>
                <a:srgbClr val="FFFFCC"/>
              </a:solidFill>
              <a:latin typeface="Bernard MT Condensed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latin typeface="Arial" pitchFamily="34" charset="0"/>
                <a:cs typeface="Arial" pitchFamily="34" charset="0"/>
              </a:rPr>
              <a:t>Filipíny</a:t>
            </a:r>
          </a:p>
          <a:p>
            <a:r>
              <a:rPr lang="sk-SK" dirty="0" smtClean="0">
                <a:latin typeface="Arial" pitchFamily="34" charset="0"/>
                <a:cs typeface="Arial" pitchFamily="34" charset="0"/>
              </a:rPr>
              <a:t>ryžové terasy</a:t>
            </a:r>
          </a:p>
          <a:p>
            <a:r>
              <a:rPr lang="sk-SK" dirty="0" smtClean="0">
                <a:latin typeface="Arial" pitchFamily="34" charset="0"/>
                <a:cs typeface="Arial" pitchFamily="34" charset="0"/>
              </a:rPr>
              <a:t>staré </a:t>
            </a:r>
            <a:r>
              <a:rPr lang="sk-SK" dirty="0">
                <a:latin typeface="Arial" pitchFamily="34" charset="0"/>
                <a:cs typeface="Arial" pitchFamily="34" charset="0"/>
              </a:rPr>
              <a:t>viac než 2000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rokov</a:t>
            </a:r>
          </a:p>
          <a:p>
            <a:r>
              <a:rPr lang="sk-SK" dirty="0" smtClean="0">
                <a:latin typeface="Arial" pitchFamily="34" charset="0"/>
                <a:cs typeface="Arial" pitchFamily="34" charset="0"/>
              </a:rPr>
              <a:t>„ôsmy </a:t>
            </a:r>
            <a:r>
              <a:rPr lang="sk-SK" dirty="0">
                <a:latin typeface="Arial" pitchFamily="34" charset="0"/>
                <a:cs typeface="Arial" pitchFamily="34" charset="0"/>
              </a:rPr>
              <a:t>div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sveta“</a:t>
            </a:r>
            <a:endParaRPr lang="sk-SK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ok 3" descr="Rice-Terraces-Bana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3500438"/>
            <a:ext cx="4206887" cy="3155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ok 4" descr="banaue.jpg"/>
          <p:cNvPicPr>
            <a:picLocks noChangeAspect="1"/>
          </p:cNvPicPr>
          <p:nvPr/>
        </p:nvPicPr>
        <p:blipFill>
          <a:blip r:embed="rId3"/>
          <a:srcRect b="23559"/>
          <a:stretch>
            <a:fillRect/>
          </a:stretch>
        </p:blipFill>
        <p:spPr>
          <a:xfrm>
            <a:off x="1285852" y="1357298"/>
            <a:ext cx="6786610" cy="5187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ok 5" descr="banaue-rice-terraces-20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1357298"/>
            <a:ext cx="7358114" cy="4549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600" dirty="0">
                <a:ln>
                  <a:solidFill>
                    <a:sysClr val="windowText" lastClr="000000"/>
                  </a:solidFill>
                </a:ln>
                <a:solidFill>
                  <a:srgbClr val="FFFFCC"/>
                </a:solidFill>
                <a:latin typeface="Bernard MT Condensed" pitchFamily="18" charset="0"/>
              </a:rPr>
              <a:t>Zhangye </a:t>
            </a:r>
            <a:r>
              <a:rPr lang="sk-SK" sz="6600" dirty="0" err="1">
                <a:ln>
                  <a:solidFill>
                    <a:sysClr val="windowText" lastClr="000000"/>
                  </a:solidFill>
                </a:ln>
                <a:solidFill>
                  <a:srgbClr val="FFFFCC"/>
                </a:solidFill>
                <a:latin typeface="Bernard MT Condensed" pitchFamily="18" charset="0"/>
              </a:rPr>
              <a:t>Danxia</a:t>
            </a:r>
            <a:endParaRPr lang="sk-SK" sz="6600" dirty="0">
              <a:ln>
                <a:solidFill>
                  <a:sysClr val="windowText" lastClr="000000"/>
                </a:solidFill>
              </a:ln>
              <a:solidFill>
                <a:srgbClr val="FFFFCC"/>
              </a:solidFill>
              <a:latin typeface="Bernard MT Condensed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latin typeface="Arial" pitchFamily="34" charset="0"/>
                <a:cs typeface="Arial" pitchFamily="34" charset="0"/>
              </a:rPr>
              <a:t> 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staré viac </a:t>
            </a:r>
            <a:r>
              <a:rPr lang="sk-SK" dirty="0">
                <a:latin typeface="Arial" pitchFamily="34" charset="0"/>
                <a:cs typeface="Arial" pitchFamily="34" charset="0"/>
              </a:rPr>
              <a:t>ako 24 miliónov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rokov</a:t>
            </a:r>
          </a:p>
          <a:p>
            <a:r>
              <a:rPr lang="sk-SK" dirty="0" smtClean="0">
                <a:latin typeface="Arial" pitchFamily="34" charset="0"/>
                <a:cs typeface="Arial" pitchFamily="34" charset="0"/>
              </a:rPr>
              <a:t>rozloha - </a:t>
            </a:r>
            <a:r>
              <a:rPr lang="sk-SK" dirty="0">
                <a:latin typeface="Arial" pitchFamily="34" charset="0"/>
                <a:cs typeface="Arial" pitchFamily="34" charset="0"/>
              </a:rPr>
              <a:t>40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kilometrov</a:t>
            </a:r>
          </a:p>
          <a:p>
            <a:r>
              <a:rPr lang="sk-SK" dirty="0" smtClean="0">
                <a:latin typeface="Arial" pitchFamily="34" charset="0"/>
                <a:cs typeface="Arial" pitchFamily="34" charset="0"/>
              </a:rPr>
              <a:t>vzhľad - červený pieskovec </a:t>
            </a:r>
            <a:r>
              <a:rPr lang="sk-SK" dirty="0">
                <a:latin typeface="Arial" pitchFamily="34" charset="0"/>
                <a:cs typeface="Arial" pitchFamily="34" charset="0"/>
              </a:rPr>
              <a:t>a 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ložiská nerastných </a:t>
            </a:r>
            <a:r>
              <a:rPr lang="sk-SK" dirty="0">
                <a:latin typeface="Arial" pitchFamily="34" charset="0"/>
                <a:cs typeface="Arial" pitchFamily="34" charset="0"/>
              </a:rPr>
              <a:t>surovín</a:t>
            </a:r>
          </a:p>
        </p:txBody>
      </p:sp>
      <p:pic>
        <p:nvPicPr>
          <p:cNvPr id="4" name="Obrázok 3" descr="culturalchinaa25588cc796e29ccf3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518070"/>
            <a:ext cx="4095763" cy="3067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ok 4" descr="danxiama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1500174"/>
            <a:ext cx="7358114" cy="457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ok 5" descr="o-RAINBOW-MOUNTAINS-faceboo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9" y="1357298"/>
            <a:ext cx="8143932" cy="4963274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600" dirty="0" smtClean="0">
                <a:ln>
                  <a:solidFill>
                    <a:sysClr val="windowText" lastClr="000000"/>
                  </a:solidFill>
                </a:ln>
                <a:solidFill>
                  <a:srgbClr val="FFFFCC"/>
                </a:solidFill>
                <a:latin typeface="Bernard MT Condensed" pitchFamily="18" charset="0"/>
              </a:rPr>
              <a:t>More hviezd</a:t>
            </a:r>
            <a:endParaRPr lang="sk-SK" sz="6600" dirty="0">
              <a:ln>
                <a:solidFill>
                  <a:sysClr val="windowText" lastClr="000000"/>
                </a:solidFill>
              </a:ln>
              <a:solidFill>
                <a:srgbClr val="FFFFCC"/>
              </a:solidFill>
              <a:latin typeface="Bernard MT Condensed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>
                <a:latin typeface="Arial" pitchFamily="34" charset="0"/>
                <a:cs typeface="Arial" pitchFamily="34" charset="0"/>
              </a:rPr>
              <a:t> 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Vaadhoo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(Maldivy)</a:t>
            </a:r>
          </a:p>
          <a:p>
            <a:r>
              <a:rPr lang="sk-SK" dirty="0" smtClean="0">
                <a:latin typeface="Arial" pitchFamily="34" charset="0"/>
                <a:cs typeface="Arial" pitchFamily="34" charset="0"/>
              </a:rPr>
              <a:t>úsek pláže</a:t>
            </a:r>
          </a:p>
          <a:p>
            <a:r>
              <a:rPr lang="sk-SK" dirty="0" smtClean="0">
                <a:latin typeface="Arial" pitchFamily="34" charset="0"/>
                <a:cs typeface="Arial" pitchFamily="34" charset="0"/>
              </a:rPr>
              <a:t>fosforeskujúce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fytoplanktóny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dirty="0">
                <a:latin typeface="Arial" pitchFamily="34" charset="0"/>
                <a:cs typeface="Arial" pitchFamily="34" charset="0"/>
              </a:rPr>
              <a:t/>
            </a:r>
            <a:br>
              <a:rPr lang="sk-SK" dirty="0">
                <a:latin typeface="Arial" pitchFamily="34" charset="0"/>
                <a:cs typeface="Arial" pitchFamily="34" charset="0"/>
              </a:rPr>
            </a:br>
            <a:r>
              <a:rPr lang="sk-SK" dirty="0">
                <a:latin typeface="Arial" pitchFamily="34" charset="0"/>
                <a:cs typeface="Arial" pitchFamily="34" charset="0"/>
              </a:rPr>
              <a:t/>
            </a:r>
            <a:br>
              <a:rPr lang="sk-SK" dirty="0">
                <a:latin typeface="Arial" pitchFamily="34" charset="0"/>
                <a:cs typeface="Arial" pitchFamily="34" charset="0"/>
              </a:rPr>
            </a:br>
            <a:endParaRPr lang="sk-SK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ok 3" descr="neuveritelna-mista-na-svete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3500438"/>
            <a:ext cx="4572012" cy="3040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Skupina 7"/>
          <p:cNvGrpSpPr/>
          <p:nvPr/>
        </p:nvGrpSpPr>
        <p:grpSpPr>
          <a:xfrm>
            <a:off x="2285984" y="1357298"/>
            <a:ext cx="5000660" cy="5186412"/>
            <a:chOff x="2214546" y="1357298"/>
            <a:chExt cx="5000660" cy="5186412"/>
          </a:xfrm>
        </p:grpSpPr>
        <p:pic>
          <p:nvPicPr>
            <p:cNvPr id="5" name="Obrázok 4" descr="vadhoo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14546" y="1357298"/>
              <a:ext cx="5000660" cy="51864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Šípka doprava 5"/>
            <p:cNvSpPr/>
            <p:nvPr/>
          </p:nvSpPr>
          <p:spPr>
            <a:xfrm>
              <a:off x="2928926" y="2143116"/>
              <a:ext cx="571504" cy="14287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pic>
        <p:nvPicPr>
          <p:cNvPr id="9" name="Obrázok 8" descr="neuveritelna-mista-na-svete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1643050"/>
            <a:ext cx="7072342" cy="4714895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ív Office">
  <a:themeElements>
    <a:clrScheme name="Vlastná 4">
      <a:dk1>
        <a:srgbClr val="FFFFCC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A5A5A5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ajetok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191</Words>
  <Application>Microsoft Office PowerPoint</Application>
  <PresentationFormat>Prezentácia na obrazovke (4:3)</PresentationFormat>
  <Paragraphs>85</Paragraphs>
  <Slides>14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5" baseType="lpstr">
      <vt:lpstr>Motív Office</vt:lpstr>
      <vt:lpstr>10 NAJKRAJŠÍCH MIEST SVETA</vt:lpstr>
      <vt:lpstr>Obsah:</vt:lpstr>
      <vt:lpstr>The Great Blue Hole</vt:lpstr>
      <vt:lpstr>Fingals cave</vt:lpstr>
      <vt:lpstr>Wisteria tunel</vt:lpstr>
      <vt:lpstr>Krivý les</vt:lpstr>
      <vt:lpstr>Banaue</vt:lpstr>
      <vt:lpstr>Zhangye Danxia</vt:lpstr>
      <vt:lpstr>More hviezd</vt:lpstr>
      <vt:lpstr>  La Casa del Árbol</vt:lpstr>
      <vt:lpstr>Tunel lásky</vt:lpstr>
      <vt:lpstr>Vodopád Bystré</vt:lpstr>
      <vt:lpstr>Ďakujem za  pozornosť!</vt:lpstr>
      <vt:lpstr>Zdroje: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NAJKRAJŠÍCH MIEST SVETA</dc:title>
  <dc:creator>Dano</dc:creator>
  <cp:lastModifiedBy>Dano</cp:lastModifiedBy>
  <cp:revision>52</cp:revision>
  <dcterms:created xsi:type="dcterms:W3CDTF">2016-04-17T08:18:00Z</dcterms:created>
  <dcterms:modified xsi:type="dcterms:W3CDTF">2016-04-18T17:40:12Z</dcterms:modified>
</cp:coreProperties>
</file>