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3" r:id="rId16"/>
    <p:sldId id="271" r:id="rId1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663" autoAdjust="0"/>
  </p:normalViewPr>
  <p:slideViewPr>
    <p:cSldViewPr>
      <p:cViewPr varScale="1">
        <p:scale>
          <a:sx n="62" d="100"/>
          <a:sy n="62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0451A-D544-4C9D-8D02-99DF11CDAEA0}" type="datetimeFigureOut">
              <a:rPr lang="sk-SK" smtClean="0"/>
              <a:t>3. 5. 2016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86074-9A7D-47EB-B55F-C2DB0569E04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Gravit%C3%A1cia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sk.wikipedia.org/wiki/Vesm%C3%ADrne_teleso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At%C3%B3m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sk.wikipedia.org/wiki/Jadrov%C3%BD_rozpad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Gravitačná kontrakcia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je proces, pri ktorom pôsobením vlastnej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Gravitácia"/>
              </a:rPr>
              <a:t>gravitácie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medzi časticami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Vesmírne teleso"/>
              </a:rPr>
              <a:t>vesmírneho telesa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dochádza k jeho zmršťovaniu, pričom sa teleso zahrieva a obyčajne sa zrýchľuje jeho rotácia.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86074-9A7D-47EB-B55F-C2DB0569E044}" type="slidenum">
              <a:rPr lang="sk-SK" smtClean="0"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Jadrová fúzia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alebo </a:t>
            </a:r>
            <a:r>
              <a:rPr lang="sk-SK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jadrová syntéza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je zlúčenie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Atóm"/>
              </a:rPr>
              <a:t>atómových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jadier s nižšou atómovou hmotnosťou do jadra s vyššou atómovou hmotnosťou. Je to opačný proces ako </a:t>
            </a:r>
            <a:r>
              <a:rPr lang="sk-SK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Jadrový rozpad"/>
              </a:rPr>
              <a:t>jadrový rozpad</a:t>
            </a:r>
            <a:r>
              <a:rPr lang="sk-SK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86074-9A7D-47EB-B55F-C2DB0569E044}" type="slidenum">
              <a:rPr lang="sk-SK" smtClean="0"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8038-CFF3-4271-9788-87237004DF10}" type="datetimeFigureOut">
              <a:rPr lang="sk-SK" smtClean="0"/>
              <a:t>3. 5. 2016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6682-3FF2-4B36-8566-4F51F8FF51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8038-CFF3-4271-9788-87237004DF10}" type="datetimeFigureOut">
              <a:rPr lang="sk-SK" smtClean="0"/>
              <a:t>3. 5. 2016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6682-3FF2-4B36-8566-4F51F8FF51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8038-CFF3-4271-9788-87237004DF10}" type="datetimeFigureOut">
              <a:rPr lang="sk-SK" smtClean="0"/>
              <a:t>3. 5. 2016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6682-3FF2-4B36-8566-4F51F8FF51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8038-CFF3-4271-9788-87237004DF10}" type="datetimeFigureOut">
              <a:rPr lang="sk-SK" smtClean="0"/>
              <a:t>3. 5. 2016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6682-3FF2-4B36-8566-4F51F8FF51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8038-CFF3-4271-9788-87237004DF10}" type="datetimeFigureOut">
              <a:rPr lang="sk-SK" smtClean="0"/>
              <a:t>3. 5. 2016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6682-3FF2-4B36-8566-4F51F8FF51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8038-CFF3-4271-9788-87237004DF10}" type="datetimeFigureOut">
              <a:rPr lang="sk-SK" smtClean="0"/>
              <a:t>3. 5. 2016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6682-3FF2-4B36-8566-4F51F8FF51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8038-CFF3-4271-9788-87237004DF10}" type="datetimeFigureOut">
              <a:rPr lang="sk-SK" smtClean="0"/>
              <a:t>3. 5. 2016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6682-3FF2-4B36-8566-4F51F8FF51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8038-CFF3-4271-9788-87237004DF10}" type="datetimeFigureOut">
              <a:rPr lang="sk-SK" smtClean="0"/>
              <a:t>3. 5. 2016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6682-3FF2-4B36-8566-4F51F8FF51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8038-CFF3-4271-9788-87237004DF10}" type="datetimeFigureOut">
              <a:rPr lang="sk-SK" smtClean="0"/>
              <a:t>3. 5. 2016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6682-3FF2-4B36-8566-4F51F8FF51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8038-CFF3-4271-9788-87237004DF10}" type="datetimeFigureOut">
              <a:rPr lang="sk-SK" smtClean="0"/>
              <a:t>3. 5. 2016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6682-3FF2-4B36-8566-4F51F8FF51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8038-CFF3-4271-9788-87237004DF10}" type="datetimeFigureOut">
              <a:rPr lang="sk-SK" smtClean="0"/>
              <a:t>3. 5. 2016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A6682-3FF2-4B36-8566-4F51F8FF512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98038-CFF3-4271-9788-87237004DF10}" type="datetimeFigureOut">
              <a:rPr lang="sk-SK" smtClean="0"/>
              <a:t>3. 5. 2016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A6682-3FF2-4B36-8566-4F51F8FF512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youtube.com/watch?v=4pYZx0zw0jo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astroportal.sk/sol_syst/sun_zivot.html" TargetMode="External"/><Relationship Id="rId2" Type="http://schemas.openxmlformats.org/officeDocument/2006/relationships/hyperlink" Target="http://astroportal.sk/sol_syst/slnk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wikipedia.org/wiki/Slnko" TargetMode="External"/><Relationship Id="rId5" Type="http://schemas.openxmlformats.org/officeDocument/2006/relationships/hyperlink" Target="http://www.oskole.sk/?id_cat=3&amp;clanok=96762169" TargetMode="External"/><Relationship Id="rId4" Type="http://schemas.openxmlformats.org/officeDocument/2006/relationships/hyperlink" Target="http://adam.cas.sk/clanky/7780/20-najvacsich-zaujimavosti-o-slnku-co-nas-caka-a-neminie.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9600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ŽIVOT SLNKA</a:t>
            </a:r>
            <a:endParaRPr lang="sk-SK" sz="9600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29190" y="4857760"/>
            <a:ext cx="4471974" cy="1752600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Iveta </a:t>
            </a:r>
            <a:r>
              <a:rPr lang="sk-SK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Greifová</a:t>
            </a:r>
            <a:endParaRPr lang="sk-SK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r>
              <a:rPr lang="sk-SK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III.B</a:t>
            </a:r>
            <a:endParaRPr lang="sk-SK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ndalus" pitchFamily="18" charset="-78"/>
                <a:cs typeface="Andalus" pitchFamily="18" charset="-78"/>
              </a:rPr>
              <a:t>Život Slnka – Biely trpaslík</a:t>
            </a:r>
            <a:endParaRPr lang="sk-SK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zmenší sa na veľkosť zeme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bude vyžarovať energiu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bude sa ochladzovať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vyvoj_bielyTrpasl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000372"/>
            <a:ext cx="3090882" cy="3417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ndalus" pitchFamily="18" charset="-78"/>
                <a:cs typeface="Andalus" pitchFamily="18" charset="-78"/>
              </a:rPr>
              <a:t>Život Slnka – Čierny trpaslík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žlté </a:t>
            </a:r>
            <a:r>
              <a:rPr lang="sk-SK" dirty="0" smtClean="0"/>
              <a:t>svetlo        červené svetlo       žiadne svetlo</a:t>
            </a:r>
          </a:p>
          <a:p>
            <a:r>
              <a:rPr lang="sk-SK" dirty="0"/>
              <a:t>ochladne na rovnakú teplotu ako vesmír </a:t>
            </a:r>
            <a:endParaRPr lang="sk-SK" dirty="0" smtClean="0"/>
          </a:p>
          <a:p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2643174" y="1928802"/>
            <a:ext cx="57150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ovacia šípka 5"/>
          <p:cNvCxnSpPr/>
          <p:nvPr/>
        </p:nvCxnSpPr>
        <p:spPr>
          <a:xfrm>
            <a:off x="5715008" y="1928802"/>
            <a:ext cx="57150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ok 6" descr="vyvoj_ciernyTrpasli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928934"/>
            <a:ext cx="2928953" cy="30265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vyvoj_diagram (1)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785794"/>
            <a:ext cx="8135994" cy="4686333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0099"/>
                </a:solidFill>
                <a:latin typeface="Andalus" pitchFamily="18" charset="-78"/>
                <a:cs typeface="Andalus" pitchFamily="18" charset="-78"/>
              </a:rPr>
              <a:t>Zaujímavosti o Slnku</a:t>
            </a:r>
            <a:endParaRPr lang="sk-SK" dirty="0">
              <a:solidFill>
                <a:srgbClr val="0000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každých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11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rokov zmení magnetické pole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gravitácia - 28x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väčšia ako na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Zemi</a:t>
            </a:r>
          </a:p>
          <a:p>
            <a:r>
              <a:rPr lang="sv-SE" sz="2800" dirty="0">
                <a:latin typeface="Arial" pitchFamily="34" charset="0"/>
                <a:cs typeface="Arial" pitchFamily="34" charset="0"/>
              </a:rPr>
              <a:t>3. mája sa oslavuje </a:t>
            </a:r>
            <a:r>
              <a:rPr lang="sv-SE" sz="2800" b="1" dirty="0">
                <a:latin typeface="Arial" pitchFamily="34" charset="0"/>
                <a:cs typeface="Arial" pitchFamily="34" charset="0"/>
              </a:rPr>
              <a:t>Deň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sv-SE" sz="2800" b="1" dirty="0" smtClean="0">
                <a:latin typeface="Arial" pitchFamily="34" charset="0"/>
                <a:cs typeface="Arial" pitchFamily="34" charset="0"/>
              </a:rPr>
              <a:t>lnka</a:t>
            </a:r>
            <a:endParaRPr lang="sk-SK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2800" dirty="0">
                <a:latin typeface="Arial" pitchFamily="34" charset="0"/>
                <a:cs typeface="Arial" pitchFamily="34" charset="0"/>
              </a:rPr>
              <a:t>333x ťažšie ako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Zem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každú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sekundu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spáli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4 milióny ton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vodíka</a:t>
            </a:r>
            <a:endParaRPr lang="sk-SK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0099"/>
                </a:solidFill>
                <a:latin typeface="Andalus" pitchFamily="18" charset="-78"/>
                <a:cs typeface="Andalus" pitchFamily="18" charset="-78"/>
              </a:rPr>
              <a:t>Otázky</a:t>
            </a:r>
            <a:endParaRPr lang="sk-SK" dirty="0">
              <a:solidFill>
                <a:srgbClr val="0000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Koľkokrát je gravitácia väčšia ako na Zemi?</a:t>
            </a:r>
          </a:p>
          <a:p>
            <a:pPr algn="ctr">
              <a:buNone/>
            </a:pPr>
            <a:r>
              <a:rPr lang="sk-SK" sz="2800" dirty="0" smtClean="0">
                <a:latin typeface="Arial" pitchFamily="34" charset="0"/>
                <a:cs typeface="Arial" pitchFamily="34" charset="0"/>
              </a:rPr>
              <a:t>28x</a:t>
            </a:r>
            <a:endParaRPr lang="sk-SK" sz="2800" dirty="0">
              <a:latin typeface="Arial" pitchFamily="34" charset="0"/>
              <a:cs typeface="Arial" pitchFamily="34" charset="0"/>
            </a:endParaRP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Akým symbolom sa označuje Slnko?</a:t>
            </a:r>
          </a:p>
          <a:p>
            <a:endParaRPr lang="sk-SK" sz="2800" dirty="0">
              <a:latin typeface="Arial" pitchFamily="34" charset="0"/>
              <a:cs typeface="Arial" pitchFamily="34" charset="0"/>
            </a:endParaRPr>
          </a:p>
          <a:p>
            <a:endParaRPr lang="sk-SK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Ako sa nazýva tretia fáza života Slnka?</a:t>
            </a:r>
          </a:p>
          <a:p>
            <a:pPr algn="ctr">
              <a:buNone/>
            </a:pPr>
            <a:r>
              <a:rPr lang="sk-SK" sz="2800" dirty="0" err="1" smtClean="0">
                <a:latin typeface="Arial" pitchFamily="34" charset="0"/>
                <a:cs typeface="Arial" pitchFamily="34" charset="0"/>
              </a:rPr>
              <a:t>Protohviezda</a:t>
            </a:r>
            <a:endParaRPr lang="sk-SK" sz="2800" dirty="0" smtClean="0">
              <a:latin typeface="Arial" pitchFamily="34" charset="0"/>
              <a:cs typeface="Arial" pitchFamily="34" charset="0"/>
            </a:endParaRPr>
          </a:p>
          <a:p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50px-Sun_symbol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3143248"/>
            <a:ext cx="928694" cy="928694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0099"/>
                </a:solidFill>
                <a:latin typeface="Andalus" pitchFamily="18" charset="-78"/>
                <a:cs typeface="Andalus" pitchFamily="18" charset="-78"/>
              </a:rPr>
              <a:t>Zdroje</a:t>
            </a:r>
            <a:endParaRPr lang="sk-SK" dirty="0">
              <a:solidFill>
                <a:srgbClr val="0000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http://astroportal.sk/sol_syst/slnko.html</a:t>
            </a:r>
            <a:endParaRPr lang="sk-SK" dirty="0" smtClean="0"/>
          </a:p>
          <a:p>
            <a:r>
              <a:rPr lang="sk-SK" dirty="0" smtClean="0">
                <a:hlinkClick r:id="rId3"/>
              </a:rPr>
              <a:t>http://astroportal.sk/sol_syst/sun_zivot.html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http://adam.cas.sk/clanky/7780/20-najvacsich-zaujimavosti-o-slnku-co-nas-caka-a-neminie.html</a:t>
            </a:r>
            <a:endParaRPr lang="sk-SK" dirty="0" smtClean="0"/>
          </a:p>
          <a:p>
            <a:r>
              <a:rPr lang="sk-SK" dirty="0" smtClean="0">
                <a:hlinkClick r:id="rId5"/>
              </a:rPr>
              <a:t>http://www.oskole.sk/?id_cat=3&amp;clanok=96762169</a:t>
            </a:r>
            <a:endParaRPr lang="sk-SK" dirty="0" smtClean="0"/>
          </a:p>
          <a:p>
            <a:r>
              <a:rPr lang="sk-SK" dirty="0" smtClean="0">
                <a:hlinkClick r:id="rId6"/>
              </a:rPr>
              <a:t>https://sk.wikipedia.org/wiki/Slnko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00562" y="1785926"/>
            <a:ext cx="3500462" cy="928694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latin typeface="Andalus" pitchFamily="18" charset="-78"/>
                <a:cs typeface="Andalus" pitchFamily="18" charset="-78"/>
              </a:rPr>
              <a:t>Ďakujem za pozornosť!</a:t>
            </a:r>
            <a:endParaRPr lang="sk-SK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0099"/>
                </a:solidFill>
                <a:latin typeface="Andalus" pitchFamily="18" charset="-78"/>
                <a:cs typeface="Andalus" pitchFamily="18" charset="-78"/>
              </a:rPr>
              <a:t>Obsah</a:t>
            </a:r>
            <a:endParaRPr lang="sk-SK" dirty="0">
              <a:solidFill>
                <a:srgbClr val="0000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143536"/>
          </a:xfrm>
        </p:spPr>
        <p:txBody>
          <a:bodyPr numCol="1" anchor="t" anchorCtr="0">
            <a:no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Základné informácie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26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Uhlová veľkosť pri pohľade z planét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sk-SK" sz="2600" dirty="0" smtClean="0">
                <a:latin typeface="Arial" pitchFamily="34" charset="0"/>
                <a:cs typeface="Arial" pitchFamily="34" charset="0"/>
              </a:rPr>
              <a:t>Život Slnka  </a:t>
            </a:r>
            <a:r>
              <a:rPr lang="sk-SK" sz="26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– Oblak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sk-SK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– </a:t>
            </a:r>
            <a:r>
              <a:rPr lang="sk-SK" sz="2600" dirty="0" err="1" smtClean="0">
                <a:latin typeface="Arial" pitchFamily="34" charset="0"/>
                <a:cs typeface="Arial" pitchFamily="34" charset="0"/>
                <a:hlinkClick r:id="rId5" action="ppaction://hlinksldjump"/>
              </a:rPr>
              <a:t>Globuly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sk-SK" sz="26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sk-SK" sz="2600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– </a:t>
            </a:r>
            <a:r>
              <a:rPr lang="sk-SK" sz="2600" dirty="0" err="1" smtClean="0">
                <a:latin typeface="Arial" pitchFamily="34" charset="0"/>
                <a:cs typeface="Arial" pitchFamily="34" charset="0"/>
                <a:hlinkClick r:id="rId6" action="ppaction://hlinksldjump"/>
              </a:rPr>
              <a:t>Protohviezda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sk-SK" sz="26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sk-SK" sz="2600" dirty="0" smtClean="0">
                <a:latin typeface="Arial" pitchFamily="34" charset="0"/>
                <a:cs typeface="Arial" pitchFamily="34" charset="0"/>
                <a:hlinkClick r:id="rId7" action="ppaction://hlinksldjump"/>
              </a:rPr>
              <a:t>– Slnko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sk-SK" sz="26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sk-SK" sz="2600" dirty="0" smtClean="0">
                <a:latin typeface="Arial" pitchFamily="34" charset="0"/>
                <a:cs typeface="Arial" pitchFamily="34" charset="0"/>
                <a:hlinkClick r:id="rId8" action="ppaction://hlinksldjump"/>
              </a:rPr>
              <a:t>– Červený </a:t>
            </a:r>
            <a:r>
              <a:rPr lang="sk-SK" sz="2600" dirty="0" smtClean="0">
                <a:latin typeface="Arial" pitchFamily="34" charset="0"/>
                <a:cs typeface="Arial" pitchFamily="34" charset="0"/>
                <a:hlinkClick r:id="rId8" action="ppaction://hlinksldjump"/>
              </a:rPr>
              <a:t>obor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sk-SK" sz="26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sk-SK" sz="2600" dirty="0" smtClean="0">
                <a:latin typeface="Arial" pitchFamily="34" charset="0"/>
                <a:cs typeface="Arial" pitchFamily="34" charset="0"/>
                <a:hlinkClick r:id="rId9" action="ppaction://hlinksldjump"/>
              </a:rPr>
              <a:t>– Biely trpaslík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sk-SK" sz="26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sk-SK" sz="2600" dirty="0" smtClean="0">
                <a:latin typeface="Arial" pitchFamily="34" charset="0"/>
                <a:cs typeface="Arial" pitchFamily="34" charset="0"/>
                <a:hlinkClick r:id="rId10" action="ppaction://hlinksldjump"/>
              </a:rPr>
              <a:t>– Čierny trpaslík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sk-SK" sz="2600" dirty="0" smtClean="0">
                <a:latin typeface="Arial" pitchFamily="34" charset="0"/>
                <a:cs typeface="Arial" pitchFamily="34" charset="0"/>
                <a:hlinkClick r:id="rId11" action="ppaction://hlinksldjump"/>
              </a:rPr>
              <a:t>Zaujímavosti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sk-SK" sz="2600" dirty="0" smtClean="0">
                <a:latin typeface="Arial" pitchFamily="34" charset="0"/>
                <a:cs typeface="Arial" pitchFamily="34" charset="0"/>
                <a:hlinkClick r:id="rId12" action="ppaction://hlinksldjump"/>
              </a:rPr>
              <a:t>Otázky</a:t>
            </a:r>
            <a:endParaRPr lang="sk-SK" sz="2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0099"/>
                </a:solidFill>
                <a:latin typeface="Andalus" pitchFamily="18" charset="-78"/>
                <a:cs typeface="Andalus" pitchFamily="18" charset="-78"/>
              </a:rPr>
              <a:t>Základné informácie</a:t>
            </a:r>
            <a:endParaRPr lang="sk-SK" dirty="0">
              <a:solidFill>
                <a:srgbClr val="0000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centrálna hviezda slnečnej sústavy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symbol slnka –</a:t>
            </a:r>
          </a:p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povrchová teplota - 6 000 °C </a:t>
            </a:r>
          </a:p>
          <a:p>
            <a:endParaRPr lang="sk-SK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50px-Sun_symbol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000240"/>
            <a:ext cx="928694" cy="928694"/>
          </a:xfrm>
          <a:prstGeom prst="rect">
            <a:avLst/>
          </a:prstGeom>
        </p:spPr>
      </p:pic>
      <p:pic>
        <p:nvPicPr>
          <p:cNvPr id="5" name="Obrázok 4" descr="stiahnuť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3214686"/>
            <a:ext cx="3071834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Obrázok 5" descr="sun_vah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3429000"/>
            <a:ext cx="4572032" cy="3200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200" dirty="0" smtClean="0">
                <a:solidFill>
                  <a:srgbClr val="000099"/>
                </a:solidFill>
                <a:latin typeface="Andalus" pitchFamily="18" charset="-78"/>
                <a:cs typeface="Andalus" pitchFamily="18" charset="-78"/>
              </a:rPr>
              <a:t>Uhlová veľkosť pri pohľade z planét</a:t>
            </a:r>
            <a:endParaRPr lang="sk-SK" sz="4200" dirty="0">
              <a:solidFill>
                <a:srgbClr val="0000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uhlová veľkosť Slnka zo Zeme - pol uhlového stupňa</a:t>
            </a:r>
          </a:p>
          <a:p>
            <a:r>
              <a:rPr lang="sk-SK" dirty="0" smtClean="0"/>
              <a:t>odlišná veľkosť z planét</a:t>
            </a:r>
          </a:p>
          <a:p>
            <a:endParaRPr lang="sk-SK" dirty="0"/>
          </a:p>
        </p:txBody>
      </p:sp>
      <p:pic>
        <p:nvPicPr>
          <p:cNvPr id="4" name="Obrázok 3" descr="sun_uhlovavelko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571876"/>
            <a:ext cx="5832744" cy="2643206"/>
          </a:xfrm>
          <a:prstGeom prst="rect">
            <a:avLst/>
          </a:prstGeom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0099"/>
                </a:solidFill>
                <a:latin typeface="Andalus" pitchFamily="18" charset="-78"/>
                <a:cs typeface="Andalus" pitchFamily="18" charset="-78"/>
              </a:rPr>
              <a:t>Život Slnka - Oblak</a:t>
            </a:r>
            <a:endParaRPr lang="sk-SK" dirty="0">
              <a:solidFill>
                <a:srgbClr val="0000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525963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pred piatimi miliardami rokov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480 miliárd kilometrov v priemere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studený – teplota - -230 °c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narušenie rovnováhy - </a:t>
            </a:r>
            <a:r>
              <a:rPr lang="sk-SK" sz="2800" i="1" dirty="0" smtClean="0">
                <a:latin typeface="Arial" pitchFamily="34" charset="0"/>
                <a:cs typeface="Arial" pitchFamily="34" charset="0"/>
              </a:rPr>
              <a:t>začiatok zmršťovania</a:t>
            </a:r>
          </a:p>
          <a:p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vyvoj_clou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464743"/>
            <a:ext cx="3086102" cy="3321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solidFill>
                  <a:srgbClr val="000099"/>
                </a:solidFill>
                <a:latin typeface="Andalus" pitchFamily="18" charset="-78"/>
                <a:cs typeface="Andalus" pitchFamily="18" charset="-78"/>
              </a:rPr>
              <a:t>Život Slnka - </a:t>
            </a:r>
            <a:r>
              <a:rPr lang="sk-SK" dirty="0" err="1" smtClean="0">
                <a:solidFill>
                  <a:srgbClr val="000099"/>
                </a:solidFill>
                <a:latin typeface="Andalus" pitchFamily="18" charset="-78"/>
                <a:cs typeface="Andalus" pitchFamily="18" charset="-78"/>
              </a:rPr>
              <a:t>Globuly</a:t>
            </a:r>
            <a:endParaRPr lang="sk-SK" dirty="0">
              <a:solidFill>
                <a:srgbClr val="0000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náhodné zhustenia hmoty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zvýšenie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teploty - -205 °c</a:t>
            </a:r>
          </a:p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nízka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hustota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vyvoj_globu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2928934"/>
            <a:ext cx="3286148" cy="3595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0099"/>
                </a:solidFill>
                <a:latin typeface="Andalus" pitchFamily="18" charset="-78"/>
                <a:cs typeface="Andalus" pitchFamily="18" charset="-78"/>
              </a:rPr>
              <a:t>Život Slnka - </a:t>
            </a:r>
            <a:r>
              <a:rPr lang="sk-SK" dirty="0" err="1" smtClean="0">
                <a:solidFill>
                  <a:srgbClr val="000099"/>
                </a:solidFill>
                <a:latin typeface="Andalus" pitchFamily="18" charset="-78"/>
                <a:cs typeface="Andalus" pitchFamily="18" charset="-78"/>
              </a:rPr>
              <a:t>Protohviezda</a:t>
            </a:r>
            <a:endParaRPr lang="sk-SK" dirty="0">
              <a:solidFill>
                <a:srgbClr val="00009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>
                <a:latin typeface="Arial" pitchFamily="34" charset="0"/>
                <a:cs typeface="Arial" pitchFamily="34" charset="0"/>
              </a:rPr>
              <a:t>zmrštenie </a:t>
            </a:r>
            <a:r>
              <a:rPr lang="pl-PL" sz="2800" dirty="0">
                <a:latin typeface="Arial" pitchFamily="34" charset="0"/>
                <a:cs typeface="Arial" pitchFamily="34" charset="0"/>
              </a:rPr>
              <a:t>do milióntiny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pôvodného objemu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naďalej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sa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zmršťovala</a:t>
            </a:r>
          </a:p>
          <a:p>
            <a:r>
              <a:rPr lang="sk-SK" sz="2800" dirty="0">
                <a:latin typeface="Arial" pitchFamily="34" charset="0"/>
                <a:cs typeface="Arial" pitchFamily="34" charset="0"/>
              </a:rPr>
              <a:t>stredová teplota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– viac ako 56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 000 °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C</a:t>
            </a:r>
          </a:p>
          <a:p>
            <a:r>
              <a:rPr lang="sk-SK" sz="2800" dirty="0">
                <a:latin typeface="Arial" pitchFamily="34" charset="0"/>
                <a:cs typeface="Arial" pitchFamily="34" charset="0"/>
              </a:rPr>
              <a:t>nebola pravá hviezda</a:t>
            </a:r>
          </a:p>
        </p:txBody>
      </p:sp>
      <p:pic>
        <p:nvPicPr>
          <p:cNvPr id="4" name="Obrázok 3" descr="vyvoj_protost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3429000"/>
            <a:ext cx="3357586" cy="3238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r>
              <a:rPr lang="sk-SK" dirty="0" smtClean="0">
                <a:solidFill>
                  <a:srgbClr val="000099"/>
                </a:solidFill>
                <a:latin typeface="Andalus" pitchFamily="18" charset="-78"/>
                <a:cs typeface="Andalus" pitchFamily="18" charset="-78"/>
              </a:rPr>
              <a:t>Život Slnka - Slnko</a:t>
            </a:r>
            <a:endParaRPr lang="sk-SK" dirty="0">
              <a:solidFill>
                <a:srgbClr val="00009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teplota vzrástla – začali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sa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vodíkové jadrá spájať na hélium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dnes – v polovici „svojho života“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neustále zväčšuje svoju veľkosť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sln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3571876"/>
            <a:ext cx="3452834" cy="2964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0099"/>
                </a:solidFill>
                <a:latin typeface="Andalus" pitchFamily="18" charset="-78"/>
                <a:cs typeface="Andalus" pitchFamily="18" charset="-78"/>
              </a:rPr>
              <a:t>Život Slnka – Červený obor</a:t>
            </a:r>
            <a:endParaRPr lang="sk-SK" dirty="0">
              <a:solidFill>
                <a:srgbClr val="0000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>
                <a:latin typeface="Arial" pitchFamily="34" charset="0"/>
                <a:cs typeface="Arial" pitchFamily="34" charset="0"/>
              </a:rPr>
              <a:t>všetok vodík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sa premení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na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hélium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500 krát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viac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svetla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 </a:t>
            </a:r>
            <a:endParaRPr lang="sk-SK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2800" dirty="0">
                <a:latin typeface="Arial" pitchFamily="34" charset="0"/>
                <a:cs typeface="Arial" pitchFamily="34" charset="0"/>
              </a:rPr>
              <a:t> teplota v jadre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presiahne </a:t>
            </a:r>
            <a:r>
              <a:rPr lang="sk-SK" sz="2800" dirty="0">
                <a:latin typeface="Arial" pitchFamily="34" charset="0"/>
                <a:cs typeface="Arial" pitchFamily="34" charset="0"/>
              </a:rPr>
              <a:t>85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miliónov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°C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vyvoj_obor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434936"/>
            <a:ext cx="2857520" cy="3208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Rovná spojovacia šípka 5"/>
          <p:cNvCxnSpPr/>
          <p:nvPr/>
        </p:nvCxnSpPr>
        <p:spPr>
          <a:xfrm>
            <a:off x="3857620" y="5072074"/>
            <a:ext cx="121444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Obrázok 6" descr="vyvoj_obor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6380" y="3429000"/>
            <a:ext cx="2928958" cy="32147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Vlastná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0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254</Words>
  <Application>Microsoft Office PowerPoint</Application>
  <PresentationFormat>Prezentácia na obrazovke (4:3)</PresentationFormat>
  <Paragraphs>76</Paragraphs>
  <Slides>16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Motív Office</vt:lpstr>
      <vt:lpstr>ŽIVOT SLNKA</vt:lpstr>
      <vt:lpstr>Obsah</vt:lpstr>
      <vt:lpstr>Základné informácie</vt:lpstr>
      <vt:lpstr>Uhlová veľkosť pri pohľade z planét</vt:lpstr>
      <vt:lpstr>Život Slnka - Oblak</vt:lpstr>
      <vt:lpstr>Život Slnka - Globuly</vt:lpstr>
      <vt:lpstr>Život Slnka - Protohviezda</vt:lpstr>
      <vt:lpstr>Život Slnka - Slnko</vt:lpstr>
      <vt:lpstr>Život Slnka – Červený obor</vt:lpstr>
      <vt:lpstr>Život Slnka – Biely trpaslík</vt:lpstr>
      <vt:lpstr>Život Slnka – Čierny trpaslík</vt:lpstr>
      <vt:lpstr>Snímka 12</vt:lpstr>
      <vt:lpstr>Zaujímavosti o Slnku</vt:lpstr>
      <vt:lpstr>Otázky</vt:lpstr>
      <vt:lpstr>Zdroje</vt:lpstr>
      <vt:lpstr>Ďakujem za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SLNKO</dc:title>
  <dc:creator>Dano</dc:creator>
  <cp:lastModifiedBy>Dano</cp:lastModifiedBy>
  <cp:revision>17</cp:revision>
  <dcterms:created xsi:type="dcterms:W3CDTF">2016-05-03T14:27:36Z</dcterms:created>
  <dcterms:modified xsi:type="dcterms:W3CDTF">2016-05-03T17:11:57Z</dcterms:modified>
</cp:coreProperties>
</file>