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72" r:id="rId10"/>
    <p:sldId id="261" r:id="rId11"/>
    <p:sldId id="262" r:id="rId12"/>
    <p:sldId id="264" r:id="rId13"/>
    <p:sldId id="269" r:id="rId14"/>
    <p:sldId id="273" r:id="rId15"/>
    <p:sldId id="270" r:id="rId16"/>
    <p:sldId id="271" r:id="rId17"/>
    <p:sldId id="265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66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89606" autoAdjust="0"/>
  </p:normalViewPr>
  <p:slideViewPr>
    <p:cSldViewPr>
      <p:cViewPr>
        <p:scale>
          <a:sx n="60" d="100"/>
          <a:sy n="60" d="100"/>
        </p:scale>
        <p:origin x="-112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574A7-7BEE-4010-B27A-18E26DC218C5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221B-61A0-4BB7-B448-587DA507CEF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Turzovka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na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Slovensku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ležiace v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Žilinskom kraji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okrese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Čadca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.Mesto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Turzovka leží na severozápadnom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Slovensku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obklopené malebnými vrchmi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Turzovskej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vrchoviny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Javorníkov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Pahorkatinná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vrchovinná časť pohorí sa nachádza v maximálnej výške 700 – 800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 n. m.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celá oblasť je charakteristická 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kopaničiarskym osídlením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Centrom Turzovky preteká rieka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Kysuca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ktorá tu v centre zľava priberá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Predmieranku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D221B-61A0-4BB7-B448-587DA507CEF0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Erb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mesta Turzovka má tvar deleného štítu červenej farby, v hornej polovici vyrastajú zo strieborného vrchu tri strieborné ihličnaté stromy, dolu sú tri strieborné ruže.</a:t>
            </a:r>
          </a:p>
          <a:p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Zástava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mesta Turzovka má pomer strán 2 : 3 a je ukončená lastovičím chvostom (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zástrihom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siahajúcim do jednej tretiny jej dĺžky. Je červenej farby, prerušenej štyrmi pozdĺžnymi pruhmi striebornej farby tak, že spolu vytvárajú celkom 9 pruhov rovnakej šírky, z čoho je 5 pruhov červených a 4 pruhy strieborné.</a:t>
            </a:r>
          </a:p>
          <a:p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Pečať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mesta Turzovka tvorí erb mesta Turzovka s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hrubopisom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„MESTO TURZOVKA“.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D221B-61A0-4BB7-B448-587DA507CEF0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Čo sa týka mesta Turzovka máme 4001 aktívnych obyvateľov a miera nezamestnanosti sa v prvých mesiacoch roka pohybovala na úrovni 11,7 - 11,92 %, čo je piata najnižšia priečka spomedzi všetkých obcí okresu. Tento makroekonomický vývoj má priame dopady aj na rozpočet mesta.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D221B-61A0-4BB7-B448-587DA507CEF0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našom meste je cca 70 firiem a spoločností, ktoré môžete nájsť aj na webovej stránke nášho mesta.</a:t>
            </a:r>
            <a:endParaRPr lang="sk-SK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HERAKLES - NET, s. r. o.</a:t>
            </a:r>
            <a:r>
              <a:rPr lang="sk-SK" b="1" baseline="0" dirty="0" smtClean="0"/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predaj počítačov, notebookov a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príslušenstva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Gaspol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sr.o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Turzovka. Bola založená 22. 6. 2004. Firma sa od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začiathu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zameriavala na realizáciu stavieb občianskej výstavby  bytov a radových stavieb.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NYOX 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zabezpečuje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Kompletné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zatepľovacie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systémy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STAVOSPOL, spol. s. r. o.</a:t>
            </a:r>
            <a:r>
              <a:rPr lang="sk-SK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Predaj stavebného materiálu a stavebné práce - zatepľovanie, rekonštrukcie, prestavby.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Obyvatelia mesta pracujú v centre nášho mesta v obchodoch, podnikoch, predajniach, avšak väčšinou chodia za prácou do iných okolitých miest alebo zahraničia.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D221B-61A0-4BB7-B448-587DA507CEF0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Mestom prechádza lokálna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železničná trať z Čadce do Makova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Spoločnosti, ktoré vlastnia autobusovú dopravu, poskytujú ľuďom prepravu do okolitých dedín a miest.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D221B-61A0-4BB7-B448-587DA507CEF0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Základnej školy Turzovka Bukovina  ( súčasťou je školský klub detí, školská jedáleň), Materskej školy Turzovka ( súčasťou je školská jedáleň), Základnej umeleckej školy Turzovka, Centra voľného času Turzovka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meste Turzovka sa ďalej nachádza – Špeciálna základná škola – zriaďovateľom je OÚ odbor školstva Žilina, Gymnázium Turzovka – zriaďovateľom je Žilinský samosprávny kraj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Spojená škola sv. Jozefa internátna v Turzovke -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Spojená škola sv. Jozefa internátna v Turzovke poskytuje výchovu a vzdelávanie žiakom s rôznym stupňom mentálneho postihnutia, často v kombinácii s iným zdravotným postihnutím.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Špeciálna základná škola s materskou školou sv. Jozefa internátna</a:t>
            </a:r>
            <a:r>
              <a:rPr lang="sk-S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Poskytuje základné vzdelávanie žiakom s rôznym stupňom mentálneho postihnutia. Žiaci s ľahkým stupňom mentálneho postihnutia sú vzdelávaní podľa variantu A, žiaci so stredným stupňom mentálneho postihnutia sú vzdelávaní podľa variantu B, žiaci s ťažkým alebo hlbokým stupňom mentálneho postihnutia sú vzdelávaní podľa variantu C)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Praktická škola sv. Jozefa </a:t>
            </a:r>
            <a:r>
              <a:rPr lang="sk-S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Vzdeláva žiakov s mentálnym postihnutím alebo žiakov s mentálnym postihnutím v kombinácii s iným zdravotným postihnutím, ktorí sa nemôžu vzdelávať v odbornom učilišti alebo strednej škole. V praktickej škole sa pripravujú na výkon jednoduchých pracovných činností spravidla pod dohľadom.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D221B-61A0-4BB7-B448-587DA507CEF0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D221B-61A0-4BB7-B448-587DA507CEF0}" type="slidenum">
              <a:rPr lang="sk-SK" smtClean="0"/>
              <a:t>15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699C71-1A1E-432A-BFBD-F5FAE41B8CBE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10A2FC-D91F-4FCA-BE05-0C8605C3924B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nova.stavospolturzovka.sk/wp-content/uploads/2015/07/image3344.png" TargetMode="External"/><Relationship Id="rId13" Type="http://schemas.openxmlformats.org/officeDocument/2006/relationships/hyperlink" Target="http://www.turzovka.sk/images/stories/rok_2013/kultura/nohejbal.jpg" TargetMode="External"/><Relationship Id="rId3" Type="http://schemas.openxmlformats.org/officeDocument/2006/relationships/hyperlink" Target="http://www.galeriaslovakia.sk/Upload/Image/Galeria/603/3393B.jpg" TargetMode="External"/><Relationship Id="rId7" Type="http://schemas.openxmlformats.org/officeDocument/2006/relationships/hyperlink" Target="http://gaspol-vp.szm.com/images/red_0.jpg" TargetMode="External"/><Relationship Id="rId12" Type="http://schemas.openxmlformats.org/officeDocument/2006/relationships/hyperlink" Target="http://omestach.sk/turzovka/foto/hpim0954maxi.jpg" TargetMode="External"/><Relationship Id="rId17" Type="http://schemas.openxmlformats.org/officeDocument/2006/relationships/hyperlink" Target="http://www.turzovka.sk/index.php?option=com_content&amp;task=blogcategory&amp;id=329&amp;Itemid=669" TargetMode="External"/><Relationship Id="rId2" Type="http://schemas.openxmlformats.org/officeDocument/2006/relationships/hyperlink" Target="http://3.bp.blogspot.com/-tHhpu0Ecb2M/TwXLQUGe7MI/AAAAAAAAALU/1500Xv8QH7c/s1600/mesta.gif" TargetMode="External"/><Relationship Id="rId16" Type="http://schemas.openxmlformats.org/officeDocument/2006/relationships/hyperlink" Target="https://beskydrallye.files.wordpress.com/2014/06/logo.jpg?w=676&amp;h=3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ozicovna.sk/images/logos/nyox.gif" TargetMode="External"/><Relationship Id="rId11" Type="http://schemas.openxmlformats.org/officeDocument/2006/relationships/hyperlink" Target="http://www.turzovka.sk/images/stories/turzovka/zus.jpg" TargetMode="External"/><Relationship Id="rId5" Type="http://schemas.openxmlformats.org/officeDocument/2006/relationships/hyperlink" Target="http://www.regionkysuce.sk/images/stories/kysuce-fotografie/Jasikova_izba/jasikova_izba_1.JPG" TargetMode="External"/><Relationship Id="rId15" Type="http://schemas.openxmlformats.org/officeDocument/2006/relationships/hyperlink" Target="http://www.turzovka.sk/images/stories/rok_2014/sport/logo_enduro.jpg" TargetMode="External"/><Relationship Id="rId10" Type="http://schemas.openxmlformats.org/officeDocument/2006/relationships/hyperlink" Target="http://zsturzovka.edupage.org/photos/pic2.jpg" TargetMode="External"/><Relationship Id="rId4" Type="http://schemas.openxmlformats.org/officeDocument/2006/relationships/hyperlink" Target="http://www.obce.info/files/turzovka3.jpg" TargetMode="External"/><Relationship Id="rId9" Type="http://schemas.openxmlformats.org/officeDocument/2006/relationships/hyperlink" Target="http://www.ecotherm.sk/wp-content/uploads/2015/03/Rekonstrukcia-MS-Turzovka-2-1024x683.jpg" TargetMode="External"/><Relationship Id="rId14" Type="http://schemas.openxmlformats.org/officeDocument/2006/relationships/hyperlink" Target="http://fktatranturzovka.wbl.sk/logo-fk-tatran-turzovk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kazprestarostu.sk/turzovka/vsetky-podne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743200" y="1357298"/>
            <a:ext cx="6400800" cy="12858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6000" dirty="0" smtClean="0">
                <a:ln w="3175">
                  <a:solidFill>
                    <a:schemeClr val="bg1"/>
                  </a:solidFill>
                </a:ln>
                <a:latin typeface="Baskerville Old Face" pitchFamily="18" charset="0"/>
              </a:rPr>
              <a:t>Iveta </a:t>
            </a:r>
            <a:r>
              <a:rPr lang="sk-SK" sz="6000" dirty="0" err="1" smtClean="0">
                <a:ln w="3175">
                  <a:solidFill>
                    <a:schemeClr val="bg1"/>
                  </a:solidFill>
                </a:ln>
                <a:latin typeface="Baskerville Old Face" pitchFamily="18" charset="0"/>
              </a:rPr>
              <a:t>Greifová</a:t>
            </a:r>
            <a:endParaRPr lang="sk-SK" sz="6000" dirty="0" smtClean="0">
              <a:ln w="3175">
                <a:solidFill>
                  <a:schemeClr val="bg1"/>
                </a:solidFill>
              </a:ln>
              <a:latin typeface="Baskerville Old Face" pitchFamily="18" charset="0"/>
            </a:endParaRPr>
          </a:p>
          <a:p>
            <a:pPr algn="ctr">
              <a:buNone/>
            </a:pPr>
            <a:r>
              <a:rPr lang="sk-SK" sz="6000" dirty="0" smtClean="0">
                <a:ln w="3175">
                  <a:solidFill>
                    <a:schemeClr val="bg1"/>
                  </a:solidFill>
                </a:ln>
                <a:latin typeface="Baskerville Old Face" pitchFamily="18" charset="0"/>
              </a:rPr>
              <a:t> 3.B</a:t>
            </a:r>
            <a:endParaRPr lang="sk-SK" sz="6000" dirty="0">
              <a:ln w="3175">
                <a:solidFill>
                  <a:schemeClr val="bg1"/>
                </a:solidFill>
              </a:ln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Poliklinika 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Turzovka</a:t>
            </a:r>
          </a:p>
          <a:p>
            <a:pPr lvl="0"/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Lekáreň </a:t>
            </a:r>
            <a:r>
              <a:rPr lang="sk-S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Paracelsus</a:t>
            </a: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Althea</a:t>
            </a:r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Lekáreň</a:t>
            </a: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Lekáreň </a:t>
            </a:r>
            <a:r>
              <a:rPr lang="sk-S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Dr.Max</a:t>
            </a: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Zdravotníctvo</a:t>
            </a:r>
            <a:endParaRPr lang="sk-SK" sz="72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Obrázok 3" descr="poliklin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16" y="1571612"/>
            <a:ext cx="6835539" cy="455295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Veteranclub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Enduro</a:t>
            </a:r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Team 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Turzovka</a:t>
            </a: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Cykloklub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Slovenský zväz chovateľov poštových holubov</a:t>
            </a: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Nohejbalový klub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Tatran Turzovka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72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Šport </a:t>
            </a:r>
            <a:endParaRPr lang="sk-SK" sz="72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8" name="Obrázok 7" descr="logo-fk-tatran-turzov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429132"/>
            <a:ext cx="2019294" cy="2057005"/>
          </a:xfrm>
          <a:prstGeom prst="rect">
            <a:avLst/>
          </a:prstGeom>
        </p:spPr>
      </p:pic>
      <p:pic>
        <p:nvPicPr>
          <p:cNvPr id="9" name="Obrázok 8" descr="logo_endu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929065"/>
            <a:ext cx="2143140" cy="2460943"/>
          </a:xfrm>
          <a:prstGeom prst="rect">
            <a:avLst/>
          </a:prstGeom>
        </p:spPr>
      </p:pic>
      <p:pic>
        <p:nvPicPr>
          <p:cNvPr id="10" name="Obrázok 9" descr="nohejba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4214818"/>
            <a:ext cx="1714512" cy="1714512"/>
          </a:xfrm>
          <a:prstGeom prst="rect">
            <a:avLst/>
          </a:prstGeom>
        </p:spPr>
      </p:pic>
      <p:pic>
        <p:nvPicPr>
          <p:cNvPr id="11" name="Obrázok 10" descr="veter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485" y="857232"/>
            <a:ext cx="3286515" cy="186689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Ženská folklórna skupina </a:t>
            </a:r>
            <a:r>
              <a:rPr lang="sk-S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Turzovanka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ĽH </a:t>
            </a:r>
            <a:r>
              <a:rPr lang="sk-S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Gernátovci</a:t>
            </a:r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Detská folklórna skupina Bukovinka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Kultúra</a:t>
            </a:r>
            <a:endParaRPr lang="sk-SK" sz="72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Obrázok 3" descr="d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8" y="3786190"/>
            <a:ext cx="3833807" cy="2875356"/>
          </a:xfrm>
          <a:prstGeom prst="rect">
            <a:avLst/>
          </a:prstGeom>
        </p:spPr>
      </p:pic>
      <p:pic>
        <p:nvPicPr>
          <p:cNvPr id="5" name="Obrázok 4" descr="turzovak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4597119" cy="304984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tl205.jpg"/>
          <p:cNvPicPr>
            <a:picLocks noChangeAspect="1"/>
          </p:cNvPicPr>
          <p:nvPr/>
        </p:nvPicPr>
        <p:blipFill>
          <a:blip r:embed="rId2"/>
          <a:srcRect b="7871"/>
          <a:stretch>
            <a:fillRect/>
          </a:stretch>
        </p:blipFill>
        <p:spPr>
          <a:xfrm>
            <a:off x="214282" y="1071546"/>
            <a:ext cx="3071802" cy="40719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k-SK" sz="72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      Podujatia</a:t>
            </a:r>
            <a:endParaRPr lang="sk-SK" sz="72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Obrázok 3" descr="drotar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214422"/>
            <a:ext cx="4929190" cy="1857388"/>
          </a:xfrm>
          <a:prstGeom prst="rect">
            <a:avLst/>
          </a:prstGeom>
        </p:spPr>
      </p:pic>
      <p:pic>
        <p:nvPicPr>
          <p:cNvPr id="5" name="Obrázok 4" descr="rok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929198"/>
            <a:ext cx="5500726" cy="1841622"/>
          </a:xfrm>
          <a:prstGeom prst="rect">
            <a:avLst/>
          </a:prstGeom>
        </p:spPr>
      </p:pic>
      <p:pic>
        <p:nvPicPr>
          <p:cNvPr id="9" name="Obrázok 8" descr="mesto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121036"/>
            <a:ext cx="5412180" cy="166528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>
                <a:ln w="3200">
                  <a:solidFill>
                    <a:srgbClr val="FF7C80">
                      <a:alpha val="25000"/>
                    </a:srgbClr>
                  </a:solidFill>
                  <a:prstDash val="solid"/>
                  <a:round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Osobnosti</a:t>
            </a:r>
            <a:endParaRPr lang="sk-SK" sz="7200" dirty="0">
              <a:ln w="3200">
                <a:solidFill>
                  <a:srgbClr val="FF7C80">
                    <a:alpha val="25000"/>
                  </a:srgbClr>
                </a:solidFill>
                <a:prstDash val="solid"/>
                <a:round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Obrázok 3" descr="bul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2071702" cy="2643206"/>
          </a:xfrm>
          <a:prstGeom prst="rect">
            <a:avLst/>
          </a:prstGeom>
        </p:spPr>
      </p:pic>
      <p:pic>
        <p:nvPicPr>
          <p:cNvPr id="5" name="Obrázok 4" descr="haran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285860"/>
            <a:ext cx="2346755" cy="2857520"/>
          </a:xfrm>
          <a:prstGeom prst="rect">
            <a:avLst/>
          </a:prstGeom>
        </p:spPr>
      </p:pic>
      <p:pic>
        <p:nvPicPr>
          <p:cNvPr id="6" name="Obrázok 5" descr="jas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786190"/>
            <a:ext cx="2071702" cy="2695419"/>
          </a:xfrm>
          <a:prstGeom prst="rect">
            <a:avLst/>
          </a:prstGeom>
        </p:spPr>
      </p:pic>
      <p:pic>
        <p:nvPicPr>
          <p:cNvPr id="7" name="Obrázok 6" descr="mark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2428868"/>
            <a:ext cx="2381067" cy="2681289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571736" y="150017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Ľubomír </a:t>
            </a:r>
            <a:r>
              <a:rPr lang="sk-S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Bulík</a:t>
            </a: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429124" y="52149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Marko </a:t>
            </a:r>
            <a:r>
              <a:rPr lang="sk-S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Gažík</a:t>
            </a: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0" y="4714884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Rudolf Jašík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143768" y="421481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Ján </a:t>
            </a:r>
            <a:r>
              <a:rPr lang="sk-S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Haranta</a:t>
            </a: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k-SK" sz="70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Čo navštíviť v meste</a:t>
            </a:r>
            <a:endParaRPr lang="sk-SK" sz="70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85720" y="1194726"/>
            <a:ext cx="8453481" cy="5377522"/>
            <a:chOff x="285720" y="1194726"/>
            <a:chExt cx="8453481" cy="5377522"/>
          </a:xfrm>
        </p:grpSpPr>
        <p:pic>
          <p:nvPicPr>
            <p:cNvPr id="7" name="Obrázok 6" descr="jnep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9124" y="1194726"/>
              <a:ext cx="4310077" cy="5377522"/>
            </a:xfrm>
            <a:prstGeom prst="rect">
              <a:avLst/>
            </a:prstGeom>
          </p:spPr>
        </p:pic>
        <p:sp>
          <p:nvSpPr>
            <p:cNvPr id="9" name="BlokTextu 8"/>
            <p:cNvSpPr txBox="1"/>
            <p:nvPr/>
          </p:nvSpPr>
          <p:spPr>
            <a:xfrm>
              <a:off x="285720" y="3429000"/>
              <a:ext cx="42148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Stĺp sv. J. </a:t>
              </a:r>
              <a:r>
                <a:rPr lang="sk-SK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Nepomúckého</a:t>
              </a:r>
              <a:endParaRPr lang="sk-S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sk-SK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14282" y="1214422"/>
            <a:ext cx="8858280" cy="5429288"/>
            <a:chOff x="214282" y="1214422"/>
            <a:chExt cx="8858280" cy="5429288"/>
          </a:xfrm>
        </p:grpSpPr>
        <p:pic>
          <p:nvPicPr>
            <p:cNvPr id="11" name="Obrázok 10" descr="susuoc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3174" y="1821669"/>
              <a:ext cx="6429388" cy="4822041"/>
            </a:xfrm>
            <a:prstGeom prst="rect">
              <a:avLst/>
            </a:prstGeom>
          </p:spPr>
        </p:pic>
        <p:sp>
          <p:nvSpPr>
            <p:cNvPr id="13" name="BlokTextu 12"/>
            <p:cNvSpPr txBox="1"/>
            <p:nvPr/>
          </p:nvSpPr>
          <p:spPr>
            <a:xfrm>
              <a:off x="214282" y="1214422"/>
              <a:ext cx="52149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Súsošie drotár a </a:t>
              </a:r>
              <a:r>
                <a:rPr lang="sk-SK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džarek</a:t>
              </a:r>
              <a:endParaRPr lang="sk-S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sk-S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0" y="1285884"/>
            <a:ext cx="9072594" cy="5429264"/>
            <a:chOff x="0" y="1285884"/>
            <a:chExt cx="9072594" cy="5429264"/>
          </a:xfrm>
        </p:grpSpPr>
        <p:pic>
          <p:nvPicPr>
            <p:cNvPr id="15" name="Obrázok 14" descr="zivcakov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8860" y="1285884"/>
              <a:ext cx="6643734" cy="5429264"/>
            </a:xfrm>
            <a:prstGeom prst="rect">
              <a:avLst/>
            </a:prstGeom>
          </p:spPr>
        </p:pic>
        <p:sp>
          <p:nvSpPr>
            <p:cNvPr id="18" name="Obdĺžnik 17"/>
            <p:cNvSpPr/>
            <p:nvPr/>
          </p:nvSpPr>
          <p:spPr>
            <a:xfrm rot="16200000">
              <a:off x="860117" y="1925942"/>
              <a:ext cx="923330" cy="2643563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pl-PL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Pútnické miesto na hore Živčák</a:t>
              </a:r>
              <a:endParaRPr lang="pl-P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357158" y="1142984"/>
            <a:ext cx="8453481" cy="5429264"/>
            <a:chOff x="357158" y="1142984"/>
            <a:chExt cx="8453481" cy="5429264"/>
          </a:xfrm>
        </p:grpSpPr>
        <p:pic>
          <p:nvPicPr>
            <p:cNvPr id="20" name="Obrázok 19" descr="jasikova_izba_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3240" y="1142984"/>
              <a:ext cx="5667399" cy="5429264"/>
            </a:xfrm>
            <a:prstGeom prst="rect">
              <a:avLst/>
            </a:prstGeom>
          </p:spPr>
        </p:pic>
        <p:sp>
          <p:nvSpPr>
            <p:cNvPr id="22" name="BlokTextu 21"/>
            <p:cNvSpPr txBox="1"/>
            <p:nvPr/>
          </p:nvSpPr>
          <p:spPr>
            <a:xfrm>
              <a:off x="357158" y="1857364"/>
              <a:ext cx="2786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Pamätná izba </a:t>
              </a:r>
              <a:r>
                <a:rPr lang="sk-SK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sk-SK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udolfa </a:t>
              </a:r>
              <a:r>
                <a:rPr lang="sk-SK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</a:t>
              </a:r>
              <a:r>
                <a:rPr lang="sk-SK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ašíka</a:t>
              </a:r>
            </a:p>
            <a:p>
              <a:endParaRPr lang="sk-SK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-32" y="1285860"/>
            <a:ext cx="9001188" cy="5286412"/>
            <a:chOff x="-32" y="1285860"/>
            <a:chExt cx="9001188" cy="5286412"/>
          </a:xfrm>
        </p:grpSpPr>
        <p:pic>
          <p:nvPicPr>
            <p:cNvPr id="27" name="Obrázok 26" descr="1730599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81714" y="1285860"/>
              <a:ext cx="5919442" cy="5286412"/>
            </a:xfrm>
            <a:prstGeom prst="rect">
              <a:avLst/>
            </a:prstGeom>
          </p:spPr>
        </p:pic>
        <p:sp>
          <p:nvSpPr>
            <p:cNvPr id="28" name="BlokTextu 27"/>
            <p:cNvSpPr txBox="1"/>
            <p:nvPr/>
          </p:nvSpPr>
          <p:spPr>
            <a:xfrm>
              <a:off x="-32" y="3929066"/>
              <a:ext cx="35719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kostol </a:t>
              </a:r>
              <a:r>
                <a:rPr lang="sk-SK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Nanebovzatia Panny Márie</a:t>
              </a:r>
            </a:p>
            <a:p>
              <a:endParaRPr lang="sk-S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57158" y="1285860"/>
            <a:ext cx="8405268" cy="5168949"/>
            <a:chOff x="357158" y="1285860"/>
            <a:chExt cx="8405268" cy="5168949"/>
          </a:xfrm>
        </p:grpSpPr>
        <p:pic>
          <p:nvPicPr>
            <p:cNvPr id="30" name="Obrázok 29" descr="mr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3108" y="1285860"/>
              <a:ext cx="6619318" cy="4357718"/>
            </a:xfrm>
            <a:prstGeom prst="rect">
              <a:avLst/>
            </a:prstGeom>
          </p:spPr>
        </p:pic>
        <p:sp>
          <p:nvSpPr>
            <p:cNvPr id="31" name="BlokTextu 30"/>
            <p:cNvSpPr txBox="1"/>
            <p:nvPr/>
          </p:nvSpPr>
          <p:spPr>
            <a:xfrm>
              <a:off x="357158" y="5500702"/>
              <a:ext cx="50720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Pamätník </a:t>
              </a:r>
              <a:r>
                <a:rPr lang="sk-SK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oslobodenia </a:t>
              </a:r>
              <a:r>
                <a:rPr lang="sk-SK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 </a:t>
              </a:r>
              <a:r>
                <a:rPr lang="sk-SK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bustou M. R. </a:t>
              </a:r>
              <a:r>
                <a:rPr lang="sk-SK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Štefánika</a:t>
              </a:r>
              <a:r>
                <a:rPr lang="sk-SK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 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270986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sk-SK" sz="72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Ďakujem za pozornosť!</a:t>
            </a:r>
            <a:endParaRPr lang="sk-SK" sz="72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http://3.bp.blogspot.com/-tHhpu0Ecb2M/TwXLQUGe7MI/AAAAAAAAALU/1500Xv8QH7c/s1600/mesta.gif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http://www.galeriaslovakia.sk/Upload/Image/Galeria/603/3393B.jpg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http://www.obce.info/files/turzovka3.jpg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http://www.regionkysuce.sk/images/stories/kysuce-fotografie/Jasikova_izba/jasikova_izba_1.JPG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http://www.epozicovna.sk/images/logos/nyox.gif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/>
              </a:rPr>
              <a:t>http://gaspol-vp.szm.com/images/red_0.jpg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http://nova.stavospolturzovka.sk/wp-content/uploads/2015/07/image3344.png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9"/>
              </a:rPr>
              <a:t>http://www.ecotherm.sk/wp-content/uploads/2015/03/Rekonstrukcia-MS-Turzovka-2-1024x683.jpg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0"/>
              </a:rPr>
              <a:t>http://zsturzovka.edupage.org/photos/pic2.jpg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1"/>
              </a:rPr>
              <a:t>http://www.turzovka.sk/images/stories/turzovka/zus.jpg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2"/>
              </a:rPr>
              <a:t>http://omestach.sk/turzovka/foto/hpim0954maxi.jpg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3"/>
              </a:rPr>
              <a:t>http://www.turzovka.sk/images/stories/rok_2013/kultura/nohejbal.jpg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4"/>
              </a:rPr>
              <a:t>http://fktatranturzovka.wbl.sk/logo-fk-tatran-turzovka.jpg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5"/>
              </a:rPr>
              <a:t>http://www.turzovka.sk/images/stories/rok_2014/sport/logo_enduro.jpg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6"/>
              </a:rPr>
              <a:t>https://beskydrallye.files.wordpress.com/2014/06/logo.jpg?w=676&amp;h=384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7"/>
              </a:rPr>
              <a:t>http://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7"/>
              </a:rPr>
              <a:t>www.turzovka.sk/index.php?option=com_content&amp;task=blogcategory&amp;id=329&amp;Itemid=669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Zdroje</a:t>
            </a:r>
            <a:endParaRPr lang="sk-SK" sz="72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apa tu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8971591" cy="4700608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rot="16200000" flipH="1">
            <a:off x="2250265" y="750075"/>
            <a:ext cx="64294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logo_me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2500330" cy="2998232"/>
          </a:xfrm>
          <a:prstGeom prst="rect">
            <a:avLst/>
          </a:prstGeom>
        </p:spPr>
      </p:pic>
      <p:pic>
        <p:nvPicPr>
          <p:cNvPr id="5" name="Obrázok 4" descr="zasta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500042"/>
            <a:ext cx="4214842" cy="2801629"/>
          </a:xfrm>
          <a:prstGeom prst="rect">
            <a:avLst/>
          </a:prstGeom>
        </p:spPr>
      </p:pic>
      <p:pic>
        <p:nvPicPr>
          <p:cNvPr id="6" name="Obrázok 5" descr="pec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643314"/>
            <a:ext cx="3024582" cy="299512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Turzovka-Stred</a:t>
            </a: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Hlinené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Predmier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Vyšný Koniec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Turkov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Bukovina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Závodie</a:t>
            </a:r>
          </a:p>
          <a:p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>
            <a:normAutofit/>
          </a:bodyPr>
          <a:lstStyle/>
          <a:p>
            <a:pPr algn="ctr"/>
            <a:r>
              <a:rPr lang="sk-SK" sz="7200" dirty="0" smtClean="0">
                <a:ln w="3200">
                  <a:solidFill>
                    <a:srgbClr val="FF7C80">
                      <a:alpha val="25000"/>
                    </a:srgbClr>
                  </a:solidFill>
                  <a:prstDash val="solid"/>
                  <a:round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Časti mesta</a:t>
            </a:r>
            <a:endParaRPr lang="sk-SK" sz="7200" dirty="0">
              <a:ln w="3200">
                <a:solidFill>
                  <a:srgbClr val="FF7C80">
                    <a:alpha val="25000"/>
                  </a:srgbClr>
                </a:solidFill>
                <a:prstDash val="solid"/>
                <a:round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očet obyvateľov - </a:t>
            </a:r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7484 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ozloha - </a:t>
            </a:r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3498 ha 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rimátor - </a:t>
            </a:r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JUDr. Ľubomír </a:t>
            </a:r>
            <a:r>
              <a:rPr lang="sk-S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Golis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1.1.1968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štatút mesta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ezamestnanosť - </a:t>
            </a:r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11,7 - 11,92 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TVT</a:t>
            </a: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pPr algn="r">
              <a:buNone/>
            </a:pPr>
            <a:endParaRPr lang="sk-SK" b="1" dirty="0">
              <a:solidFill>
                <a:schemeClr val="bg1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pPr algn="r">
              <a:buNone/>
            </a:pPr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odkazy pre starostu</a:t>
            </a:r>
            <a:endParaRPr lang="sk-SK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>
                <a:ln w="3200">
                  <a:solidFill>
                    <a:srgbClr val="FF7C80">
                      <a:alpha val="25000"/>
                    </a:srgbClr>
                  </a:solidFill>
                  <a:prstDash val="solid"/>
                  <a:round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Základné informácie</a:t>
            </a:r>
            <a:endParaRPr lang="sk-SK" sz="7200" dirty="0">
              <a:ln w="3200">
                <a:solidFill>
                  <a:srgbClr val="FF7C80">
                    <a:alpha val="25000"/>
                  </a:srgbClr>
                </a:solidFill>
                <a:prstDash val="solid"/>
                <a:round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Obrázok 3" descr="tv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786322"/>
            <a:ext cx="3643338" cy="1275168"/>
          </a:xfrm>
          <a:prstGeom prst="rect">
            <a:avLst/>
          </a:prstGeom>
        </p:spPr>
      </p:pic>
      <p:pic>
        <p:nvPicPr>
          <p:cNvPr id="5" name="Obrázok 4" descr="gol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500174"/>
            <a:ext cx="2097226" cy="315287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 firiem a spoločností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HERAKLES - NET, s. r. o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GASPOL - VP, s.r.o</a:t>
            </a:r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NYOX 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Rybárske centrum 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STAVOSPOL, spol. s. r. o. </a:t>
            </a:r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Zamestnávatelia</a:t>
            </a:r>
            <a:endParaRPr lang="sk-SK" sz="72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7" name="Obrázok 6" descr="image33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148501"/>
            <a:ext cx="3627435" cy="1138019"/>
          </a:xfrm>
          <a:prstGeom prst="rect">
            <a:avLst/>
          </a:prstGeom>
        </p:spPr>
      </p:pic>
      <p:pic>
        <p:nvPicPr>
          <p:cNvPr id="8" name="Obrázok 7" descr="nyo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357694"/>
            <a:ext cx="2132477" cy="1428760"/>
          </a:xfrm>
          <a:prstGeom prst="rect">
            <a:avLst/>
          </a:prstGeom>
        </p:spPr>
      </p:pic>
      <p:pic>
        <p:nvPicPr>
          <p:cNvPr id="9" name="Obrázok 8" descr="red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786058"/>
            <a:ext cx="3877930" cy="110410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bez MHD</a:t>
            </a: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autobusová doprava</a:t>
            </a: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železničná doprava</a:t>
            </a:r>
          </a:p>
          <a:p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Doprava</a:t>
            </a:r>
            <a:endParaRPr lang="sk-SK" sz="72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Obrázok 3" descr="o_157882_de26151dd0134968bad2a45078ceba25.jpg"/>
          <p:cNvPicPr>
            <a:picLocks noChangeAspect="1"/>
          </p:cNvPicPr>
          <p:nvPr/>
        </p:nvPicPr>
        <p:blipFill>
          <a:blip r:embed="rId3"/>
          <a:srcRect l="568" t="18182" r="36364" b="34091"/>
          <a:stretch>
            <a:fillRect/>
          </a:stretch>
        </p:blipFill>
        <p:spPr>
          <a:xfrm>
            <a:off x="4071934" y="3357562"/>
            <a:ext cx="4908811" cy="2786082"/>
          </a:xfrm>
          <a:prstGeom prst="rect">
            <a:avLst/>
          </a:prstGeom>
        </p:spPr>
      </p:pic>
      <p:pic>
        <p:nvPicPr>
          <p:cNvPr id="5" name="Obrázok 4" descr="Turzovka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357298"/>
            <a:ext cx="7358114" cy="492922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MŠ Turzovka  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ZŠ Turzovka Bukovina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Špeciálna základná </a:t>
            </a:r>
            <a:r>
              <a:rPr lang="sk-SK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škola </a:t>
            </a:r>
            <a:endParaRPr lang="sk-SK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ZUŠ Turzovka</a:t>
            </a:r>
            <a:endParaRPr lang="sk-SK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Spojená </a:t>
            </a:r>
            <a:r>
              <a:rPr lang="sk-SK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škola sv. 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Jozefa</a:t>
            </a:r>
          </a:p>
          <a:p>
            <a:r>
              <a:rPr lang="sk-SK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Špeciálna 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ZŠ s MŠ sv</a:t>
            </a:r>
            <a:r>
              <a:rPr lang="sk-SK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Jozefa</a:t>
            </a:r>
          </a:p>
          <a:p>
            <a:r>
              <a:rPr lang="sk-SK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Praktická škola sv. 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Jozefa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Gymnázium Turzovka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Centrum voľného času Turzovka</a:t>
            </a:r>
            <a:endParaRPr lang="sk-SK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k-SK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Školstvo</a:t>
            </a:r>
            <a:endParaRPr lang="sk-SK" sz="7200" dirty="0"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428596" y="428604"/>
            <a:ext cx="8354167" cy="5572164"/>
            <a:chOff x="428596" y="428604"/>
            <a:chExt cx="8354167" cy="5572164"/>
          </a:xfrm>
        </p:grpSpPr>
        <p:pic>
          <p:nvPicPr>
            <p:cNvPr id="4" name="Obrázok 3" descr="m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596" y="428604"/>
              <a:ext cx="8354167" cy="5572164"/>
            </a:xfrm>
            <a:prstGeom prst="rect">
              <a:avLst/>
            </a:prstGeom>
          </p:spPr>
        </p:pic>
        <p:sp>
          <p:nvSpPr>
            <p:cNvPr id="8" name="BlokTextu 7"/>
            <p:cNvSpPr txBox="1"/>
            <p:nvPr/>
          </p:nvSpPr>
          <p:spPr>
            <a:xfrm>
              <a:off x="3286117" y="1071546"/>
              <a:ext cx="3286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MŠ Turzovka</a:t>
              </a:r>
              <a:endParaRPr lang="sk-SK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357158" y="500042"/>
            <a:ext cx="8531356" cy="5360886"/>
            <a:chOff x="357158" y="500042"/>
            <a:chExt cx="8531356" cy="5360886"/>
          </a:xfrm>
        </p:grpSpPr>
        <p:pic>
          <p:nvPicPr>
            <p:cNvPr id="20" name="Obrázok 19" descr="zs bukovi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58" y="500042"/>
              <a:ext cx="8531356" cy="5360886"/>
            </a:xfrm>
            <a:prstGeom prst="rect">
              <a:avLst/>
            </a:prstGeom>
          </p:spPr>
        </p:pic>
        <p:sp>
          <p:nvSpPr>
            <p:cNvPr id="21" name="BlokTextu 20"/>
            <p:cNvSpPr txBox="1"/>
            <p:nvPr/>
          </p:nvSpPr>
          <p:spPr>
            <a:xfrm>
              <a:off x="785786" y="785794"/>
              <a:ext cx="4143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ZŠ Turzovka Bukovina</a:t>
              </a:r>
              <a:endParaRPr lang="sk-SK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71472" y="857232"/>
            <a:ext cx="7715304" cy="5143535"/>
            <a:chOff x="571472" y="1883981"/>
            <a:chExt cx="5715040" cy="3423617"/>
          </a:xfrm>
        </p:grpSpPr>
        <p:pic>
          <p:nvPicPr>
            <p:cNvPr id="24" name="Obrázok 23" descr="gymko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73" y="1883981"/>
              <a:ext cx="5715039" cy="3423617"/>
            </a:xfrm>
            <a:prstGeom prst="rect">
              <a:avLst/>
            </a:prstGeom>
          </p:spPr>
        </p:pic>
        <p:sp>
          <p:nvSpPr>
            <p:cNvPr id="25" name="BlokTextu 24"/>
            <p:cNvSpPr txBox="1"/>
            <p:nvPr/>
          </p:nvSpPr>
          <p:spPr>
            <a:xfrm>
              <a:off x="571472" y="2074182"/>
              <a:ext cx="4071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Gymnázium Turzovka</a:t>
              </a:r>
              <a:endParaRPr lang="sk-SK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502</TotalTime>
  <Words>413</Words>
  <Application>Microsoft Office PowerPoint</Application>
  <PresentationFormat>Prezentácia na obrazovke (4:3)</PresentationFormat>
  <Paragraphs>123</Paragraphs>
  <Slides>17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Papier</vt:lpstr>
      <vt:lpstr>Snímka 1</vt:lpstr>
      <vt:lpstr>Snímka 2</vt:lpstr>
      <vt:lpstr>Snímka 3</vt:lpstr>
      <vt:lpstr>Časti mesta</vt:lpstr>
      <vt:lpstr>Základné informácie</vt:lpstr>
      <vt:lpstr>Zamestnávatelia</vt:lpstr>
      <vt:lpstr>Doprava</vt:lpstr>
      <vt:lpstr>Školstvo</vt:lpstr>
      <vt:lpstr>Snímka 9</vt:lpstr>
      <vt:lpstr>Zdravotníctvo</vt:lpstr>
      <vt:lpstr>Šport </vt:lpstr>
      <vt:lpstr>Kultúra</vt:lpstr>
      <vt:lpstr>      Podujatia</vt:lpstr>
      <vt:lpstr>Osobnosti</vt:lpstr>
      <vt:lpstr>Čo navštíviť v meste</vt:lpstr>
      <vt:lpstr>Ďakujem za pozornosť!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TURZOVKA</dc:title>
  <dc:creator>Dano</dc:creator>
  <cp:lastModifiedBy>Dano</cp:lastModifiedBy>
  <cp:revision>35</cp:revision>
  <dcterms:created xsi:type="dcterms:W3CDTF">2016-05-01T08:24:00Z</dcterms:created>
  <dcterms:modified xsi:type="dcterms:W3CDTF">2016-05-01T16:46:30Z</dcterms:modified>
</cp:coreProperties>
</file>