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E4DD73-EBCF-4647-9555-311AFBE838F0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770F0E-AF9A-471C-A1BD-8F43A5EDAF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4DD73-EBCF-4647-9555-311AFBE838F0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70F0E-AF9A-471C-A1BD-8F43A5EDAF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4DD73-EBCF-4647-9555-311AFBE838F0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70F0E-AF9A-471C-A1BD-8F43A5EDAF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4DD73-EBCF-4647-9555-311AFBE838F0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70F0E-AF9A-471C-A1BD-8F43A5EDAFE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4DD73-EBCF-4647-9555-311AFBE838F0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70F0E-AF9A-471C-A1BD-8F43A5EDAFE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4DD73-EBCF-4647-9555-311AFBE838F0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70F0E-AF9A-471C-A1BD-8F43A5EDAFE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4DD73-EBCF-4647-9555-311AFBE838F0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70F0E-AF9A-471C-A1BD-8F43A5EDAFE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4DD73-EBCF-4647-9555-311AFBE838F0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70F0E-AF9A-471C-A1BD-8F43A5EDAFED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4DD73-EBCF-4647-9555-311AFBE838F0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70F0E-AF9A-471C-A1BD-8F43A5EDAFE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E4DD73-EBCF-4647-9555-311AFBE838F0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70F0E-AF9A-471C-A1BD-8F43A5EDAFE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E4DD73-EBCF-4647-9555-311AFBE838F0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770F0E-AF9A-471C-A1BD-8F43A5EDAFED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E4DD73-EBCF-4647-9555-311AFBE838F0}" type="datetimeFigureOut">
              <a:rPr lang="sk-SK" smtClean="0"/>
              <a:t>22. 11. 2016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770F0E-AF9A-471C-A1BD-8F43A5EDAFE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6600" dirty="0" smtClean="0"/>
              <a:t>Rímska antika </a:t>
            </a:r>
            <a:endParaRPr lang="sk-SK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Jakub Gera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6600" dirty="0" smtClean="0"/>
              <a:t>Ďakujem za pozornosť </a:t>
            </a:r>
            <a:endParaRPr lang="sk-SK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Rimania boli veľmi praktickí, realistickí a racionálni. Vo filozofii, náboženstve, umení podliehali Etruskom a Grékom.</a:t>
            </a:r>
            <a:endParaRPr lang="sk-SK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400" dirty="0" smtClean="0"/>
              <a:t>Charakteristika</a:t>
            </a:r>
            <a:endParaRPr lang="sk-SK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Autofit/>
          </a:bodyPr>
          <a:lstStyle/>
          <a:p>
            <a:r>
              <a:rPr lang="sk-SK" sz="2000" dirty="0" smtClean="0"/>
              <a:t>Techniky </a:t>
            </a:r>
            <a:r>
              <a:rPr lang="sk-SK" sz="2000" dirty="0" smtClean="0"/>
              <a:t>a materiály: </a:t>
            </a:r>
            <a:endParaRPr lang="sk-SK" sz="2000" dirty="0" smtClean="0"/>
          </a:p>
          <a:p>
            <a:r>
              <a:rPr lang="sk-SK" sz="2000" dirty="0" smtClean="0"/>
              <a:t>Skulptúra </a:t>
            </a:r>
            <a:r>
              <a:rPr lang="sk-SK" sz="2000" dirty="0" smtClean="0"/>
              <a:t>- kamenárstvo ( mramor, aj farebný) </a:t>
            </a:r>
          </a:p>
          <a:p>
            <a:r>
              <a:rPr lang="sk-SK" sz="2000" dirty="0" smtClean="0"/>
              <a:t>Glyptika </a:t>
            </a:r>
            <a:r>
              <a:rPr lang="sk-SK" sz="2000" dirty="0" smtClean="0"/>
              <a:t>- rezba zo </a:t>
            </a:r>
            <a:r>
              <a:rPr lang="sk-SK" sz="2000" dirty="0" smtClean="0"/>
              <a:t>slonoviny</a:t>
            </a:r>
          </a:p>
          <a:p>
            <a:r>
              <a:rPr lang="sk-SK" sz="2000" dirty="0" smtClean="0"/>
              <a:t>Plastika - keramika</a:t>
            </a:r>
            <a:r>
              <a:rPr lang="sk-SK" sz="2000" dirty="0" smtClean="0"/>
              <a:t>, bronz (kovotepectvo), </a:t>
            </a:r>
            <a:r>
              <a:rPr lang="sk-SK" sz="2000" dirty="0" smtClean="0"/>
              <a:t>štuka</a:t>
            </a:r>
          </a:p>
          <a:p>
            <a:endParaRPr lang="sk-SK" sz="2000" dirty="0" smtClean="0"/>
          </a:p>
          <a:p>
            <a:r>
              <a:rPr lang="sk-SK" sz="2000" dirty="0" smtClean="0"/>
              <a:t>Rimania </a:t>
            </a:r>
            <a:r>
              <a:rPr lang="sk-SK" sz="2000" dirty="0" smtClean="0"/>
              <a:t>rozvíjali sochárstvo figurálne aj dekoratívne. Plne sa vyvinulo za cisárstva, keď bol v popredí historický reliéf a portrét. Sochy bohov na rozdiel od Grékov boli pre Rimanov len okrajovou záležitosťou. Monumentálne sochy vládcov a vojvodcov plnili </a:t>
            </a:r>
            <a:r>
              <a:rPr lang="sk-SK" sz="2000" dirty="0" smtClean="0"/>
              <a:t>významnú </a:t>
            </a:r>
            <a:r>
              <a:rPr lang="sk-SK" sz="2000" dirty="0" smtClean="0"/>
              <a:t>funkciu štátnej propagandy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V období republiky sochárov </a:t>
            </a:r>
            <a:r>
              <a:rPr lang="sk-SK" sz="2000" dirty="0" smtClean="0"/>
              <a:t>ovplyvňovalo </a:t>
            </a:r>
            <a:r>
              <a:rPr lang="sk-SK" sz="2000" dirty="0" smtClean="0"/>
              <a:t>etruské umenie svojím realizmom. Rimania sa snažili očividne zachytiť individuálny vonkajší vzhľad, o psychológiu, charakter nejavili zatiaľ záujem. V súvislosti s uctievaním hlavy rodiny a predkov a snímaním posmrtných masiek vznikli základy portrétneho </a:t>
            </a:r>
            <a:r>
              <a:rPr lang="sk-SK" sz="2000" dirty="0" smtClean="0"/>
              <a:t>sochárstva. Oči </a:t>
            </a:r>
            <a:r>
              <a:rPr lang="sk-SK" sz="2000" dirty="0" smtClean="0"/>
              <a:t>portrétovaných boli vykladané emailom - bielka bielym , zornice hnedým.</a:t>
            </a:r>
            <a:endParaRPr lang="sk-SK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dirty="0" smtClean="0"/>
              <a:t>Sochárstvo</a:t>
            </a:r>
            <a:endParaRPr lang="sk-SK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sk-SK" sz="2000" dirty="0" smtClean="0"/>
              <a:t>Slohový vývoj rímskeho sochárstva v </a:t>
            </a:r>
            <a:r>
              <a:rPr lang="sk-SK" sz="2000" dirty="0" smtClean="0"/>
              <a:t>cisárskej dobe:</a:t>
            </a:r>
          </a:p>
          <a:p>
            <a:r>
              <a:rPr lang="sk-SK" sz="2000" dirty="0" smtClean="0"/>
              <a:t>Idealizmus Caesarovej </a:t>
            </a:r>
            <a:r>
              <a:rPr lang="sk-SK" sz="2000" dirty="0" smtClean="0"/>
              <a:t>doby</a:t>
            </a:r>
          </a:p>
          <a:p>
            <a:r>
              <a:rPr lang="sk-SK" sz="2000" dirty="0" smtClean="0"/>
              <a:t>Klasicizmus </a:t>
            </a:r>
            <a:r>
              <a:rPr lang="sk-SK" sz="2000" dirty="0" smtClean="0"/>
              <a:t>Augustovej </a:t>
            </a:r>
            <a:r>
              <a:rPr lang="sk-SK" sz="2000" dirty="0" smtClean="0"/>
              <a:t>doby</a:t>
            </a:r>
          </a:p>
          <a:p>
            <a:r>
              <a:rPr lang="sk-SK" sz="2000" dirty="0" smtClean="0"/>
              <a:t>Iluzionizmus Flaviovcov</a:t>
            </a:r>
          </a:p>
          <a:p>
            <a:r>
              <a:rPr lang="sk-SK" sz="2000" dirty="0" smtClean="0"/>
              <a:t>Programový </a:t>
            </a:r>
            <a:r>
              <a:rPr lang="sk-SK" sz="2000" dirty="0" smtClean="0"/>
              <a:t>klasicizmus Hadriánovej </a:t>
            </a:r>
            <a:r>
              <a:rPr lang="sk-SK" sz="2000" dirty="0" smtClean="0"/>
              <a:t>doby</a:t>
            </a:r>
          </a:p>
          <a:p>
            <a:r>
              <a:rPr lang="sk-SK" sz="2000" dirty="0" smtClean="0"/>
              <a:t>Východné </a:t>
            </a:r>
            <a:r>
              <a:rPr lang="sk-SK" sz="2000" dirty="0" smtClean="0"/>
              <a:t>vplyvy, helenistické podnety za Septima </a:t>
            </a:r>
            <a:r>
              <a:rPr lang="sk-SK" sz="2000" dirty="0" smtClean="0"/>
              <a:t>Severa </a:t>
            </a:r>
          </a:p>
          <a:p>
            <a:r>
              <a:rPr lang="sk-SK" sz="2000" dirty="0" smtClean="0"/>
              <a:t>Abstraktný </a:t>
            </a:r>
            <a:r>
              <a:rPr lang="sk-SK" sz="2000" dirty="0" smtClean="0"/>
              <a:t>schematizmus za Konštantína </a:t>
            </a:r>
            <a:r>
              <a:rPr lang="sk-SK" sz="2000" dirty="0" smtClean="0"/>
              <a:t>Veľkého</a:t>
            </a:r>
          </a:p>
          <a:p>
            <a:endParaRPr lang="sk-SK" sz="2000" dirty="0" smtClean="0"/>
          </a:p>
          <a:p>
            <a:r>
              <a:rPr lang="sk-SK" sz="2000" dirty="0" smtClean="0"/>
              <a:t>Popri prenikaní helenistických ideálov do portrétneho umenia, existuje v rímskom sochárstve aj ideál vyjadrený v soche nahého portrétu a ideál vojnového hrdinstva, ktorý je vyjadrený sochou bojovníka v plnej zbroji. Sochári portrétujú tiež rímskeho občana v civilnej tóge. Charakteristickým je pre Rimanov historický reliéf, zobrazujúci skutočné historické a vojenské </a:t>
            </a:r>
            <a:r>
              <a:rPr lang="sk-SK" sz="2000" dirty="0" smtClean="0"/>
              <a:t>udalosti.</a:t>
            </a:r>
          </a:p>
          <a:p>
            <a:endParaRPr lang="sk-SK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dirty="0" smtClean="0"/>
              <a:t>Sochárstvo</a:t>
            </a:r>
            <a:endParaRPr lang="sk-SK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141059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1714512" cy="2575448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King\Desktop\Rímska kultúra - oprava  6_ r_ december 2010_html_345ec39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214818"/>
            <a:ext cx="1714512" cy="2307447"/>
          </a:xfrm>
          <a:prstGeom prst="rect">
            <a:avLst/>
          </a:prstGeom>
          <a:noFill/>
        </p:spPr>
      </p:pic>
      <p:pic>
        <p:nvPicPr>
          <p:cNvPr id="1028" name="Picture 4" descr="C:\Users\King\Desktop\7a2d416c20_6434731_o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785926"/>
            <a:ext cx="1928826" cy="3508821"/>
          </a:xfrm>
          <a:prstGeom prst="rect">
            <a:avLst/>
          </a:prstGeom>
          <a:noFill/>
        </p:spPr>
      </p:pic>
      <p:pic>
        <p:nvPicPr>
          <p:cNvPr id="1029" name="Picture 5" descr="C:\Users\King\Desktop\u-laoko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2786058"/>
            <a:ext cx="3617811" cy="364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sk-SK" sz="2000" dirty="0" smtClean="0"/>
              <a:t>Na rímske maliarstvo vplývali rovnaké podnety ako na sochárstvo, takisto je v popredí portrétne umenie. Helenistické vplyvy podnietili maľbu krajiny, zátišia i žánrovú maľbu. Maliarstvo úzko súviselo s architektúrou</a:t>
            </a:r>
            <a:r>
              <a:rPr lang="sk-SK" sz="2000" dirty="0" smtClean="0"/>
              <a:t>.</a:t>
            </a:r>
          </a:p>
          <a:p>
            <a:endParaRPr lang="sk-SK" sz="2000" dirty="0" smtClean="0"/>
          </a:p>
          <a:p>
            <a:r>
              <a:rPr lang="sk-SK" sz="2000" dirty="0" smtClean="0"/>
              <a:t>Rozvíjali sa v ňom tieto odvetvia a </a:t>
            </a:r>
            <a:r>
              <a:rPr lang="sk-SK" sz="2000" dirty="0" smtClean="0"/>
              <a:t>techniky:</a:t>
            </a:r>
          </a:p>
          <a:p>
            <a:r>
              <a:rPr lang="sk-SK" sz="2000" dirty="0" smtClean="0"/>
              <a:t>Monumentálna maľba - freska, mozaika, </a:t>
            </a:r>
            <a:r>
              <a:rPr lang="sk-SK" sz="2000" dirty="0" smtClean="0"/>
              <a:t>enkaustika</a:t>
            </a:r>
          </a:p>
          <a:p>
            <a:r>
              <a:rPr lang="sk-SK" sz="2000" dirty="0" smtClean="0"/>
              <a:t>Tabuľová </a:t>
            </a:r>
            <a:r>
              <a:rPr lang="sk-SK" sz="2000" dirty="0" smtClean="0"/>
              <a:t>maľba - tempera, </a:t>
            </a:r>
            <a:r>
              <a:rPr lang="sk-SK" sz="2000" dirty="0" smtClean="0"/>
              <a:t>enkaustika</a:t>
            </a:r>
          </a:p>
          <a:p>
            <a:r>
              <a:rPr lang="sk-SK" sz="2000" dirty="0" smtClean="0"/>
              <a:t>Knižná </a:t>
            </a:r>
            <a:r>
              <a:rPr lang="sk-SK" sz="2000" dirty="0" smtClean="0"/>
              <a:t>maľba - gvaš ( krycia technika akvarelovými farbami vymiešanými s olejom</a:t>
            </a:r>
            <a:r>
              <a:rPr lang="sk-SK" sz="2000" dirty="0" smtClean="0"/>
              <a:t>)</a:t>
            </a:r>
          </a:p>
          <a:p>
            <a:endParaRPr lang="sk-SK" sz="2000" dirty="0" smtClean="0"/>
          </a:p>
          <a:p>
            <a:r>
              <a:rPr lang="sk-SK" sz="2000" dirty="0" smtClean="0"/>
              <a:t>Podľa vykopávok v Pompejách, zničených r. 62, kde bolo objavených veľa nástenných malieb, rozoznávame 4 maliarske pompejské </a:t>
            </a:r>
            <a:r>
              <a:rPr lang="sk-SK" sz="2000" dirty="0" smtClean="0"/>
              <a:t>štýly: Inkrustačný</a:t>
            </a:r>
          </a:p>
          <a:p>
            <a:r>
              <a:rPr lang="sk-SK" sz="2000" dirty="0" smtClean="0"/>
              <a:t>Iluzionistický</a:t>
            </a:r>
          </a:p>
          <a:p>
            <a:r>
              <a:rPr lang="sk-SK" sz="2000" dirty="0" smtClean="0"/>
              <a:t>Ornamentálny </a:t>
            </a:r>
          </a:p>
          <a:p>
            <a:r>
              <a:rPr lang="sk-SK" sz="2000" dirty="0" smtClean="0"/>
              <a:t>Barokový</a:t>
            </a:r>
            <a:endParaRPr lang="sk-SK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dirty="0" smtClean="0"/>
              <a:t>Maliarstvo</a:t>
            </a:r>
            <a:endParaRPr lang="sk-SK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1" name="Picture 3" descr="C:\Users\King\Desktop\9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2114565" cy="2857520"/>
          </a:xfrm>
          <a:prstGeom prst="rect">
            <a:avLst/>
          </a:prstGeom>
          <a:noFill/>
        </p:spPr>
      </p:pic>
      <p:pic>
        <p:nvPicPr>
          <p:cNvPr id="2052" name="Picture 4" descr="C:\Users\King\Desktop\Panini_Giovanni-ZZZ-St_Sibyls_Sermon_in_Roman_Ruins_with_the_Statue_of_Apo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469545"/>
            <a:ext cx="4000528" cy="2388455"/>
          </a:xfrm>
          <a:prstGeom prst="rect">
            <a:avLst/>
          </a:prstGeom>
          <a:noFill/>
        </p:spPr>
      </p:pic>
      <p:pic>
        <p:nvPicPr>
          <p:cNvPr id="2053" name="Picture 5" descr="C:\Users\King\Desktop\pom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714488"/>
            <a:ext cx="3429024" cy="2396330"/>
          </a:xfrm>
          <a:prstGeom prst="rect">
            <a:avLst/>
          </a:prstGeom>
          <a:noFill/>
        </p:spPr>
      </p:pic>
      <p:pic>
        <p:nvPicPr>
          <p:cNvPr id="2054" name="Picture 6" descr="C:\Users\King\Desktop\Nud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4205285"/>
            <a:ext cx="2597679" cy="2652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sk-SK" sz="2000" dirty="0" smtClean="0"/>
              <a:t>Divadlo starovekého </a:t>
            </a:r>
            <a:r>
              <a:rPr lang="sk-SK" sz="2000" dirty="0" smtClean="0"/>
              <a:t>Ríma</a:t>
            </a:r>
            <a:r>
              <a:rPr lang="sk-SK" sz="2000" dirty="0" smtClean="0"/>
              <a:t> </a:t>
            </a:r>
            <a:r>
              <a:rPr lang="sk-SK" sz="2000" dirty="0" smtClean="0"/>
              <a:t>je </a:t>
            </a:r>
            <a:r>
              <a:rPr lang="sk-SK" sz="2000" dirty="0" smtClean="0"/>
              <a:t>pokračovaním </a:t>
            </a:r>
            <a:r>
              <a:rPr lang="sk-SK" sz="2000" dirty="0" smtClean="0"/>
              <a:t>starogréckeho divadla</a:t>
            </a:r>
            <a:r>
              <a:rPr lang="sk-SK" sz="2000" dirty="0" smtClean="0"/>
              <a:t>. Do rímskeho divadla zakomponovali prvky gréckeho i </a:t>
            </a:r>
            <a:r>
              <a:rPr lang="sk-SK" sz="2000" dirty="0" smtClean="0"/>
              <a:t>etruského divadla.</a:t>
            </a:r>
          </a:p>
          <a:p>
            <a:r>
              <a:rPr lang="sk-SK" sz="2000" dirty="0" smtClean="0"/>
              <a:t>Divadlo sa v Ríme hralo podľa štátnického </a:t>
            </a:r>
            <a:r>
              <a:rPr lang="sk-SK" sz="2000" dirty="0" smtClean="0"/>
              <a:t>hesla: chlieb </a:t>
            </a:r>
            <a:r>
              <a:rPr lang="sk-SK" sz="2000" dirty="0" smtClean="0"/>
              <a:t>a hry. Účelom divadelných predstavení nebolo učiť a povznášať, ale predovšetkým zabávať. Predstavenia sa konali počas </a:t>
            </a:r>
            <a:r>
              <a:rPr lang="sk-SK" sz="2000" dirty="0" smtClean="0"/>
              <a:t>slávností Rímske hry, </a:t>
            </a:r>
            <a:r>
              <a:rPr lang="sk-SK" sz="2000" dirty="0" smtClean="0"/>
              <a:t>predstavenia sa odohrávali na verejných priestranstvách, neskôr sa začalo so stavbou drevených a kamenných </a:t>
            </a:r>
            <a:r>
              <a:rPr lang="sk-SK" sz="2000" dirty="0" smtClean="0"/>
              <a:t>divadiel .</a:t>
            </a:r>
          </a:p>
          <a:p>
            <a:r>
              <a:rPr lang="sk-SK" sz="2000" dirty="0" smtClean="0"/>
              <a:t>zahŕňali pantomímu, spev, tanec a neskôr aj improvizovaný dialóg. Herci prestali používať masky a namiesto toho sa podľa vzoru Etruskov líčili. Herci nedávali dôraz na správnu výslovnosť a precítené deklamovanie, ale na výrečnú a presvedčivú mimiku a gestikuláciu, keďže nepoužívali masky. Rimania neobmedzovali počet hercov na javisku, vystupovalo toľko hercov, koľko hra vyžadovala. Okrem iného ženské roly začínajú hrať herečky.</a:t>
            </a:r>
            <a:endParaRPr lang="sk-SK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dirty="0" smtClean="0"/>
              <a:t>Divadlo</a:t>
            </a:r>
            <a:endParaRPr lang="sk-SK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sk-SK" sz="2000" dirty="0" smtClean="0"/>
              <a:t>Rimania predovšetkým inscenovali latinské preklady gréckych drám; komédie prebásnené podľa gréckych </a:t>
            </a:r>
            <a:r>
              <a:rPr lang="sk-SK" sz="2000" dirty="0" smtClean="0"/>
              <a:t>predlôh </a:t>
            </a:r>
            <a:r>
              <a:rPr lang="sk-SK" sz="2000" dirty="0" smtClean="0"/>
              <a:t>a komédie čerpajúce námety z rímskeho </a:t>
            </a:r>
            <a:r>
              <a:rPr lang="sk-SK" sz="2000" dirty="0" smtClean="0"/>
              <a:t>života. Najznámejšími </a:t>
            </a:r>
            <a:r>
              <a:rPr lang="sk-SK" sz="2000" dirty="0" smtClean="0"/>
              <a:t>tvorcami rímskych komédií sú Titus Maccius Plautus a Publius Terentius Afer. Medzi publikom boli najobľúbenejšie tzv. attelánske frašky</a:t>
            </a:r>
            <a:r>
              <a:rPr lang="sk-SK" sz="2000" dirty="0" smtClean="0"/>
              <a:t>.</a:t>
            </a:r>
          </a:p>
          <a:p>
            <a:endParaRPr lang="sk-SK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dirty="0" smtClean="0"/>
              <a:t>Divadlo</a:t>
            </a:r>
            <a:endParaRPr lang="sk-SK" sz="4400" dirty="0"/>
          </a:p>
        </p:txBody>
      </p:sp>
      <p:pic>
        <p:nvPicPr>
          <p:cNvPr id="3074" name="Picture 2" descr="C:\Users\King\Desktop\or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496"/>
            <a:ext cx="4000528" cy="2700355"/>
          </a:xfrm>
          <a:prstGeom prst="rect">
            <a:avLst/>
          </a:prstGeom>
          <a:noFill/>
        </p:spPr>
      </p:pic>
      <p:pic>
        <p:nvPicPr>
          <p:cNvPr id="3075" name="Picture 3" descr="C:\Users\King\Desktop\bosra_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500438"/>
            <a:ext cx="4286280" cy="3210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352</Words>
  <Application>Microsoft Office PowerPoint</Application>
  <PresentationFormat>Předvádění na obrazovce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Rímska antika </vt:lpstr>
      <vt:lpstr>Charakteristika</vt:lpstr>
      <vt:lpstr>Sochárstvo</vt:lpstr>
      <vt:lpstr>Sochárstvo</vt:lpstr>
      <vt:lpstr>Snímek 5</vt:lpstr>
      <vt:lpstr>Maliarstvo</vt:lpstr>
      <vt:lpstr>Snímek 7</vt:lpstr>
      <vt:lpstr>Divadlo</vt:lpstr>
      <vt:lpstr>Divadlo</vt:lpstr>
      <vt:lpstr>Ďakujem za pozornosť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Rímska antika</dc:title>
  <dc:creator>King</dc:creator>
  <cp:lastModifiedBy>King</cp:lastModifiedBy>
  <cp:revision>8</cp:revision>
  <dcterms:created xsi:type="dcterms:W3CDTF">2016-11-22T16:45:42Z</dcterms:created>
  <dcterms:modified xsi:type="dcterms:W3CDTF">2016-11-22T18:04:22Z</dcterms:modified>
</cp:coreProperties>
</file>