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69" autoAdjust="0"/>
  </p:normalViewPr>
  <p:slideViewPr>
    <p:cSldViewPr>
      <p:cViewPr varScale="1">
        <p:scale>
          <a:sx n="115" d="100"/>
          <a:sy n="115" d="100"/>
        </p:scale>
        <p:origin x="-15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95FC6-2862-44B6-811B-136A786EB3D2}" type="datetimeFigureOut">
              <a:rPr lang="en-US" smtClean="0"/>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DD1CD-F114-44D9-9DE2-AEA959086B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Myslím že sa všetci tu prítomný zhodneme na tom že nikto z nás</a:t>
            </a:r>
            <a:r>
              <a:rPr lang="sk-SK" baseline="0" dirty="0" smtClean="0"/>
              <a:t> až doteraz nemal ani tušenia, že niečo také ako DNG existuje, teda otázka kde v živote sa s tým stretneme nieje na mieste, keďže nikto z nás sa nikdy s DNG nestretne. Je to totiž substancia natoľko hustá, že obyčajný poldecový pohárik (plný) by vážil najmenej 5Gt a kocka 11x11x11 metrov by vážila asi toľko ako Zem. DNG je teda vo vesmíre len na miestach, kde na hmotu pôsobila taká ohromná príťažlivá sila, že donútila elektróny vstreliť do atómového jadra. Takéto miesta sa pred ich kolapsom nazývali hviezdne obry(veľobry) a mohli byť tak ako v matrixe buď červené alebo modré. Po výbuchu takýchto hviezd môže zostať objekt známy ako neutrónová hviezda s hmotnosťou 1,4 – 4 Ms a polomerom 20 kilometrov.</a:t>
            </a:r>
            <a:endParaRPr lang="en-US" dirty="0"/>
          </a:p>
        </p:txBody>
      </p:sp>
      <p:sp>
        <p:nvSpPr>
          <p:cNvPr id="4" name="Slide Number Placeholder 3"/>
          <p:cNvSpPr>
            <a:spLocks noGrp="1"/>
          </p:cNvSpPr>
          <p:nvPr>
            <p:ph type="sldNum" sz="quarter" idx="10"/>
          </p:nvPr>
        </p:nvSpPr>
        <p:spPr/>
        <p:txBody>
          <a:bodyPr/>
          <a:lstStyle/>
          <a:p>
            <a:fld id="{777DD1CD-F114-44D9-9DE2-AEA959086B5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Neutrónová hviezda je jedným z posledných štádií života hviezdy. V hviezdach ktoré majú dostatočnú hmotnosť </a:t>
            </a:r>
            <a:r>
              <a:rPr lang="en-US" dirty="0" smtClean="0"/>
              <a:t>&lt;</a:t>
            </a:r>
            <a:r>
              <a:rPr lang="sk-SK" dirty="0" smtClean="0"/>
              <a:t>1,4Ms</a:t>
            </a:r>
            <a:r>
              <a:rPr lang="sk-SK" baseline="0" dirty="0" smtClean="0"/>
              <a:t> dochádza aj po vyhorení veľkej časti zásob paliva k jadrovej reakcii no vznikajú už len ťažké prvky. Teda nie He, C, N a O ale aj Ne, Fe, Na, Ca... Ako posledné v jadre vznikne železo fuzovznie ťažších prvkov by spotrebovalo viac energie ako vyrobilo. Hviezda sa teda zrúti do seba vplyvom gravitácie, ktorú už nespomaľuje</a:t>
            </a:r>
          </a:p>
          <a:p>
            <a:r>
              <a:rPr lang="sk-SK" baseline="0" dirty="0" smtClean="0"/>
              <a:t>Tlak žiarenia. V tom sa vrchný obal hviezdy uvoľní a vyžiari sa ohromné množstvo energie (supernova) z jadra ostane Neutrónová hviezda.</a:t>
            </a:r>
            <a:endParaRPr lang="en-US" dirty="0"/>
          </a:p>
        </p:txBody>
      </p:sp>
      <p:sp>
        <p:nvSpPr>
          <p:cNvPr id="4" name="Slide Number Placeholder 3"/>
          <p:cNvSpPr>
            <a:spLocks noGrp="1"/>
          </p:cNvSpPr>
          <p:nvPr>
            <p:ph type="sldNum" sz="quarter" idx="10"/>
          </p:nvPr>
        </p:nvSpPr>
        <p:spPr/>
        <p:txBody>
          <a:bodyPr/>
          <a:lstStyle/>
          <a:p>
            <a:fld id="{777DD1CD-F114-44D9-9DE2-AEA959086B5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Hmota</a:t>
            </a:r>
            <a:r>
              <a:rPr lang="sk-SK" baseline="0" dirty="0" smtClean="0"/>
              <a:t> sa teda vplyvom gravitácie zhrúti sama do seba a zastaví sa keď sa z nej stane superhustý neutrónový plyn – aby sme si rozumeli je nutné povedať že neutrónový plyn je taký hustý že sa nám zdá byť až nemožné že je to plyn, no na druhej strane má takú teplotu že si to nedokážeme ani predstaviť preto nie je správne predstavovať si DNG ako plyn. Lepšie by snáď bolo nepredstavovať si ho (aj tak to nikto nedokáže) – teda speť k jeho vzniku elektróny ktoré by sa ani nemali viazať k jadrám ( pri takejto teplote) tlak donútil vraziť priamo do jadier tak sa zrazili s protónmi ktoré majú opačný náboj pričom vznikli neutróny neutrína a vyžiarila sa nejaká energia. Takáto substancia drží pokope vďaka gravitácii a nemôže sa ďalej zmršťovať lebo proti gravitačnej sile pôsobí tlak neutrónov s vysokou energiou. Ak by hviezda bola ale hmotnejšia ako 5Ms tak by sa zhrucovanie nezastavilo a hmota by sa zhrucala do seba az do nekonecna. Od isteho momentu by sme to ale nemohli pozorovat kedze unikova rychlost z tohto objektu by bola </a:t>
            </a:r>
            <a:r>
              <a:rPr lang="en-US" baseline="0" dirty="0" smtClean="0"/>
              <a:t>&lt; </a:t>
            </a:r>
            <a:r>
              <a:rPr lang="sk-SK" baseline="0" dirty="0" smtClean="0"/>
              <a:t>ako c ... Vtakom pripade by sme hovorili o ciernej diere.</a:t>
            </a:r>
            <a:endParaRPr lang="en-US" dirty="0"/>
          </a:p>
        </p:txBody>
      </p:sp>
      <p:sp>
        <p:nvSpPr>
          <p:cNvPr id="4" name="Slide Number Placeholder 3"/>
          <p:cNvSpPr>
            <a:spLocks noGrp="1"/>
          </p:cNvSpPr>
          <p:nvPr>
            <p:ph type="sldNum" sz="quarter" idx="10"/>
          </p:nvPr>
        </p:nvSpPr>
        <p:spPr/>
        <p:txBody>
          <a:bodyPr/>
          <a:lstStyle/>
          <a:p>
            <a:fld id="{777DD1CD-F114-44D9-9DE2-AEA959086B5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V DNG</a:t>
            </a:r>
            <a:r>
              <a:rPr lang="sk-SK" baseline="0" dirty="0" smtClean="0"/>
              <a:t> neplati stavova rovnica. Neutronova hviezda ma narozdiel od obycajnych hviezd ( kde hustota narasta s hlbkou pod povrchom) konstantnu hustotu.</a:t>
            </a:r>
            <a:endParaRPr lang="en-US" dirty="0"/>
          </a:p>
        </p:txBody>
      </p:sp>
      <p:sp>
        <p:nvSpPr>
          <p:cNvPr id="4" name="Slide Number Placeholder 3"/>
          <p:cNvSpPr>
            <a:spLocks noGrp="1"/>
          </p:cNvSpPr>
          <p:nvPr>
            <p:ph type="sldNum" sz="quarter" idx="10"/>
          </p:nvPr>
        </p:nvSpPr>
        <p:spPr/>
        <p:txBody>
          <a:bodyPr/>
          <a:lstStyle/>
          <a:p>
            <a:fld id="{777DD1CD-F114-44D9-9DE2-AEA959086B5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7758-2EE0-4DB1-AE0D-491BB000FC3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7758-2EE0-4DB1-AE0D-491BB000FC3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7758-2EE0-4DB1-AE0D-491BB000FC3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7758-2EE0-4DB1-AE0D-491BB000FC3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7758-2EE0-4DB1-AE0D-491BB000FC3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7758-2EE0-4DB1-AE0D-491BB000FC3D}"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7758-2EE0-4DB1-AE0D-491BB000FC3D}"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7758-2EE0-4DB1-AE0D-491BB000FC3D}"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7758-2EE0-4DB1-AE0D-491BB000FC3D}"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7758-2EE0-4DB1-AE0D-491BB000FC3D}"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7758-2EE0-4DB1-AE0D-491BB000FC3D}"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81AA9-A740-422F-840A-952695CC87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7758-2EE0-4DB1-AE0D-491BB000FC3D}" type="datetimeFigureOut">
              <a:rPr lang="en-US" smtClean="0"/>
              <a:pPr/>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81AA9-A740-422F-840A-952695CC87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solidFill>
                  <a:srgbClr val="7030A0"/>
                </a:solidFill>
                <a:effectLst>
                  <a:outerShdw blurRad="38100" dist="38100" dir="2700000" algn="tl">
                    <a:srgbClr val="000000">
                      <a:alpha val="43137"/>
                    </a:srgbClr>
                  </a:outerShdw>
                </a:effectLst>
                <a:latin typeface="Arial Black" pitchFamily="34" charset="0"/>
              </a:rPr>
              <a:t>Degenerovan</a:t>
            </a:r>
            <a:r>
              <a:rPr lang="sk-SK" b="1" dirty="0" smtClean="0">
                <a:solidFill>
                  <a:srgbClr val="7030A0"/>
                </a:solidFill>
                <a:effectLst>
                  <a:outerShdw blurRad="38100" dist="38100" dir="2700000" algn="tl">
                    <a:srgbClr val="000000">
                      <a:alpha val="43137"/>
                    </a:srgbClr>
                  </a:outerShdw>
                </a:effectLst>
                <a:latin typeface="Arial Black" pitchFamily="34" charset="0"/>
              </a:rPr>
              <a:t>ý neutrónový plyn</a:t>
            </a:r>
            <a:endParaRPr lang="en-US" b="1" dirty="0">
              <a:solidFill>
                <a:srgbClr val="7030A0"/>
              </a:solidFill>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p:txBody>
          <a:bodyPr/>
          <a:lstStyle/>
          <a:p>
            <a:r>
              <a:rPr lang="sk-SK" smtClean="0"/>
              <a:t>Vypracoval Jakub Jambrich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6600" dirty="0" smtClean="0">
                <a:solidFill>
                  <a:srgbClr val="7030A0"/>
                </a:solidFill>
                <a:effectLst>
                  <a:outerShdw blurRad="38100" dist="38100" dir="2700000" algn="tl">
                    <a:srgbClr val="000000">
                      <a:alpha val="43137"/>
                    </a:srgbClr>
                  </a:outerShdw>
                </a:effectLst>
                <a:latin typeface="Blue Highway Condensed" pitchFamily="2" charset="-18"/>
              </a:rPr>
              <a:t>Kde sa nachádza</a:t>
            </a:r>
            <a:endParaRPr lang="en-US" sz="6600" dirty="0">
              <a:solidFill>
                <a:srgbClr val="7030A0"/>
              </a:solidFill>
              <a:effectLst>
                <a:outerShdw blurRad="38100" dist="38100" dir="2700000" algn="tl">
                  <a:srgbClr val="000000">
                    <a:alpha val="43137"/>
                  </a:srgbClr>
                </a:outerShdw>
              </a:effectLst>
              <a:latin typeface="Blue Highway Condensed" pitchFamily="2" charset="-18"/>
            </a:endParaRPr>
          </a:p>
        </p:txBody>
      </p:sp>
      <p:sp>
        <p:nvSpPr>
          <p:cNvPr id="3" name="Content Placeholder 2"/>
          <p:cNvSpPr>
            <a:spLocks noGrp="1"/>
          </p:cNvSpPr>
          <p:nvPr>
            <p:ph idx="1"/>
          </p:nvPr>
        </p:nvSpPr>
        <p:spPr/>
        <p:txBody>
          <a:bodyPr/>
          <a:lstStyle/>
          <a:p>
            <a:r>
              <a:rPr lang="sk-SK" dirty="0" smtClean="0"/>
              <a:t>Nebojte sa v živote sa s tým nestretnete</a:t>
            </a:r>
          </a:p>
          <a:p>
            <a:endParaRPr lang="sk-SK" dirty="0"/>
          </a:p>
          <a:p>
            <a:r>
              <a:rPr lang="sk-SK" dirty="0" smtClean="0"/>
              <a:t>V neutrónových hviezdach</a:t>
            </a:r>
          </a:p>
          <a:p>
            <a:endParaRPr lang="sk-SK" dirty="0"/>
          </a:p>
          <a:p>
            <a:r>
              <a:rPr lang="sk-SK" dirty="0" smtClean="0"/>
              <a:t>M=1,4-4Ms     d=20km</a:t>
            </a:r>
          </a:p>
          <a:p>
            <a:endParaRPr lang="sk-SK" dirty="0"/>
          </a:p>
          <a:p>
            <a:endParaRPr lang="en-US" dirty="0"/>
          </a:p>
        </p:txBody>
      </p:sp>
      <p:pic>
        <p:nvPicPr>
          <p:cNvPr id="1026" name="Picture 2"/>
          <p:cNvPicPr>
            <a:picLocks noChangeAspect="1" noChangeArrowheads="1"/>
          </p:cNvPicPr>
          <p:nvPr/>
        </p:nvPicPr>
        <p:blipFill>
          <a:blip r:embed="rId3"/>
          <a:srcRect/>
          <a:stretch>
            <a:fillRect/>
          </a:stretch>
        </p:blipFill>
        <p:spPr bwMode="auto">
          <a:xfrm>
            <a:off x="5181600" y="3657600"/>
            <a:ext cx="3505200" cy="2300288"/>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solidFill>
                  <a:srgbClr val="7030A0"/>
                </a:solidFill>
                <a:effectLst>
                  <a:outerShdw blurRad="38100" dist="38100" dir="2700000" algn="tl">
                    <a:srgbClr val="000000">
                      <a:alpha val="43137"/>
                    </a:srgbClr>
                  </a:outerShdw>
                </a:effectLst>
              </a:rPr>
              <a:t>Čo je to neutrónová hviezda ?</a:t>
            </a:r>
            <a:endParaRPr lang="en-US"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err="1" smtClean="0"/>
              <a:t>Posledn</a:t>
            </a:r>
            <a:r>
              <a:rPr lang="sk-SK" dirty="0" smtClean="0"/>
              <a:t>é štádium života hviezdy</a:t>
            </a:r>
          </a:p>
          <a:p>
            <a:endParaRPr lang="sk-SK" dirty="0" smtClean="0"/>
          </a:p>
          <a:p>
            <a:r>
              <a:rPr lang="sk-SK" dirty="0" smtClean="0"/>
              <a:t>Fúzia prebieha až po železo</a:t>
            </a:r>
          </a:p>
          <a:p>
            <a:endParaRPr lang="sk-SK" dirty="0" smtClean="0"/>
          </a:p>
          <a:p>
            <a:r>
              <a:rPr lang="sk-SK" dirty="0" smtClean="0"/>
              <a:t>Potom supernova</a:t>
            </a:r>
          </a:p>
          <a:p>
            <a:endParaRPr lang="sk-SK" dirty="0" smtClean="0"/>
          </a:p>
          <a:p>
            <a:r>
              <a:rPr lang="sk-SK" dirty="0" smtClean="0"/>
              <a:t>Z nej neutrónová hviezda</a:t>
            </a:r>
            <a:endParaRPr lang="en-US" dirty="0"/>
          </a:p>
        </p:txBody>
      </p:sp>
      <p:pic>
        <p:nvPicPr>
          <p:cNvPr id="1026" name="Picture 2"/>
          <p:cNvPicPr>
            <a:picLocks noChangeAspect="1" noChangeArrowheads="1"/>
          </p:cNvPicPr>
          <p:nvPr/>
        </p:nvPicPr>
        <p:blipFill>
          <a:blip r:embed="rId3"/>
          <a:srcRect/>
          <a:stretch>
            <a:fillRect/>
          </a:stretch>
        </p:blipFill>
        <p:spPr bwMode="auto">
          <a:xfrm rot="21374667">
            <a:off x="5791200" y="3429000"/>
            <a:ext cx="2866552" cy="229552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6000" dirty="0" smtClean="0">
                <a:solidFill>
                  <a:srgbClr val="7030A0"/>
                </a:solidFill>
                <a:effectLst>
                  <a:outerShdw blurRad="38100" dist="38100" dir="2700000" algn="tl">
                    <a:srgbClr val="000000">
                      <a:alpha val="43137"/>
                    </a:srgbClr>
                  </a:outerShdw>
                </a:effectLst>
                <a:latin typeface="Blue Highway Condensed" pitchFamily="2" charset="-18"/>
              </a:rPr>
              <a:t>Ako vzniká DNG ?</a:t>
            </a:r>
            <a:endParaRPr lang="en-US" sz="6000" dirty="0">
              <a:solidFill>
                <a:srgbClr val="7030A0"/>
              </a:solidFill>
              <a:effectLst>
                <a:outerShdw blurRad="38100" dist="38100" dir="2700000" algn="tl">
                  <a:srgbClr val="000000">
                    <a:alpha val="43137"/>
                  </a:srgbClr>
                </a:outerShdw>
              </a:effectLst>
              <a:latin typeface="Blue Highway Condensed" pitchFamily="2" charset="-18"/>
            </a:endParaRPr>
          </a:p>
        </p:txBody>
      </p:sp>
      <p:sp>
        <p:nvSpPr>
          <p:cNvPr id="3" name="Content Placeholder 2"/>
          <p:cNvSpPr>
            <a:spLocks noGrp="1"/>
          </p:cNvSpPr>
          <p:nvPr>
            <p:ph idx="1"/>
          </p:nvPr>
        </p:nvSpPr>
        <p:spPr/>
        <p:txBody>
          <a:bodyPr/>
          <a:lstStyle/>
          <a:p>
            <a:r>
              <a:rPr lang="sk-SK" dirty="0" smtClean="0"/>
              <a:t>Vplyvom OBROVSKEJ gravitácie</a:t>
            </a:r>
          </a:p>
          <a:p>
            <a:endParaRPr lang="sk-SK" dirty="0" smtClean="0"/>
          </a:p>
          <a:p>
            <a:r>
              <a:rPr lang="sk-SK" dirty="0" smtClean="0"/>
              <a:t>Elektróny sú vtlačené do jadier</a:t>
            </a:r>
          </a:p>
          <a:p>
            <a:endParaRPr lang="sk-SK" dirty="0" smtClean="0"/>
          </a:p>
          <a:p>
            <a:endParaRPr lang="sk-SK" dirty="0" smtClean="0"/>
          </a:p>
          <a:p>
            <a:endParaRPr lang="sk-SK" dirty="0" smtClean="0"/>
          </a:p>
        </p:txBody>
      </p:sp>
      <p:pic>
        <p:nvPicPr>
          <p:cNvPr id="2050" name="Picture 2"/>
          <p:cNvPicPr>
            <a:picLocks noChangeAspect="1" noChangeArrowheads="1"/>
          </p:cNvPicPr>
          <p:nvPr/>
        </p:nvPicPr>
        <p:blipFill>
          <a:blip r:embed="rId3"/>
          <a:srcRect/>
          <a:stretch>
            <a:fillRect/>
          </a:stretch>
        </p:blipFill>
        <p:spPr bwMode="auto">
          <a:xfrm>
            <a:off x="4724400" y="3733800"/>
            <a:ext cx="4114800" cy="2743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81000" y="3810000"/>
            <a:ext cx="4235432" cy="26003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sk-SK" sz="5400" dirty="0" smtClean="0">
                <a:solidFill>
                  <a:srgbClr val="7030A0"/>
                </a:solidFill>
                <a:effectLst>
                  <a:outerShdw blurRad="38100" dist="38100" dir="2700000" algn="tl">
                    <a:srgbClr val="000000">
                      <a:alpha val="43137"/>
                    </a:srgbClr>
                  </a:outerShdw>
                </a:effectLst>
                <a:latin typeface="Blue Highway Condensed" pitchFamily="2" charset="-18"/>
              </a:rPr>
              <a:t>Čo (okrem hustoty) je ňom tom zvláštne ?</a:t>
            </a:r>
            <a:endParaRPr lang="en-US" sz="5400" dirty="0">
              <a:solidFill>
                <a:srgbClr val="7030A0"/>
              </a:solidFill>
              <a:effectLst>
                <a:outerShdw blurRad="38100" dist="38100" dir="2700000" algn="tl">
                  <a:srgbClr val="000000">
                    <a:alpha val="43137"/>
                  </a:srgbClr>
                </a:outerShdw>
              </a:effectLst>
              <a:latin typeface="Blue Highway Condensed" pitchFamily="2" charset="-18"/>
            </a:endParaRPr>
          </a:p>
        </p:txBody>
      </p:sp>
      <p:sp>
        <p:nvSpPr>
          <p:cNvPr id="3" name="Content Placeholder 2"/>
          <p:cNvSpPr>
            <a:spLocks noGrp="1"/>
          </p:cNvSpPr>
          <p:nvPr>
            <p:ph idx="1"/>
          </p:nvPr>
        </p:nvSpPr>
        <p:spPr/>
        <p:txBody>
          <a:bodyPr/>
          <a:lstStyle/>
          <a:p>
            <a:r>
              <a:rPr lang="sk-SK" dirty="0" smtClean="0"/>
              <a:t>Správa sa úplne inak ako ideálny plyn</a:t>
            </a:r>
          </a:p>
          <a:p>
            <a:endParaRPr lang="sk-SK" dirty="0" smtClean="0"/>
          </a:p>
          <a:p>
            <a:r>
              <a:rPr lang="sk-SK" dirty="0" smtClean="0"/>
              <a:t>T – </a:t>
            </a:r>
            <a:r>
              <a:rPr lang="sk-SK" dirty="0" smtClean="0"/>
              <a:t>nie</a:t>
            </a:r>
            <a:r>
              <a:rPr lang="en-US" smtClean="0"/>
              <a:t> </a:t>
            </a:r>
            <a:r>
              <a:rPr lang="sk-SK" smtClean="0"/>
              <a:t>je </a:t>
            </a:r>
            <a:r>
              <a:rPr lang="sk-SK" dirty="0" smtClean="0"/>
              <a:t>stavová veličina</a:t>
            </a:r>
          </a:p>
          <a:p>
            <a:endParaRPr lang="sk-SK" dirty="0" smtClean="0"/>
          </a:p>
          <a:p>
            <a:r>
              <a:rPr lang="sk-SK" dirty="0" smtClean="0"/>
              <a:t>Hustota je stavová veličina</a:t>
            </a:r>
            <a:endParaRPr lang="en-US" dirty="0"/>
          </a:p>
        </p:txBody>
      </p:sp>
      <p:pic>
        <p:nvPicPr>
          <p:cNvPr id="3074" name="Picture 2"/>
          <p:cNvPicPr>
            <a:picLocks noChangeAspect="1" noChangeArrowheads="1"/>
          </p:cNvPicPr>
          <p:nvPr/>
        </p:nvPicPr>
        <p:blipFill>
          <a:blip r:embed="rId3"/>
          <a:srcRect/>
          <a:stretch>
            <a:fillRect/>
          </a:stretch>
        </p:blipFill>
        <p:spPr bwMode="auto">
          <a:xfrm>
            <a:off x="5562600" y="2819400"/>
            <a:ext cx="3371850" cy="337185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7030A0"/>
                </a:solidFill>
              </a:rPr>
              <a:t>Ot</a:t>
            </a:r>
            <a:r>
              <a:rPr lang="sk-SK" b="1" dirty="0" smtClean="0">
                <a:solidFill>
                  <a:srgbClr val="7030A0"/>
                </a:solidFill>
              </a:rPr>
              <a:t>ázky</a:t>
            </a:r>
            <a:endParaRPr lang="en-US" b="1" dirty="0">
              <a:solidFill>
                <a:srgbClr val="7030A0"/>
              </a:solidFill>
            </a:endParaRPr>
          </a:p>
        </p:txBody>
      </p:sp>
      <p:sp>
        <p:nvSpPr>
          <p:cNvPr id="3" name="Content Placeholder 2"/>
          <p:cNvSpPr>
            <a:spLocks noGrp="1"/>
          </p:cNvSpPr>
          <p:nvPr>
            <p:ph idx="1"/>
          </p:nvPr>
        </p:nvSpPr>
        <p:spPr/>
        <p:txBody>
          <a:bodyPr/>
          <a:lstStyle/>
          <a:p>
            <a:endParaRPr lang="sk-SK" dirty="0" smtClean="0"/>
          </a:p>
          <a:p>
            <a:r>
              <a:rPr lang="sk-SK" smtClean="0"/>
              <a:t>Má </a:t>
            </a:r>
            <a:r>
              <a:rPr lang="sk-SK" dirty="0" smtClean="0"/>
              <a:t>niekto nejaké otázky ?</a:t>
            </a:r>
            <a:endParaRPr lang="en-US" dirty="0" smtClean="0"/>
          </a:p>
          <a:p>
            <a:endParaRPr lang="en-US" dirty="0" smtClean="0"/>
          </a:p>
          <a:p>
            <a:r>
              <a:rPr lang="en-US" dirty="0" err="1" smtClean="0"/>
              <a:t>Ak</a:t>
            </a:r>
            <a:r>
              <a:rPr lang="sk-SK" dirty="0" smtClean="0"/>
              <a:t>é rozmery má neutrónová hviezda ?</a:t>
            </a:r>
          </a:p>
          <a:p>
            <a:endParaRPr lang="sk-SK" dirty="0" smtClean="0"/>
          </a:p>
          <a:p>
            <a:r>
              <a:rPr lang="sk-SK" dirty="0" smtClean="0"/>
              <a:t>Akú hmotnosť má neutrónová hviezda ?</a:t>
            </a:r>
            <a:endParaRPr lang="en-US" dirty="0" smtClean="0"/>
          </a:p>
          <a:p>
            <a:endParaRPr lang="en-US" dirty="0" smtClean="0"/>
          </a:p>
          <a:p>
            <a:pPr>
              <a:buNone/>
            </a:pPr>
            <a:endParaRPr lang="sk-SK" dirty="0" smtClean="0"/>
          </a:p>
          <a:p>
            <a:endParaRPr lang="sk-SK" dirty="0" smtClean="0"/>
          </a:p>
          <a:p>
            <a:endParaRPr lang="sk-SK"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sk-SK" dirty="0" smtClean="0"/>
              <a:t>Ďakujem vám za pozornosť ?</a:t>
            </a:r>
            <a:endParaRPr lang="en-US" dirty="0"/>
          </a:p>
        </p:txBody>
      </p:sp>
      <p:sp>
        <p:nvSpPr>
          <p:cNvPr id="4" name="TextBox 3"/>
          <p:cNvSpPr txBox="1"/>
          <p:nvPr/>
        </p:nvSpPr>
        <p:spPr>
          <a:xfrm>
            <a:off x="2209800" y="4343400"/>
            <a:ext cx="2743200" cy="369332"/>
          </a:xfrm>
          <a:prstGeom prst="rect">
            <a:avLst/>
          </a:prstGeom>
          <a:noFill/>
        </p:spPr>
        <p:txBody>
          <a:bodyPr wrap="square" rtlCol="0">
            <a:spAutoFit/>
          </a:bodyPr>
          <a:lstStyle/>
          <a:p>
            <a:r>
              <a:rPr lang="sk-SK" dirty="0" smtClean="0"/>
              <a:t>Ale </a:t>
            </a:r>
            <a:r>
              <a:rPr lang="sk-SK" smtClean="0"/>
              <a:t>len tým, </a:t>
            </a:r>
            <a:r>
              <a:rPr lang="sk-SK" dirty="0" smtClean="0"/>
              <a:t>čo dávali pozor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605</Words>
  <Application>Microsoft Office PowerPoint</Application>
  <PresentationFormat>On-screen Show (4:3)</PresentationFormat>
  <Paragraphs>48</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Degenerovaný neutrónový plyn</vt:lpstr>
      <vt:lpstr>Kde sa nachádza</vt:lpstr>
      <vt:lpstr>Čo je to neutrónová hviezda ?</vt:lpstr>
      <vt:lpstr>Ako vzniká DNG ?</vt:lpstr>
      <vt:lpstr>Čo (okrem hustoty) je ňom tom zvláštne ?</vt:lpstr>
      <vt:lpstr>Otázky</vt:lpstr>
      <vt:lpstr>Ďakujem vám za pozornosť ?</vt:lpstr>
    </vt:vector>
  </TitlesOfParts>
  <Company>Free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Degenerovaný neutrónový plyn</dc:title>
  <dc:creator>Virtual PC</dc:creator>
  <cp:lastModifiedBy>Virtual PC</cp:lastModifiedBy>
  <cp:revision>25</cp:revision>
  <dcterms:created xsi:type="dcterms:W3CDTF">2014-01-13T19:20:53Z</dcterms:created>
  <dcterms:modified xsi:type="dcterms:W3CDTF">2014-02-18T19:25:24Z</dcterms:modified>
</cp:coreProperties>
</file>