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58" r:id="rId4"/>
    <p:sldId id="259" r:id="rId5"/>
    <p:sldId id="261" r:id="rId6"/>
    <p:sldId id="262" r:id="rId7"/>
    <p:sldId id="266" r:id="rId8"/>
    <p:sldId id="267" r:id="rId9"/>
    <p:sldId id="268" r:id="rId10"/>
    <p:sldId id="263" r:id="rId11"/>
    <p:sldId id="264" r:id="rId12"/>
    <p:sldId id="265"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833" autoAdjust="0"/>
  </p:normalViewPr>
  <p:slideViewPr>
    <p:cSldViewPr>
      <p:cViewPr varScale="1">
        <p:scale>
          <a:sx n="62" d="100"/>
          <a:sy n="62"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2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D9724-71B7-4C2E-900A-65AFF966F868}" type="datetimeFigureOut">
              <a:rPr lang="sk-SK" smtClean="0"/>
              <a:pPr/>
              <a:t>27. 1. 2013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FEE40-9520-481A-A943-EFA16E7D668E}"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274FEE40-9520-481A-A943-EFA16E7D668E}" type="slidenum">
              <a:rPr lang="sk-SK" smtClean="0"/>
              <a:pPr/>
              <a:t>1</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US" dirty="0" err="1" smtClean="0"/>
              <a:t>Gyroskop</a:t>
            </a:r>
            <a:r>
              <a:rPr lang="en-US" dirty="0" smtClean="0"/>
              <a:t> je </a:t>
            </a:r>
            <a:r>
              <a:rPr lang="en-US" dirty="0" err="1" smtClean="0"/>
              <a:t>zariadenie</a:t>
            </a:r>
            <a:r>
              <a:rPr lang="en-US" dirty="0" smtClean="0"/>
              <a:t> </a:t>
            </a:r>
            <a:r>
              <a:rPr lang="en-US" dirty="0" err="1" smtClean="0"/>
              <a:t>ktor</a:t>
            </a:r>
            <a:r>
              <a:rPr lang="sk-SK" dirty="0" smtClean="0"/>
              <a:t>é</a:t>
            </a:r>
            <a:r>
              <a:rPr lang="sk-SK" baseline="0" dirty="0" smtClean="0"/>
              <a:t> využíva zákon zachovania momentu hybnosti. Ktorého princíp vysvetlím neskôr. Os otáčania sa nevychíli zo svojho smeru ako môžte vidieť na obrázku vľavo nech toto zariadenie akokoľvek vytáčame a natáčame rotor (to je ta zlatá časť) ostáva nehybná vzhľadom na zem. gyroskopický efekt sa prejavuje ale len pri vyšších rýchlosťach natoľko aby sme to mohli mi pozorovať. Ak by sme nejakým spôsobom boli schopný uchytiť do ruky len samotný rotor a chceli by sme ho natočiť museli by sme prekonať silu ktorá ho drží v pôvodnej polohe. O jeho využití poviem neskôr.</a:t>
            </a:r>
            <a:endParaRPr lang="sk-SK" dirty="0"/>
          </a:p>
        </p:txBody>
      </p:sp>
      <p:sp>
        <p:nvSpPr>
          <p:cNvPr id="4" name="Zástupný symbol čísla snímky 3"/>
          <p:cNvSpPr>
            <a:spLocks noGrp="1"/>
          </p:cNvSpPr>
          <p:nvPr>
            <p:ph type="sldNum" sz="quarter" idx="10"/>
          </p:nvPr>
        </p:nvSpPr>
        <p:spPr/>
        <p:txBody>
          <a:bodyPr/>
          <a:lstStyle/>
          <a:p>
            <a:fld id="{274FEE40-9520-481A-A943-EFA16E7D668E}" type="slidenum">
              <a:rPr lang="sk-SK" smtClean="0"/>
              <a:pPr/>
              <a:t>3</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Hybnosť je vektorová fyzikálna veličina, ktorá charakterizuje pohybový účinok hmotnosti. Závisí na hmotnosti aj rýchlosti telesa. Moment hybnosti telesa je fyzikálna veličina vyjadrujúca mieru jeho rotačného pohybu vzhľadom k danému vzťažnému bodu toto je oficiálna definícia</a:t>
            </a:r>
            <a:r>
              <a:rPr lang="sk-SK" baseline="0" dirty="0" smtClean="0"/>
              <a:t> no a tak jednoduhšie povedané je to vlastne to , že ak si zvolím pevný bod ľubovoľne v priestore no a okolo tohto bodu sa po kružnici pohybuje hmotný bod konštantnou rýchlosťou. Tento vzťah medzi tým hmotným bodom a tým pevným bodom vyjadruje fyzikálna veličina moment hybnosti a vieme ju vypočítať zo vzťahu (2.)</a:t>
            </a:r>
            <a:endParaRPr lang="sk-SK" dirty="0" smtClean="0"/>
          </a:p>
          <a:p>
            <a:endParaRPr lang="sk-SK" dirty="0"/>
          </a:p>
        </p:txBody>
      </p:sp>
      <p:sp>
        <p:nvSpPr>
          <p:cNvPr id="4" name="Zástupný symbol čísla snímky 3"/>
          <p:cNvSpPr>
            <a:spLocks noGrp="1"/>
          </p:cNvSpPr>
          <p:nvPr>
            <p:ph type="sldNum" sz="quarter" idx="10"/>
          </p:nvPr>
        </p:nvSpPr>
        <p:spPr/>
        <p:txBody>
          <a:bodyPr/>
          <a:lstStyle/>
          <a:p>
            <a:fld id="{274FEE40-9520-481A-A943-EFA16E7D668E}" type="slidenum">
              <a:rPr lang="sk-SK" smtClean="0"/>
              <a:pPr/>
              <a:t>4</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No a teraz keď už vieme čo je moment hybnosti tak si môžeme povedať že platí jeden veľmi jednoduchý</a:t>
            </a:r>
            <a:r>
              <a:rPr lang="sk-SK" baseline="0" dirty="0" smtClean="0"/>
              <a:t> zákon ktorý sa volá </a:t>
            </a:r>
            <a:r>
              <a:rPr lang="sk-SK" u="none" dirty="0" smtClean="0"/>
              <a:t>Zákon zachovania momentu hybnosti (pozri hore) to znamená že v aplikácii na našu problematiku ktorou je gyroskop môžme povedať že keby sa gyroskop</a:t>
            </a:r>
            <a:r>
              <a:rPr lang="sk-SK" u="none" baseline="0" dirty="0" smtClean="0"/>
              <a:t> ktorý tvorý vlastne „množina hmotných bodov“ nachádzal v skutočne izolovanej sústave tak by sa točil až do konca sveta, lenže mi iste vieme že taký gyroskop je spomaľovaný alebo lepšie povedané brzdený trením v mieste upevnenia , preto ak nechceme aby nam onedlho zastal musíme ho neprestajne roztáčať. Ako? Odpoveť je jednoduchá predsa motorom. No a teraz si poviete že dobre že motorom ale ako ten motroa rotor spojíme a atď... Odpoveď je tu ešte jednoduchšia... Neviem. Viem že by som takúto podstatnú vec mal vedieť ale ju neviem, tak dúfam že toto mi odpustíte.</a:t>
            </a:r>
            <a:endParaRPr lang="en-US" u="none" dirty="0"/>
          </a:p>
        </p:txBody>
      </p:sp>
      <p:sp>
        <p:nvSpPr>
          <p:cNvPr id="4" name="Slide Number Placeholder 3"/>
          <p:cNvSpPr>
            <a:spLocks noGrp="1"/>
          </p:cNvSpPr>
          <p:nvPr>
            <p:ph type="sldNum" sz="quarter" idx="10"/>
          </p:nvPr>
        </p:nvSpPr>
        <p:spPr/>
        <p:txBody>
          <a:bodyPr/>
          <a:lstStyle/>
          <a:p>
            <a:fld id="{274FEE40-9520-481A-A943-EFA16E7D668E}" type="slidenum">
              <a:rPr lang="sk-SK" smtClean="0"/>
              <a:pPr/>
              <a:t>5</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Ku balistike snáď poviem len toľko že všetky streli</a:t>
            </a:r>
            <a:r>
              <a:rPr lang="sk-SK" baseline="0" dirty="0" smtClean="0"/>
              <a:t> ktoré vám zídu na um počnúc šípmi a končiac raketami stredného doletu sú rozrotovávané aby bol väčší problém s ich vychýlením z dráhy napr. Prostredníctvom vetra.</a:t>
            </a:r>
          </a:p>
          <a:p>
            <a:r>
              <a:rPr lang="sk-SK" baseline="0" dirty="0" smtClean="0"/>
              <a:t> napísal som síce „ letecká technika“ ale zahŕňa to tentora aj napr. Tanky, buldozéry atď. Tam ide vlastne o g-senzory ktoré vytvárajú (u lietadiel) umelý horizont a u ostatných predmetov niečo čo sa princípom veľmi podobá na umelý horizont no volá sa to inak. No a v kozmickej technike viem o sonde, ktorá  vďaka najcitlivejším senzorom dokázala zmerať zakrivenie časopriestoru ktoré spôsobilo gravitačné pole zeme.</a:t>
            </a:r>
            <a:endParaRPr lang="en-US" dirty="0"/>
          </a:p>
        </p:txBody>
      </p:sp>
      <p:sp>
        <p:nvSpPr>
          <p:cNvPr id="4" name="Slide Number Placeholder 3"/>
          <p:cNvSpPr>
            <a:spLocks noGrp="1"/>
          </p:cNvSpPr>
          <p:nvPr>
            <p:ph type="sldNum" sz="quarter" idx="10"/>
          </p:nvPr>
        </p:nvSpPr>
        <p:spPr/>
        <p:txBody>
          <a:bodyPr/>
          <a:lstStyle/>
          <a:p>
            <a:fld id="{274FEE40-9520-481A-A943-EFA16E7D668E}" type="slidenum">
              <a:rPr lang="sk-SK" smtClean="0"/>
              <a:pPr/>
              <a:t>6</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Ďalším nie až tak praktickým využitím sú</a:t>
            </a:r>
            <a:r>
              <a:rPr lang="sk-SK" baseline="0" dirty="0" smtClean="0"/>
              <a:t> gyroskopické senzory z tabletoch a smartphonoch tieto slúžia na zábavu a aj vďaka ním beží množstvo aplikácii ktoré by sa bez gyroskopických senzorov nedali použiť.</a:t>
            </a:r>
            <a:endParaRPr lang="en-US" dirty="0"/>
          </a:p>
        </p:txBody>
      </p:sp>
      <p:sp>
        <p:nvSpPr>
          <p:cNvPr id="4" name="Slide Number Placeholder 3"/>
          <p:cNvSpPr>
            <a:spLocks noGrp="1"/>
          </p:cNvSpPr>
          <p:nvPr>
            <p:ph type="sldNum" sz="quarter" idx="10"/>
          </p:nvPr>
        </p:nvSpPr>
        <p:spPr/>
        <p:txBody>
          <a:bodyPr/>
          <a:lstStyle/>
          <a:p>
            <a:fld id="{274FEE40-9520-481A-A943-EFA16E7D668E}" type="slidenum">
              <a:rPr lang="sk-SK" smtClean="0"/>
              <a:pPr/>
              <a:t>7</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Tu môžete vidieť známe vozítka segway vpravo je terénna verzia a vpravo je špeciálna verzia ferrari, ktorá je jedným z mnoha dôkazov že ľudia sú ochotný zaplatiť aj 4000EUR niekedy hoc len za farbu.</a:t>
            </a:r>
            <a:endParaRPr lang="en-US" dirty="0"/>
          </a:p>
        </p:txBody>
      </p:sp>
      <p:sp>
        <p:nvSpPr>
          <p:cNvPr id="4" name="Slide Number Placeholder 3"/>
          <p:cNvSpPr>
            <a:spLocks noGrp="1"/>
          </p:cNvSpPr>
          <p:nvPr>
            <p:ph type="sldNum" sz="quarter" idx="10"/>
          </p:nvPr>
        </p:nvSpPr>
        <p:spPr/>
        <p:txBody>
          <a:bodyPr/>
          <a:lstStyle/>
          <a:p>
            <a:fld id="{274FEE40-9520-481A-A943-EFA16E7D668E}" type="slidenum">
              <a:rPr lang="sk-SK" smtClean="0"/>
              <a:pPr/>
              <a:t>8</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O segwayi viem toho rozprávať vskutku veľa takže to tu všetko nepíšem no a podstata je vlastne zachytená v tých</a:t>
            </a:r>
            <a:r>
              <a:rPr lang="sk-SK" baseline="0" dirty="0" smtClean="0"/>
              <a:t> troch vetách hore.</a:t>
            </a:r>
            <a:endParaRPr lang="en-US" dirty="0"/>
          </a:p>
        </p:txBody>
      </p:sp>
      <p:sp>
        <p:nvSpPr>
          <p:cNvPr id="4" name="Slide Number Placeholder 3"/>
          <p:cNvSpPr>
            <a:spLocks noGrp="1"/>
          </p:cNvSpPr>
          <p:nvPr>
            <p:ph type="sldNum" sz="quarter" idx="10"/>
          </p:nvPr>
        </p:nvSpPr>
        <p:spPr/>
        <p:txBody>
          <a:bodyPr/>
          <a:lstStyle/>
          <a:p>
            <a:fld id="{274FEE40-9520-481A-A943-EFA16E7D668E}" type="slidenum">
              <a:rPr lang="sk-SK" smtClean="0"/>
              <a:pPr/>
              <a:t>9</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No a tu je vlastne taká</a:t>
            </a:r>
            <a:r>
              <a:rPr lang="sk-SK" baseline="0" dirty="0" smtClean="0"/>
              <a:t> vec ktorá sa síce nadá považovať na gyroskop no perfektne sa na nej dá samotný efekt demonštrovať je to vlastne pol tucta diskov z harddisku z počítača pripevnených k rotoru z harddisku stator tohto motora je šrúbami pripevnený k dnu podmisky pod kvetináč. Pomocou vysokorýchlostnej brúsky dremel za použitia mekkého gumového hrotu roztočím harddisky a demonštrujem gyroskopický efekt.</a:t>
            </a:r>
            <a:endParaRPr lang="en-US" dirty="0"/>
          </a:p>
        </p:txBody>
      </p:sp>
      <p:sp>
        <p:nvSpPr>
          <p:cNvPr id="4" name="Slide Number Placeholder 3"/>
          <p:cNvSpPr>
            <a:spLocks noGrp="1"/>
          </p:cNvSpPr>
          <p:nvPr>
            <p:ph type="sldNum" sz="quarter" idx="10"/>
          </p:nvPr>
        </p:nvSpPr>
        <p:spPr/>
        <p:txBody>
          <a:bodyPr/>
          <a:lstStyle/>
          <a:p>
            <a:fld id="{274FEE40-9520-481A-A943-EFA16E7D668E}" type="slidenum">
              <a:rPr lang="sk-SK" smtClean="0"/>
              <a:pPr/>
              <a:t>10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Pravouhlý trojuho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grpSp>
        <p:nvGrpSpPr>
          <p:cNvPr id="2" name="Skupina 1"/>
          <p:cNvGrpSpPr/>
          <p:nvPr/>
        </p:nvGrpSpPr>
        <p:grpSpPr>
          <a:xfrm>
            <a:off x="-3765" y="4953000"/>
            <a:ext cx="9147765" cy="1912088"/>
            <a:chOff x="-3765" y="4832896"/>
            <a:chExt cx="9147765" cy="2032192"/>
          </a:xfrm>
        </p:grpSpPr>
        <p:sp>
          <p:nvSpPr>
            <p:cNvPr id="7" name="Voľná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ľná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ľná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ovná spojnic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dátumu 29"/>
          <p:cNvSpPr>
            <a:spLocks noGrp="1"/>
          </p:cNvSpPr>
          <p:nvPr>
            <p:ph type="dt" sz="half" idx="10"/>
          </p:nvPr>
        </p:nvSpPr>
        <p:spPr/>
        <p:txBody>
          <a:bodyPr/>
          <a:lstStyle>
            <a:lvl1pPr>
              <a:defRPr>
                <a:solidFill>
                  <a:srgbClr val="FFFFFF"/>
                </a:solidFill>
              </a:defRPr>
            </a:lvl1pPr>
            <a:extLst/>
          </a:lstStyle>
          <a:p>
            <a:fld id="{0EE357A1-E01B-4FCA-8C8A-E6FAE445BFA9}" type="datetimeFigureOut">
              <a:rPr lang="sk-SK" smtClean="0"/>
              <a:pPr/>
              <a:t>27. 1. 2013</a:t>
            </a:fld>
            <a:endParaRPr lang="sk-SK"/>
          </a:p>
        </p:txBody>
      </p:sp>
      <p:sp>
        <p:nvSpPr>
          <p:cNvPr id="19" name="Zástupný symbol päty 18"/>
          <p:cNvSpPr>
            <a:spLocks noGrp="1"/>
          </p:cNvSpPr>
          <p:nvPr>
            <p:ph type="ftr" sz="quarter" idx="11"/>
          </p:nvPr>
        </p:nvSpPr>
        <p:spPr/>
        <p:txBody>
          <a:bodyPr/>
          <a:lstStyle>
            <a:lvl1pPr>
              <a:defRPr>
                <a:solidFill>
                  <a:schemeClr val="accent1">
                    <a:tint val="20000"/>
                  </a:schemeClr>
                </a:solidFill>
              </a:defRPr>
            </a:lvl1pPr>
            <a:extLst/>
          </a:lstStyle>
          <a:p>
            <a:endParaRPr lang="sk-SK"/>
          </a:p>
        </p:txBody>
      </p:sp>
      <p:sp>
        <p:nvSpPr>
          <p:cNvPr id="27" name="Zástupný symbol čísla snímky 26"/>
          <p:cNvSpPr>
            <a:spLocks noGrp="1"/>
          </p:cNvSpPr>
          <p:nvPr>
            <p:ph type="sldNum" sz="quarter" idx="12"/>
          </p:nvPr>
        </p:nvSpPr>
        <p:spPr/>
        <p:txBody>
          <a:bodyPr/>
          <a:lstStyle>
            <a:lvl1pPr>
              <a:defRPr>
                <a:solidFill>
                  <a:srgbClr val="FFFFFF"/>
                </a:solidFill>
              </a:defRPr>
            </a:lvl1pPr>
            <a:extLst/>
          </a:lstStyle>
          <a:p>
            <a:fld id="{3F04DD2A-9DD3-42CC-B3B8-5907B7AC93EF}"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1481329"/>
            <a:ext cx="8229600" cy="4386071"/>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3F04DD2A-9DD3-42CC-B3B8-5907B7AC93EF}"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44013" y="274640"/>
            <a:ext cx="1777470" cy="5592761"/>
          </a:xfrm>
        </p:spPr>
        <p:txBody>
          <a:bodyPr vert="eaVert"/>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41"/>
            <a:ext cx="6324600" cy="5592760"/>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3F04DD2A-9DD3-42CC-B3B8-5907B7AC93EF}"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3F04DD2A-9DD3-42CC-B3B8-5907B7AC93EF}" type="slidenum">
              <a:rPr lang="sk-SK" smtClean="0"/>
              <a:pPr/>
              <a:t>‹#›</a:t>
            </a:fld>
            <a:endParaRPr lang="sk-SK"/>
          </a:p>
        </p:txBody>
      </p:sp>
      <p:sp>
        <p:nvSpPr>
          <p:cNvPr id="7" name="Nadpis 6"/>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3F04DD2A-9DD3-42CC-B3B8-5907B7AC93EF}" type="slidenum">
              <a:rPr lang="sk-SK" smtClean="0"/>
              <a:pPr/>
              <a:t>‹#›</a:t>
            </a:fld>
            <a:endParaRPr lang="sk-SK"/>
          </a:p>
        </p:txBody>
      </p:sp>
      <p:sp>
        <p:nvSpPr>
          <p:cNvPr id="7" name="Výlož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ýlož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obsah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3F04DD2A-9DD3-42CC-B3B8-5907B7AC93EF}" type="slidenum">
              <a:rPr lang="sk-SK" smtClean="0"/>
              <a:pPr/>
              <a:t>‹#›</a:t>
            </a:fld>
            <a:endParaRPr lang="sk-SK"/>
          </a:p>
        </p:txBody>
      </p:sp>
      <p:sp>
        <p:nvSpPr>
          <p:cNvPr id="8" name="Nadpis 7"/>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8" name="Zástupný symbol päty 7"/>
          <p:cNvSpPr>
            <a:spLocks noGrp="1"/>
          </p:cNvSpPr>
          <p:nvPr>
            <p:ph type="ftr" sz="quarter" idx="11"/>
          </p:nvPr>
        </p:nvSpPr>
        <p:spPr/>
        <p:txBody>
          <a:bodyPr/>
          <a:lstStyle>
            <a:extLst/>
          </a:lstStyle>
          <a:p>
            <a:endParaRPr lang="sk-SK"/>
          </a:p>
        </p:txBody>
      </p:sp>
      <p:sp>
        <p:nvSpPr>
          <p:cNvPr id="9" name="Zástupný symbol čísla snímky 8"/>
          <p:cNvSpPr>
            <a:spLocks noGrp="1"/>
          </p:cNvSpPr>
          <p:nvPr>
            <p:ph type="sldNum" sz="quarter" idx="12"/>
          </p:nvPr>
        </p:nvSpPr>
        <p:spPr/>
        <p:txBody>
          <a:bodyPr/>
          <a:lstStyle>
            <a:extLst/>
          </a:lstStyle>
          <a:p>
            <a:fld id="{3F04DD2A-9DD3-42CC-B3B8-5907B7AC93EF}"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4" name="Zástupný symbol päty 3"/>
          <p:cNvSpPr>
            <a:spLocks noGrp="1"/>
          </p:cNvSpPr>
          <p:nvPr>
            <p:ph type="ftr" sz="quarter" idx="11"/>
          </p:nvPr>
        </p:nvSpPr>
        <p:spPr/>
        <p:txBody>
          <a:bodyPr/>
          <a:lstStyle>
            <a:extLst/>
          </a:lstStyle>
          <a:p>
            <a:endParaRPr lang="sk-SK"/>
          </a:p>
        </p:txBody>
      </p:sp>
      <p:sp>
        <p:nvSpPr>
          <p:cNvPr id="5" name="Zástupný symbol čísla snímky 4"/>
          <p:cNvSpPr>
            <a:spLocks noGrp="1"/>
          </p:cNvSpPr>
          <p:nvPr>
            <p:ph type="sldNum" sz="quarter" idx="12"/>
          </p:nvPr>
        </p:nvSpPr>
        <p:spPr/>
        <p:txBody>
          <a:bodyPr/>
          <a:lstStyle>
            <a:extLst/>
          </a:lstStyle>
          <a:p>
            <a:fld id="{3F04DD2A-9DD3-42CC-B3B8-5907B7AC93EF}" type="slidenum">
              <a:rPr lang="sk-SK" smtClean="0"/>
              <a:pPr/>
              <a:t>‹#›</a:t>
            </a:fld>
            <a:endParaRPr lang="sk-SK"/>
          </a:p>
        </p:txBody>
      </p:sp>
      <p:sp>
        <p:nvSpPr>
          <p:cNvPr id="6" name="Nadpis 5"/>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extLst/>
          </a:lstStyle>
          <a:p>
            <a:fld id="{0EE357A1-E01B-4FCA-8C8A-E6FAE445BFA9}" type="datetimeFigureOut">
              <a:rPr lang="sk-SK" smtClean="0"/>
              <a:pPr/>
              <a:t>27. 1. 2013</a:t>
            </a:fld>
            <a:endParaRPr lang="sk-SK"/>
          </a:p>
        </p:txBody>
      </p:sp>
      <p:sp>
        <p:nvSpPr>
          <p:cNvPr id="3" name="Zástupný symbol päty 2"/>
          <p:cNvSpPr>
            <a:spLocks noGrp="1"/>
          </p:cNvSpPr>
          <p:nvPr>
            <p:ph type="ftr" sz="quarter" idx="11"/>
          </p:nvPr>
        </p:nvSpPr>
        <p:spPr/>
        <p:txBody>
          <a:bodyPr/>
          <a:lstStyle>
            <a:extLst/>
          </a:lstStyle>
          <a:p>
            <a:endParaRPr lang="sk-SK"/>
          </a:p>
        </p:txBody>
      </p:sp>
      <p:sp>
        <p:nvSpPr>
          <p:cNvPr id="4" name="Zástupný symbol čísla snímky 3"/>
          <p:cNvSpPr>
            <a:spLocks noGrp="1"/>
          </p:cNvSpPr>
          <p:nvPr>
            <p:ph type="sldNum" sz="quarter" idx="12"/>
          </p:nvPr>
        </p:nvSpPr>
        <p:spPr/>
        <p:txBody>
          <a:bodyPr/>
          <a:lstStyle>
            <a:extLst/>
          </a:lstStyle>
          <a:p>
            <a:fld id="{3F04DD2A-9DD3-42CC-B3B8-5907B7AC93EF}"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a:xfrm>
            <a:off x="6727032" y="6407944"/>
            <a:ext cx="1920240" cy="365760"/>
          </a:xfrm>
        </p:spPr>
        <p:txBody>
          <a:bodyPr/>
          <a:lstStyle>
            <a:extLst/>
          </a:lstStyle>
          <a:p>
            <a:fld id="{0EE357A1-E01B-4FCA-8C8A-E6FAE445BFA9}" type="datetimeFigureOut">
              <a:rPr lang="sk-SK" smtClean="0"/>
              <a:pPr/>
              <a:t>27. 1. 2013</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3F04DD2A-9DD3-42CC-B3B8-5907B7AC93EF}"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k-SK" smtClean="0"/>
              <a:t>Kliknite sem a upravte štýly predlohy textu.</a:t>
            </a:r>
          </a:p>
        </p:txBody>
      </p:sp>
      <p:sp>
        <p:nvSpPr>
          <p:cNvPr id="3" name="Zástupný symbol obráz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k-SK" smtClean="0"/>
              <a:t>Ak chcete pridať obrázok, kliknite na ikonu</a:t>
            </a:r>
            <a:endParaRPr kumimoji="0" lang="en-US" dirty="0"/>
          </a:p>
        </p:txBody>
      </p:sp>
      <p:sp>
        <p:nvSpPr>
          <p:cNvPr id="5" name="Zástupný symbol dátumu 4"/>
          <p:cNvSpPr>
            <a:spLocks noGrp="1"/>
          </p:cNvSpPr>
          <p:nvPr>
            <p:ph type="dt" sz="half" idx="10"/>
          </p:nvPr>
        </p:nvSpPr>
        <p:spPr/>
        <p:txBody>
          <a:bodyPr/>
          <a:lstStyle>
            <a:lvl1pPr>
              <a:defRPr>
                <a:solidFill>
                  <a:schemeClr val="tx1"/>
                </a:solidFill>
              </a:defRPr>
            </a:lvl1pPr>
            <a:extLst/>
          </a:lstStyle>
          <a:p>
            <a:fld id="{0EE357A1-E01B-4FCA-8C8A-E6FAE445BFA9}" type="datetimeFigureOut">
              <a:rPr lang="sk-SK" smtClean="0"/>
              <a:pPr/>
              <a:t>27. 1. 2013</a:t>
            </a:fld>
            <a:endParaRPr lang="sk-SK"/>
          </a:p>
        </p:txBody>
      </p:sp>
      <p:sp>
        <p:nvSpPr>
          <p:cNvPr id="6" name="Zástupný symbol päty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k-SK"/>
          </a:p>
        </p:txBody>
      </p:sp>
      <p:sp>
        <p:nvSpPr>
          <p:cNvPr id="7" name="Zástupný symbol čísla snímky 6"/>
          <p:cNvSpPr>
            <a:spLocks noGrp="1"/>
          </p:cNvSpPr>
          <p:nvPr>
            <p:ph type="sldNum" sz="quarter" idx="12"/>
          </p:nvPr>
        </p:nvSpPr>
        <p:spPr/>
        <p:txBody>
          <a:bodyPr/>
          <a:lstStyle>
            <a:lvl1pPr>
              <a:defRPr>
                <a:solidFill>
                  <a:schemeClr val="tx1"/>
                </a:solidFill>
              </a:defRPr>
            </a:lvl1pPr>
            <a:extLst/>
          </a:lstStyle>
          <a:p>
            <a:fld id="{3F04DD2A-9DD3-42CC-B3B8-5907B7AC93EF}" type="slidenum">
              <a:rPr lang="sk-SK" smtClean="0"/>
              <a:pPr/>
              <a:t>‹#›</a:t>
            </a:fld>
            <a:endParaRPr lang="sk-SK"/>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k-SK" smtClean="0"/>
              <a:t>Kliknite sem a upravte štýl predlohy nadpisov.</a:t>
            </a:r>
            <a:endParaRPr kumimoji="0" lang="en-US"/>
          </a:p>
        </p:txBody>
      </p:sp>
      <p:sp>
        <p:nvSpPr>
          <p:cNvPr id="8" name="Voľná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ľná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uhlý trojuho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ovná spojnic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ýlož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ýlož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ľná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ľná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uhlý trojuholní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ovná spojnic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nadpi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E357A1-E01B-4FCA-8C8A-E6FAE445BFA9}" type="datetimeFigureOut">
              <a:rPr lang="sk-SK" smtClean="0"/>
              <a:pPr/>
              <a:t>27. 1. 2013</a:t>
            </a:fld>
            <a:endParaRPr lang="sk-SK"/>
          </a:p>
        </p:txBody>
      </p:sp>
      <p:sp>
        <p:nvSpPr>
          <p:cNvPr id="22" name="Zástupný symbol päty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k-SK"/>
          </a:p>
        </p:txBody>
      </p:sp>
      <p:sp>
        <p:nvSpPr>
          <p:cNvPr id="18" name="Zástupný symbol čísla snímky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04DD2A-9DD3-42CC-B3B8-5907B7AC93EF}"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6v6MsjgQc4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nsumerism.umwblogs.org/2010/04/20/the-segway-and-you-revised-post/" TargetMode="External"/><Relationship Id="rId7" Type="http://schemas.openxmlformats.org/officeDocument/2006/relationships/hyperlink" Target="http://cs.wikipedia.org/wiki/Moment_hybnosti" TargetMode="External"/><Relationship Id="rId2" Type="http://schemas.openxmlformats.org/officeDocument/2006/relationships/hyperlink" Target="http://www.bornrich.com/entry/ferrari-segway-pt-i2-nothing-new-except-the-price-tag/" TargetMode="External"/><Relationship Id="rId1" Type="http://schemas.openxmlformats.org/officeDocument/2006/relationships/slideLayout" Target="../slideLayouts/slideLayout2.xml"/><Relationship Id="rId6" Type="http://schemas.openxmlformats.org/officeDocument/2006/relationships/hyperlink" Target="http://cs.wikipedia.org/wiki/Z&#225;kon_zachov&#225;n&#237;_momentu_hybnosti" TargetMode="External"/><Relationship Id="rId5" Type="http://schemas.openxmlformats.org/officeDocument/2006/relationships/hyperlink" Target="http://sk.wikipedia.org/wiki/Hybnos&#357;" TargetMode="External"/><Relationship Id="rId4" Type="http://schemas.openxmlformats.org/officeDocument/2006/relationships/hyperlink" Target="http://obrazky.4ever.sk/technika/zbrane/vystrel-1546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XG3XutQ9Lq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watch?v=pmLLGYn9Fo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Gyroskopický efekt</a:t>
            </a:r>
            <a:endParaRPr lang="sk-SK" dirty="0"/>
          </a:p>
        </p:txBody>
      </p:sp>
      <p:sp>
        <p:nvSpPr>
          <p:cNvPr id="3" name="Podnadpis 2"/>
          <p:cNvSpPr>
            <a:spLocks noGrp="1"/>
          </p:cNvSpPr>
          <p:nvPr>
            <p:ph type="subTitle" idx="1"/>
          </p:nvPr>
        </p:nvSpPr>
        <p:spPr/>
        <p:txBody>
          <a:bodyPr/>
          <a:lstStyle/>
          <a:p>
            <a:r>
              <a:rPr lang="sk-SK" dirty="0" smtClean="0"/>
              <a:t>Spracoval Jakub </a:t>
            </a:r>
            <a:r>
              <a:rPr lang="sk-SK" dirty="0" err="1" smtClean="0"/>
              <a:t>Jambrich</a:t>
            </a:r>
            <a:endParaRPr lang="sk-SK" dirty="0" smtClean="0"/>
          </a:p>
          <a:p>
            <a:r>
              <a:rPr lang="sk-SK" dirty="0" smtClean="0"/>
              <a:t>Január 2013</a:t>
            </a:r>
          </a:p>
          <a:p>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t>Ako som to robil.......</a:t>
            </a:r>
          </a:p>
          <a:p>
            <a:endParaRPr lang="sk-SK" dirty="0" smtClean="0"/>
          </a:p>
          <a:p>
            <a:endParaRPr lang="sk-SK" dirty="0" smtClean="0"/>
          </a:p>
          <a:p>
            <a:endParaRPr lang="sk-SK" dirty="0" smtClean="0"/>
          </a:p>
          <a:p>
            <a:r>
              <a:rPr lang="sk-SK" dirty="0" smtClean="0"/>
              <a:t>      ....... Z tohto som bral inšpiráciu</a:t>
            </a:r>
          </a:p>
          <a:p>
            <a:r>
              <a:rPr lang="sk-SK" dirty="0" smtClean="0">
                <a:hlinkClick r:id="rId3"/>
              </a:rPr>
              <a:t>http://www.youtube.com/watch?v=6v6MsjgQc4k</a:t>
            </a:r>
            <a:endParaRPr lang="sk-SK" dirty="0"/>
          </a:p>
        </p:txBody>
      </p:sp>
      <p:sp>
        <p:nvSpPr>
          <p:cNvPr id="3" name="Nadpis 2"/>
          <p:cNvSpPr>
            <a:spLocks noGrp="1"/>
          </p:cNvSpPr>
          <p:nvPr>
            <p:ph type="title"/>
          </p:nvPr>
        </p:nvSpPr>
        <p:spPr/>
        <p:txBody>
          <a:bodyPr/>
          <a:lstStyle/>
          <a:p>
            <a:r>
              <a:rPr lang="sk-SK" dirty="0" smtClean="0"/>
              <a:t>Moja realizácia </a:t>
            </a:r>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r>
              <a:rPr lang="sk-SK" sz="1200" dirty="0" smtClean="0">
                <a:hlinkClick r:id="rId2"/>
              </a:rPr>
              <a:t>http://www.bornrich.com/entry/ferrari-segway-pt-i2-nothing-new-except-the-price-tag/</a:t>
            </a:r>
            <a:endParaRPr lang="sk-SK" sz="1200" dirty="0" smtClean="0"/>
          </a:p>
          <a:p>
            <a:r>
              <a:rPr lang="sk-SK" sz="1200" dirty="0" smtClean="0">
                <a:hlinkClick r:id="rId3"/>
              </a:rPr>
              <a:t>http://consumerism.umwblogs.org/2010/04/20/the-segway-and-you-revised-post/</a:t>
            </a:r>
            <a:endParaRPr lang="sk-SK" sz="1200" dirty="0" smtClean="0"/>
          </a:p>
          <a:p>
            <a:r>
              <a:rPr lang="sk-SK" sz="1200" dirty="0" smtClean="0">
                <a:hlinkClick r:id="rId4"/>
              </a:rPr>
              <a:t>http://obrazky.4ever.sk/technika/zbrane/vystrel-154676</a:t>
            </a:r>
            <a:endParaRPr lang="sk-SK" sz="1200" dirty="0" smtClean="0"/>
          </a:p>
          <a:p>
            <a:r>
              <a:rPr lang="sk-SK" sz="1200" dirty="0" smtClean="0">
                <a:hlinkClick r:id="rId5"/>
              </a:rPr>
              <a:t>http://sk.wikipedia.org/wiki/Hybnosť</a:t>
            </a:r>
            <a:endParaRPr lang="sk-SK" sz="1200" dirty="0" smtClean="0"/>
          </a:p>
          <a:p>
            <a:r>
              <a:rPr lang="sk-SK" sz="1200" dirty="0" smtClean="0">
                <a:hlinkClick r:id="rId6"/>
              </a:rPr>
              <a:t>http://cs.wikipedia.org/wiki/Zákon_zachování_momentu_hybnosti</a:t>
            </a:r>
            <a:endParaRPr lang="sk-SK" sz="1200" dirty="0" smtClean="0"/>
          </a:p>
          <a:p>
            <a:r>
              <a:rPr lang="sk-SK" sz="1200" dirty="0" smtClean="0">
                <a:hlinkClick r:id="rId7"/>
              </a:rPr>
              <a:t>http://cs.wikipedia.org/wiki/Moment_hybnosti</a:t>
            </a:r>
            <a:endParaRPr lang="sk-SK" sz="1200" dirty="0" smtClean="0"/>
          </a:p>
          <a:p>
            <a:r>
              <a:rPr lang="sk-SK" sz="1200" dirty="0" smtClean="0"/>
              <a:t>Dionýz </a:t>
            </a:r>
            <a:r>
              <a:rPr lang="sk-SK" sz="1200" dirty="0" err="1" smtClean="0"/>
              <a:t>Iľkovič</a:t>
            </a:r>
            <a:r>
              <a:rPr lang="sk-SK" sz="1200" dirty="0" smtClean="0"/>
              <a:t>: Fyzika</a:t>
            </a:r>
          </a:p>
          <a:p>
            <a:endParaRPr lang="sk-SK" sz="1200" dirty="0"/>
          </a:p>
        </p:txBody>
      </p:sp>
      <p:sp>
        <p:nvSpPr>
          <p:cNvPr id="3" name="Nadpis 2"/>
          <p:cNvSpPr>
            <a:spLocks noGrp="1"/>
          </p:cNvSpPr>
          <p:nvPr>
            <p:ph type="title"/>
          </p:nvPr>
        </p:nvSpPr>
        <p:spPr/>
        <p:txBody>
          <a:bodyPr/>
          <a:lstStyle/>
          <a:p>
            <a:r>
              <a:rPr lang="sk-SK" dirty="0" smtClean="0"/>
              <a:t>Zdroje</a:t>
            </a:r>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2708920"/>
            <a:ext cx="8229600" cy="1143000"/>
          </a:xfrm>
        </p:spPr>
        <p:txBody>
          <a:bodyPr/>
          <a:lstStyle/>
          <a:p>
            <a:pPr algn="ctr"/>
            <a:r>
              <a:rPr lang="sk-SK" dirty="0" smtClean="0"/>
              <a:t>Ďakujem vám za pozornosť!</a:t>
            </a:r>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57200" y="404664"/>
            <a:ext cx="8229600" cy="5602627"/>
          </a:xfrm>
        </p:spPr>
        <p:txBody>
          <a:bodyPr/>
          <a:lstStyle/>
          <a:p>
            <a:r>
              <a:rPr lang="sk-SK" dirty="0" smtClean="0"/>
              <a:t>Obsah</a:t>
            </a:r>
          </a:p>
          <a:p>
            <a:pPr marL="624078" indent="-514350">
              <a:buFont typeface="+mj-lt"/>
              <a:buAutoNum type="arabicPeriod"/>
            </a:pPr>
            <a:r>
              <a:rPr lang="sk-SK" dirty="0" smtClean="0"/>
              <a:t>Princíp činnosti</a:t>
            </a:r>
          </a:p>
          <a:p>
            <a:pPr marL="624078" indent="-514350">
              <a:buFont typeface="+mj-lt"/>
              <a:buAutoNum type="arabicPeriod"/>
            </a:pPr>
            <a:r>
              <a:rPr lang="sk-SK" dirty="0" smtClean="0"/>
              <a:t>Teória a rovnice</a:t>
            </a:r>
          </a:p>
          <a:p>
            <a:pPr marL="624078" indent="-514350">
              <a:buFont typeface="+mj-lt"/>
              <a:buAutoNum type="arabicPeriod"/>
            </a:pPr>
            <a:r>
              <a:rPr lang="sk-SK" smtClean="0"/>
              <a:t>Praktické </a:t>
            </a:r>
            <a:r>
              <a:rPr lang="sk-SK" smtClean="0"/>
              <a:t>využitie</a:t>
            </a:r>
            <a:endParaRPr lang="sk-SK" dirty="0" smtClean="0"/>
          </a:p>
          <a:p>
            <a:pPr marL="624078" indent="-514350">
              <a:buFont typeface="+mj-lt"/>
              <a:buAutoNum type="arabicPeriod"/>
            </a:pPr>
            <a:r>
              <a:rPr lang="sk-SK" dirty="0" smtClean="0"/>
              <a:t>Realizácia zotrvačníka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5" descr="220px-Gyroscope_operation.gif"/>
          <p:cNvPicPr>
            <a:picLocks noChangeAspect="1"/>
          </p:cNvPicPr>
          <p:nvPr/>
        </p:nvPicPr>
        <p:blipFill>
          <a:blip r:embed="rId3" cstate="print"/>
          <a:stretch>
            <a:fillRect/>
          </a:stretch>
        </p:blipFill>
        <p:spPr>
          <a:xfrm>
            <a:off x="4535488" y="332656"/>
            <a:ext cx="4608512" cy="4608512"/>
          </a:xfrm>
          <a:prstGeom prst="rect">
            <a:avLst/>
          </a:prstGeom>
        </p:spPr>
      </p:pic>
      <p:sp>
        <p:nvSpPr>
          <p:cNvPr id="2" name="Zástupný symbol obsahu 1"/>
          <p:cNvSpPr>
            <a:spLocks noGrp="1"/>
          </p:cNvSpPr>
          <p:nvPr>
            <p:ph idx="1"/>
          </p:nvPr>
        </p:nvSpPr>
        <p:spPr>
          <a:xfrm>
            <a:off x="457200" y="1481328"/>
            <a:ext cx="5626968" cy="4525963"/>
          </a:xfrm>
        </p:spPr>
        <p:txBody>
          <a:bodyPr/>
          <a:lstStyle/>
          <a:p>
            <a:r>
              <a:rPr lang="sk-SK" dirty="0" smtClean="0"/>
              <a:t>Využíva zákon zachovania momentu hybnosti</a:t>
            </a:r>
          </a:p>
          <a:p>
            <a:endParaRPr lang="sk-SK" dirty="0" smtClean="0"/>
          </a:p>
          <a:p>
            <a:r>
              <a:rPr lang="sk-SK" dirty="0" smtClean="0"/>
              <a:t>Os otáčania gyroskopu sa snaží nevychýliť sa z pôvodnej osi</a:t>
            </a:r>
          </a:p>
          <a:p>
            <a:endParaRPr lang="sk-SK" dirty="0" smtClean="0"/>
          </a:p>
          <a:p>
            <a:r>
              <a:rPr lang="sk-SK" dirty="0" smtClean="0"/>
              <a:t>Používa sa na priestorovú stabilizáciu rôznych technických zariadení</a:t>
            </a:r>
          </a:p>
          <a:p>
            <a:endParaRPr lang="sk-SK" dirty="0" smtClean="0"/>
          </a:p>
          <a:p>
            <a:endParaRPr lang="sk-SK" dirty="0"/>
          </a:p>
        </p:txBody>
      </p:sp>
      <p:sp>
        <p:nvSpPr>
          <p:cNvPr id="3" name="Nadpis 2"/>
          <p:cNvSpPr>
            <a:spLocks noGrp="1"/>
          </p:cNvSpPr>
          <p:nvPr>
            <p:ph type="title"/>
          </p:nvPr>
        </p:nvSpPr>
        <p:spPr/>
        <p:txBody>
          <a:bodyPr/>
          <a:lstStyle/>
          <a:p>
            <a:r>
              <a:rPr lang="sk-SK" dirty="0" smtClean="0"/>
              <a:t>Gyroskop - princíp</a:t>
            </a:r>
            <a:endParaRPr lang="sk-S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r>
              <a:rPr lang="sk-SK" dirty="0" smtClean="0"/>
              <a:t>Hybnosť </a:t>
            </a:r>
          </a:p>
          <a:p>
            <a:r>
              <a:rPr lang="sk-SK" dirty="0" smtClean="0"/>
              <a:t>                      </a:t>
            </a:r>
          </a:p>
          <a:p>
            <a:r>
              <a:rPr lang="pl-PL" dirty="0" smtClean="0"/>
              <a:t>„p” je hybnosť „m” je hmotnosť a „v” je rýchlosť</a:t>
            </a:r>
            <a:endParaRPr lang="sk-SK" dirty="0" smtClean="0"/>
          </a:p>
          <a:p>
            <a:endParaRPr lang="sk-SK" dirty="0" smtClean="0"/>
          </a:p>
          <a:p>
            <a:r>
              <a:rPr lang="sk-SK" dirty="0" smtClean="0"/>
              <a:t>Moment hybnosti</a:t>
            </a:r>
          </a:p>
          <a:p>
            <a:endParaRPr lang="sk-SK" dirty="0" smtClean="0"/>
          </a:p>
          <a:p>
            <a:pPr>
              <a:buNone/>
            </a:pPr>
            <a:r>
              <a:rPr lang="pl-PL" dirty="0" smtClean="0"/>
              <a:t> „r” je polohový vektor a „p” je hybnosť</a:t>
            </a:r>
            <a:endParaRPr lang="sk-SK" dirty="0" smtClean="0"/>
          </a:p>
          <a:p>
            <a:endParaRPr lang="sk-SK" dirty="0" smtClean="0"/>
          </a:p>
          <a:p>
            <a:endParaRPr lang="sk-SK" dirty="0"/>
          </a:p>
        </p:txBody>
      </p:sp>
      <p:sp>
        <p:nvSpPr>
          <p:cNvPr id="3" name="Nadpis 2"/>
          <p:cNvSpPr>
            <a:spLocks noGrp="1"/>
          </p:cNvSpPr>
          <p:nvPr>
            <p:ph type="title"/>
          </p:nvPr>
        </p:nvSpPr>
        <p:spPr/>
        <p:txBody>
          <a:bodyPr/>
          <a:lstStyle/>
          <a:p>
            <a:r>
              <a:rPr lang="sk-SK" dirty="0" smtClean="0"/>
              <a:t>Teória </a:t>
            </a:r>
            <a:endParaRPr lang="sk-SK" dirty="0"/>
          </a:p>
        </p:txBody>
      </p:sp>
      <p:pic>
        <p:nvPicPr>
          <p:cNvPr id="1026" name="Picture 2"/>
          <p:cNvPicPr>
            <a:picLocks noChangeAspect="1" noChangeArrowheads="1"/>
          </p:cNvPicPr>
          <p:nvPr/>
        </p:nvPicPr>
        <p:blipFill>
          <a:blip r:embed="rId3" cstate="print"/>
          <a:srcRect/>
          <a:stretch>
            <a:fillRect/>
          </a:stretch>
        </p:blipFill>
        <p:spPr bwMode="auto">
          <a:xfrm>
            <a:off x="3275856" y="1628800"/>
            <a:ext cx="1728192" cy="49751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47864" y="4293096"/>
            <a:ext cx="1693374" cy="450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u="sng" dirty="0" smtClean="0"/>
              <a:t>Zákon zachovania momentu hybnosti:</a:t>
            </a:r>
          </a:p>
          <a:p>
            <a:endParaRPr lang="sk-SK" dirty="0" smtClean="0"/>
          </a:p>
          <a:p>
            <a:pPr>
              <a:buNone/>
            </a:pPr>
            <a:r>
              <a:rPr lang="sk-SK" dirty="0" smtClean="0"/>
              <a:t>V izolovanej sústave sa moment hybnosti s časom nemení</a:t>
            </a:r>
          </a:p>
          <a:p>
            <a:endParaRPr lang="sk-SK" dirty="0"/>
          </a:p>
        </p:txBody>
      </p:sp>
      <p:sp>
        <p:nvSpPr>
          <p:cNvPr id="3" name="Nadpis 2"/>
          <p:cNvSpPr>
            <a:spLocks noGrp="1"/>
          </p:cNvSpPr>
          <p:nvPr>
            <p:ph type="title"/>
          </p:nvPr>
        </p:nvSpPr>
        <p:spPr/>
        <p:txBody>
          <a:bodyPr/>
          <a:lstStyle/>
          <a:p>
            <a:r>
              <a:rPr lang="sk-SK" dirty="0" smtClean="0"/>
              <a:t>Teória</a:t>
            </a:r>
            <a:endParaRPr lang="sk-SK" dirty="0"/>
          </a:p>
        </p:txBody>
      </p:sp>
      <p:pic>
        <p:nvPicPr>
          <p:cNvPr id="5" name="Obrázok 4" descr="Torque_animation.gif"/>
          <p:cNvPicPr>
            <a:picLocks noChangeAspect="1"/>
          </p:cNvPicPr>
          <p:nvPr/>
        </p:nvPicPr>
        <p:blipFill>
          <a:blip r:embed="rId3" cstate="print"/>
          <a:stretch>
            <a:fillRect/>
          </a:stretch>
        </p:blipFill>
        <p:spPr>
          <a:xfrm>
            <a:off x="3779912" y="3429000"/>
            <a:ext cx="4361628" cy="30531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t>Balistika</a:t>
            </a:r>
          </a:p>
          <a:p>
            <a:endParaRPr lang="sk-SK" dirty="0" smtClean="0"/>
          </a:p>
          <a:p>
            <a:endParaRPr lang="sk-SK" dirty="0" smtClean="0"/>
          </a:p>
          <a:p>
            <a:r>
              <a:rPr lang="sk-SK" dirty="0" smtClean="0"/>
              <a:t>Letecká technika</a:t>
            </a:r>
          </a:p>
          <a:p>
            <a:endParaRPr lang="sk-SK" dirty="0" smtClean="0"/>
          </a:p>
          <a:p>
            <a:endParaRPr lang="sk-SK" dirty="0" smtClean="0"/>
          </a:p>
          <a:p>
            <a:r>
              <a:rPr lang="sk-SK" dirty="0" smtClean="0"/>
              <a:t>kozmická technika</a:t>
            </a:r>
          </a:p>
          <a:p>
            <a:endParaRPr lang="sk-SK" dirty="0" smtClean="0"/>
          </a:p>
          <a:p>
            <a:endParaRPr lang="sk-SK" dirty="0"/>
          </a:p>
        </p:txBody>
      </p:sp>
      <p:sp>
        <p:nvSpPr>
          <p:cNvPr id="3" name="Nadpis 2"/>
          <p:cNvSpPr>
            <a:spLocks noGrp="1"/>
          </p:cNvSpPr>
          <p:nvPr>
            <p:ph type="title"/>
          </p:nvPr>
        </p:nvSpPr>
        <p:spPr/>
        <p:txBody>
          <a:bodyPr/>
          <a:lstStyle/>
          <a:p>
            <a:r>
              <a:rPr lang="sk-SK" dirty="0" smtClean="0"/>
              <a:t>Využitie 1.</a:t>
            </a:r>
            <a:endParaRPr lang="sk-SK" dirty="0"/>
          </a:p>
        </p:txBody>
      </p:sp>
      <p:pic>
        <p:nvPicPr>
          <p:cNvPr id="2050" name="Picture 2"/>
          <p:cNvPicPr>
            <a:picLocks noChangeAspect="1" noChangeArrowheads="1"/>
          </p:cNvPicPr>
          <p:nvPr/>
        </p:nvPicPr>
        <p:blipFill>
          <a:blip r:embed="rId3" cstate="print"/>
          <a:srcRect/>
          <a:stretch>
            <a:fillRect/>
          </a:stretch>
        </p:blipFill>
        <p:spPr bwMode="auto">
          <a:xfrm>
            <a:off x="4716016" y="404664"/>
            <a:ext cx="3111128" cy="2331038"/>
          </a:xfrm>
          <a:prstGeom prst="rect">
            <a:avLst/>
          </a:prstGeom>
          <a:ln>
            <a:noFill/>
          </a:ln>
          <a:effectLst>
            <a:softEdge rad="112500"/>
          </a:effectLst>
        </p:spPr>
      </p:pic>
      <p:pic>
        <p:nvPicPr>
          <p:cNvPr id="2051" name="Picture 3"/>
          <p:cNvPicPr>
            <a:picLocks noChangeAspect="1" noChangeArrowheads="1"/>
          </p:cNvPicPr>
          <p:nvPr/>
        </p:nvPicPr>
        <p:blipFill>
          <a:blip r:embed="rId4" cstate="print"/>
          <a:srcRect r="36863"/>
          <a:stretch>
            <a:fillRect/>
          </a:stretch>
        </p:blipFill>
        <p:spPr bwMode="auto">
          <a:xfrm>
            <a:off x="5508104" y="2132856"/>
            <a:ext cx="3635896" cy="2674665"/>
          </a:xfrm>
          <a:prstGeom prst="rect">
            <a:avLst/>
          </a:prstGeom>
          <a:ln>
            <a:noFill/>
          </a:ln>
          <a:effectLst>
            <a:softEdge rad="112500"/>
          </a:effectLst>
        </p:spPr>
      </p:pic>
      <p:pic>
        <p:nvPicPr>
          <p:cNvPr id="2052" name="Picture 4"/>
          <p:cNvPicPr>
            <a:picLocks noChangeAspect="1" noChangeArrowheads="1"/>
          </p:cNvPicPr>
          <p:nvPr/>
        </p:nvPicPr>
        <p:blipFill>
          <a:blip r:embed="rId5" cstate="print"/>
          <a:srcRect/>
          <a:stretch>
            <a:fillRect/>
          </a:stretch>
        </p:blipFill>
        <p:spPr bwMode="auto">
          <a:xfrm>
            <a:off x="4067944" y="4468083"/>
            <a:ext cx="3851920" cy="23899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t>Zábavná technika </a:t>
            </a:r>
            <a:r>
              <a:rPr lang="sk-SK" dirty="0" err="1" smtClean="0"/>
              <a:t>tablet</a:t>
            </a:r>
            <a:r>
              <a:rPr lang="sk-SK" dirty="0" smtClean="0"/>
              <a:t>, </a:t>
            </a:r>
            <a:r>
              <a:rPr lang="sk-SK" dirty="0" err="1" smtClean="0"/>
              <a:t>smartphone</a:t>
            </a:r>
            <a:endParaRPr lang="sk-SK" dirty="0" smtClean="0"/>
          </a:p>
          <a:p>
            <a:pPr lvl="8"/>
            <a:endParaRPr lang="sk-SK" dirty="0"/>
          </a:p>
        </p:txBody>
      </p:sp>
      <p:sp>
        <p:nvSpPr>
          <p:cNvPr id="3" name="Nadpis 2"/>
          <p:cNvSpPr>
            <a:spLocks noGrp="1"/>
          </p:cNvSpPr>
          <p:nvPr>
            <p:ph type="title"/>
          </p:nvPr>
        </p:nvSpPr>
        <p:spPr/>
        <p:txBody>
          <a:bodyPr/>
          <a:lstStyle/>
          <a:p>
            <a:r>
              <a:rPr lang="sk-SK" dirty="0" smtClean="0"/>
              <a:t>Využitie 2.</a:t>
            </a:r>
            <a:endParaRPr lang="sk-SK" dirty="0"/>
          </a:p>
        </p:txBody>
      </p:sp>
      <p:pic>
        <p:nvPicPr>
          <p:cNvPr id="4099" name="Picture 3"/>
          <p:cNvPicPr>
            <a:picLocks noChangeAspect="1" noChangeArrowheads="1"/>
          </p:cNvPicPr>
          <p:nvPr/>
        </p:nvPicPr>
        <p:blipFill>
          <a:blip r:embed="rId3" cstate="print"/>
          <a:srcRect l="26833" r="17078"/>
          <a:stretch>
            <a:fillRect/>
          </a:stretch>
        </p:blipFill>
        <p:spPr bwMode="auto">
          <a:xfrm>
            <a:off x="5580112" y="1988840"/>
            <a:ext cx="3312368" cy="4124325"/>
          </a:xfrm>
          <a:prstGeom prst="rect">
            <a:avLst/>
          </a:prstGeom>
          <a:ln>
            <a:noFill/>
          </a:ln>
          <a:effectLst>
            <a:softEdge rad="112500"/>
          </a:effectLst>
        </p:spPr>
      </p:pic>
      <p:pic>
        <p:nvPicPr>
          <p:cNvPr id="4098" name="Picture 2"/>
          <p:cNvPicPr>
            <a:picLocks noChangeAspect="1" noChangeArrowheads="1"/>
          </p:cNvPicPr>
          <p:nvPr/>
        </p:nvPicPr>
        <p:blipFill>
          <a:blip r:embed="rId4" cstate="print"/>
          <a:srcRect/>
          <a:stretch>
            <a:fillRect/>
          </a:stretch>
        </p:blipFill>
        <p:spPr bwMode="auto">
          <a:xfrm>
            <a:off x="467544" y="2060848"/>
            <a:ext cx="5000625" cy="3333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dirty="0"/>
          </a:p>
        </p:txBody>
      </p:sp>
      <p:sp>
        <p:nvSpPr>
          <p:cNvPr id="3" name="Nadpis 2"/>
          <p:cNvSpPr>
            <a:spLocks noGrp="1"/>
          </p:cNvSpPr>
          <p:nvPr>
            <p:ph type="title"/>
          </p:nvPr>
        </p:nvSpPr>
        <p:spPr/>
        <p:txBody>
          <a:bodyPr/>
          <a:lstStyle/>
          <a:p>
            <a:r>
              <a:rPr lang="sk-SK" dirty="0" smtClean="0"/>
              <a:t> Využitie 3. - </a:t>
            </a:r>
            <a:r>
              <a:rPr lang="sk-SK" dirty="0" err="1" smtClean="0"/>
              <a:t>Segway</a:t>
            </a:r>
            <a:endParaRPr lang="sk-SK" dirty="0"/>
          </a:p>
        </p:txBody>
      </p:sp>
      <p:pic>
        <p:nvPicPr>
          <p:cNvPr id="3074" name="Picture 2"/>
          <p:cNvPicPr>
            <a:picLocks noChangeAspect="1" noChangeArrowheads="1"/>
          </p:cNvPicPr>
          <p:nvPr/>
        </p:nvPicPr>
        <p:blipFill>
          <a:blip r:embed="rId3" cstate="print"/>
          <a:srcRect/>
          <a:stretch>
            <a:fillRect/>
          </a:stretch>
        </p:blipFill>
        <p:spPr bwMode="auto">
          <a:xfrm>
            <a:off x="5724128" y="1988840"/>
            <a:ext cx="2662481" cy="3960440"/>
          </a:xfrm>
          <a:prstGeom prst="rect">
            <a:avLst/>
          </a:prstGeom>
          <a:ln w="228600" cap="sq" cmpd="thickThin">
            <a:solidFill>
              <a:srgbClr val="000000"/>
            </a:solidFill>
            <a:prstDash val="solid"/>
            <a:miter lim="800000"/>
          </a:ln>
          <a:effectLst>
            <a:innerShdw blurRad="76200">
              <a:srgbClr val="000000"/>
            </a:innerShdw>
          </a:effectLst>
        </p:spPr>
      </p:pic>
      <p:pic>
        <p:nvPicPr>
          <p:cNvPr id="3075" name="Picture 3"/>
          <p:cNvPicPr>
            <a:picLocks noChangeAspect="1" noChangeArrowheads="1"/>
          </p:cNvPicPr>
          <p:nvPr/>
        </p:nvPicPr>
        <p:blipFill>
          <a:blip r:embed="rId4" cstate="print"/>
          <a:srcRect/>
          <a:stretch>
            <a:fillRect/>
          </a:stretch>
        </p:blipFill>
        <p:spPr bwMode="auto">
          <a:xfrm>
            <a:off x="1115616" y="1988840"/>
            <a:ext cx="4286250" cy="396044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lnSpcReduction="10000"/>
          </a:bodyPr>
          <a:lstStyle/>
          <a:p>
            <a:r>
              <a:rPr lang="sk-SK" dirty="0" smtClean="0"/>
              <a:t>Tri gyroskopy udávajúce rovinu</a:t>
            </a:r>
          </a:p>
          <a:p>
            <a:endParaRPr lang="sk-SK" dirty="0" smtClean="0"/>
          </a:p>
          <a:p>
            <a:r>
              <a:rPr lang="sk-SK" dirty="0" smtClean="0"/>
              <a:t>Celý systém riadi výkonný počítač, ktorý vyrovnáva zariadenie 100-krát za </a:t>
            </a:r>
            <a:r>
              <a:rPr lang="sk-SK" dirty="0" err="1" smtClean="0"/>
              <a:t>senkundu</a:t>
            </a:r>
            <a:endParaRPr lang="sk-SK" dirty="0" smtClean="0"/>
          </a:p>
          <a:p>
            <a:endParaRPr lang="sk-SK" dirty="0" smtClean="0"/>
          </a:p>
          <a:p>
            <a:r>
              <a:rPr lang="sk-SK" dirty="0" smtClean="0"/>
              <a:t>Celý systém si patentoval </a:t>
            </a:r>
            <a:r>
              <a:rPr lang="sk-SK" dirty="0" err="1" smtClean="0"/>
              <a:t>Dean</a:t>
            </a:r>
            <a:r>
              <a:rPr lang="sk-SK" dirty="0" smtClean="0"/>
              <a:t> </a:t>
            </a:r>
            <a:r>
              <a:rPr lang="sk-SK" dirty="0" err="1" smtClean="0"/>
              <a:t>Kamen</a:t>
            </a:r>
            <a:endParaRPr lang="sk-SK" dirty="0" smtClean="0"/>
          </a:p>
          <a:p>
            <a:r>
              <a:rPr lang="sk-SK" dirty="0" smtClean="0"/>
              <a:t> </a:t>
            </a:r>
            <a:r>
              <a:rPr lang="sk-SK" dirty="0" smtClean="0">
                <a:hlinkClick r:id="rId3"/>
              </a:rPr>
              <a:t>http://www.youtube.com/watch?v=XG3XutQ9Lqw</a:t>
            </a:r>
            <a:endParaRPr lang="sk-SK" dirty="0" smtClean="0"/>
          </a:p>
          <a:p>
            <a:r>
              <a:rPr lang="sk-SK" dirty="0" smtClean="0">
                <a:hlinkClick r:id="rId4"/>
              </a:rPr>
              <a:t>http://www.youtube.com/watch?v=pmLLGYn9Fo8</a:t>
            </a:r>
            <a:endParaRPr lang="sk-SK" dirty="0"/>
          </a:p>
        </p:txBody>
      </p:sp>
      <p:sp>
        <p:nvSpPr>
          <p:cNvPr id="3" name="Nadpis 2"/>
          <p:cNvSpPr>
            <a:spLocks noGrp="1"/>
          </p:cNvSpPr>
          <p:nvPr>
            <p:ph type="title"/>
          </p:nvPr>
        </p:nvSpPr>
        <p:spPr/>
        <p:txBody>
          <a:bodyPr/>
          <a:lstStyle/>
          <a:p>
            <a:r>
              <a:rPr lang="sk-SK" dirty="0" smtClean="0"/>
              <a:t>Niečo o </a:t>
            </a:r>
            <a:r>
              <a:rPr lang="sk-SK" dirty="0" err="1" smtClean="0"/>
              <a:t>Segway</a:t>
            </a:r>
            <a:endParaRPr lang="sk-SK"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Ha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a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266</TotalTime>
  <Words>827</Words>
  <Application>Microsoft Office PowerPoint</Application>
  <PresentationFormat>Prezentácia na obrazovke (4:3)</PresentationFormat>
  <Paragraphs>79</Paragraphs>
  <Slides>12</Slides>
  <Notes>9</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Hala</vt:lpstr>
      <vt:lpstr>Gyroskopický efekt</vt:lpstr>
      <vt:lpstr>Snímka 2</vt:lpstr>
      <vt:lpstr>Gyroskop - princíp</vt:lpstr>
      <vt:lpstr>Teória </vt:lpstr>
      <vt:lpstr>Teória</vt:lpstr>
      <vt:lpstr>Využitie 1.</vt:lpstr>
      <vt:lpstr>Využitie 2.</vt:lpstr>
      <vt:lpstr> Využitie 3. - Segway</vt:lpstr>
      <vt:lpstr>Niečo o Segway</vt:lpstr>
      <vt:lpstr>Moja realizácia </vt:lpstr>
      <vt:lpstr>Zdroje</vt:lpstr>
      <vt:lpstr>Ďakujem vám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Gyroskopický efekt</dc:title>
  <dc:creator>Jambrichova</dc:creator>
  <cp:lastModifiedBy>Jambrichova</cp:lastModifiedBy>
  <cp:revision>39</cp:revision>
  <dcterms:created xsi:type="dcterms:W3CDTF">2013-01-06T15:37:38Z</dcterms:created>
  <dcterms:modified xsi:type="dcterms:W3CDTF">2013-01-27T09:21:36Z</dcterms:modified>
</cp:coreProperties>
</file>