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3" r:id="rId6"/>
    <p:sldId id="260" r:id="rId7"/>
    <p:sldId id="262" r:id="rId8"/>
    <p:sldId id="259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B95F-B447-4DC3-981D-636FF8CD59C7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9E5B9-4A74-423F-82DD-F2B549091C7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430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5B9-4A74-423F-82DD-F2B549091C7B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754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77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5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69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8337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58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0983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9075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621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428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043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083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615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618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530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729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621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6D863-21EF-4171-BE46-9B8800CBC582}" type="datetimeFigureOut">
              <a:rPr lang="sk-SK" smtClean="0"/>
              <a:t>8. 11. 2015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D4F000-C5A1-48C6-8C54-2F1346BE12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447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uby.sk/atlas-rastlin/Atropa-bella-donna/lulkovec-zlomocny/rulik-zlomocny/ID7889" TargetMode="External"/><Relationship Id="rId2" Type="http://schemas.openxmlformats.org/officeDocument/2006/relationships/hyperlink" Target="https://sk.wikipedia.org/wiki/%C4%BDu%C4%BEkovec_zlomocn%C3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mapro.cz/datove_zdroje/knihy/_prirodopis/lecive_rostliny/19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ĽUĽKOVEC ZLOMOCNÝ</a:t>
            </a:r>
            <a:br>
              <a:rPr lang="sk-SK" dirty="0" smtClean="0"/>
            </a:br>
            <a:r>
              <a:rPr lang="sk-SK" sz="4800" dirty="0" err="1" smtClean="0">
                <a:solidFill>
                  <a:srgbClr val="FF0000"/>
                </a:solidFill>
              </a:rPr>
              <a:t>Atropa</a:t>
            </a:r>
            <a:r>
              <a:rPr lang="sk-SK" sz="4800" dirty="0" smtClean="0">
                <a:solidFill>
                  <a:srgbClr val="FF0000"/>
                </a:solidFill>
              </a:rPr>
              <a:t> </a:t>
            </a:r>
            <a:r>
              <a:rPr lang="sk-SK" sz="4800" dirty="0" err="1" smtClean="0">
                <a:solidFill>
                  <a:srgbClr val="FF0000"/>
                </a:solidFill>
              </a:rPr>
              <a:t>bella</a:t>
            </a:r>
            <a:r>
              <a:rPr lang="sk-SK" sz="4800" dirty="0" smtClean="0">
                <a:solidFill>
                  <a:srgbClr val="FF0000"/>
                </a:solidFill>
              </a:rPr>
              <a:t>-donna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Novotný</a:t>
            </a:r>
          </a:p>
          <a:p>
            <a:r>
              <a:rPr lang="sk-SK" dirty="0" smtClean="0"/>
              <a:t> 3.B</a:t>
            </a:r>
            <a:endParaRPr lang="sk-SK" dirty="0"/>
          </a:p>
        </p:txBody>
      </p:sp>
      <p:pic>
        <p:nvPicPr>
          <p:cNvPr id="1026" name="Picture 2" descr="Gatunek truj&amp;aogon;cy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601" y="1845827"/>
            <a:ext cx="881655" cy="88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1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/>
          <a:lstStyle/>
          <a:p>
            <a:r>
              <a:rPr lang="sk-SK" b="1" dirty="0" smtClean="0"/>
              <a:t>Výška:</a:t>
            </a:r>
            <a:r>
              <a:rPr lang="sk-SK" dirty="0" smtClean="0"/>
              <a:t> 50 až 200 cm</a:t>
            </a:r>
          </a:p>
          <a:p>
            <a:r>
              <a:rPr lang="sk-SK" b="1" dirty="0" smtClean="0"/>
              <a:t>Byľ:</a:t>
            </a:r>
            <a:r>
              <a:rPr lang="sk-SK" dirty="0" smtClean="0"/>
              <a:t> vzpriamená, hranatá, rozkonárená</a:t>
            </a:r>
          </a:p>
          <a:p>
            <a:r>
              <a:rPr lang="sk-SK" b="1" dirty="0" smtClean="0"/>
              <a:t>Listy:</a:t>
            </a:r>
            <a:r>
              <a:rPr lang="sk-SK" dirty="0" smtClean="0"/>
              <a:t> dlhé, elipsovité (do 30 cm)</a:t>
            </a:r>
          </a:p>
          <a:p>
            <a:r>
              <a:rPr lang="sk-SK" b="1" dirty="0" smtClean="0"/>
              <a:t>Kvet:</a:t>
            </a:r>
            <a:r>
              <a:rPr lang="sk-SK" dirty="0" smtClean="0"/>
              <a:t> 5-dielny kalich, 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zvončekovitá koruna</a:t>
            </a:r>
          </a:p>
          <a:p>
            <a:r>
              <a:rPr lang="sk-SK" dirty="0"/>
              <a:t>k</a:t>
            </a:r>
            <a:r>
              <a:rPr lang="sk-SK" dirty="0" smtClean="0"/>
              <a:t>vitne od júna do augusta</a:t>
            </a:r>
          </a:p>
          <a:p>
            <a:r>
              <a:rPr lang="sk-SK" b="1" dirty="0" smtClean="0"/>
              <a:t>Plod:</a:t>
            </a:r>
            <a:r>
              <a:rPr lang="sk-SK" dirty="0" smtClean="0"/>
              <a:t> </a:t>
            </a:r>
            <a:r>
              <a:rPr lang="sk-SK" dirty="0" err="1" smtClean="0"/>
              <a:t>čiernofialová</a:t>
            </a:r>
            <a:r>
              <a:rPr lang="sk-SK" dirty="0" smtClean="0"/>
              <a:t> bobuľa</a:t>
            </a:r>
            <a:endParaRPr lang="sk-SK" dirty="0"/>
          </a:p>
        </p:txBody>
      </p:sp>
      <p:pic>
        <p:nvPicPr>
          <p:cNvPr id="2050" name="Picture 2" descr="http://zalesak.eu/wp-content/uploads/%C4%BEu%C4%BEkove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422" y="3250563"/>
            <a:ext cx="4555327" cy="344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nahuby.sk/images/fotosutaz/2008/06/07/Atropa-bella-donna/frantisek_sarzik_11046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094" y="238137"/>
            <a:ext cx="2587624" cy="182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7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Výskyt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2466157"/>
            <a:ext cx="6347714" cy="3880773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prirodzene v Európe</a:t>
            </a:r>
          </a:p>
          <a:p>
            <a:r>
              <a:rPr lang="sk-SK" dirty="0" smtClean="0"/>
              <a:t>roztratene</a:t>
            </a:r>
          </a:p>
          <a:p>
            <a:r>
              <a:rPr lang="sk-SK" dirty="0"/>
              <a:t>p</a:t>
            </a:r>
            <a:r>
              <a:rPr lang="sk-SK" dirty="0" smtClean="0"/>
              <a:t>odhorské/horské oblasti</a:t>
            </a:r>
          </a:p>
          <a:p>
            <a:r>
              <a:rPr lang="sk-SK" dirty="0"/>
              <a:t>o</a:t>
            </a:r>
            <a:r>
              <a:rPr lang="sk-SK" dirty="0" smtClean="0"/>
              <a:t>kraje lesov</a:t>
            </a:r>
          </a:p>
          <a:p>
            <a:r>
              <a:rPr lang="sk-SK" dirty="0" smtClean="0"/>
              <a:t>rúbaniská</a:t>
            </a:r>
          </a:p>
          <a:p>
            <a:r>
              <a:rPr lang="sk-SK" dirty="0"/>
              <a:t>v</a:t>
            </a:r>
            <a:r>
              <a:rPr lang="sk-SK" dirty="0" smtClean="0"/>
              <a:t>lhké zásadité/slabo kyslé pôdy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3074" name="Picture 2" descr="http://www.nahuby.sk/images/fotosutaz/2008/08/08/rudolf_cafal_123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852" y="913845"/>
            <a:ext cx="4704970" cy="349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kpzl.wz.cz/vyskyt_ruli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605611"/>
            <a:ext cx="2778694" cy="157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2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Jedovatosť a otravy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</a:t>
            </a:r>
            <a:r>
              <a:rPr lang="sk-SK" dirty="0" smtClean="0"/>
              <a:t>elá rastlina je prudko jedovatá</a:t>
            </a:r>
          </a:p>
          <a:p>
            <a:r>
              <a:rPr lang="sk-SK" dirty="0" smtClean="0"/>
              <a:t>otrava aj konzumáciou mäsa a mlieka zvierat, ktoré požili túto rastlinu</a:t>
            </a:r>
          </a:p>
          <a:p>
            <a:r>
              <a:rPr lang="sk-SK" dirty="0"/>
              <a:t>o</a:t>
            </a:r>
            <a:r>
              <a:rPr lang="sk-SK" dirty="0" smtClean="0"/>
              <a:t>bsah alkaloidov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accent1"/>
                </a:solidFill>
              </a:rPr>
              <a:t>a</a:t>
            </a:r>
            <a:r>
              <a:rPr lang="sk-SK" dirty="0" smtClean="0">
                <a:solidFill>
                  <a:schemeClr val="accent1"/>
                </a:solidFill>
              </a:rPr>
              <a:t>tropín</a:t>
            </a:r>
            <a:r>
              <a:rPr lang="sk-SK" dirty="0" smtClean="0"/>
              <a:t>, </a:t>
            </a:r>
            <a:r>
              <a:rPr lang="sk-SK" dirty="0" smtClean="0">
                <a:solidFill>
                  <a:schemeClr val="accent1"/>
                </a:solidFill>
              </a:rPr>
              <a:t>L-</a:t>
            </a:r>
            <a:r>
              <a:rPr lang="sk-SK" dirty="0" err="1" smtClean="0">
                <a:solidFill>
                  <a:schemeClr val="accent1"/>
                </a:solidFill>
              </a:rPr>
              <a:t>hyoscyamin</a:t>
            </a:r>
            <a:r>
              <a:rPr lang="sk-SK" dirty="0" smtClean="0"/>
              <a:t>, </a:t>
            </a:r>
            <a:r>
              <a:rPr lang="sk-SK" dirty="0" err="1" smtClean="0">
                <a:solidFill>
                  <a:schemeClr val="accent1"/>
                </a:solidFill>
              </a:rPr>
              <a:t>skopolamin</a:t>
            </a:r>
            <a:r>
              <a:rPr lang="sk-SK" dirty="0" smtClean="0"/>
              <a:t>, </a:t>
            </a:r>
            <a:r>
              <a:rPr lang="sk-SK" dirty="0" err="1" smtClean="0">
                <a:solidFill>
                  <a:schemeClr val="accent1"/>
                </a:solidFill>
              </a:rPr>
              <a:t>belladonnin</a:t>
            </a:r>
            <a:endParaRPr lang="sk-SK" dirty="0" smtClean="0">
              <a:solidFill>
                <a:schemeClr val="accent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/>
              <a:t>zasahujú nervový systém, tlmia účinky </a:t>
            </a:r>
            <a:r>
              <a:rPr lang="sk-SK" dirty="0" err="1" smtClean="0"/>
              <a:t>acetylcholínu</a:t>
            </a:r>
            <a:r>
              <a:rPr lang="sk-SK" dirty="0" smtClean="0"/>
              <a:t> a srdcovú činnosť, zastavujú dýchanie</a:t>
            </a:r>
            <a:r>
              <a:rPr lang="sk-SK" dirty="0"/>
              <a:t>	</a:t>
            </a:r>
            <a:r>
              <a:rPr lang="sk-SK" dirty="0" smtClean="0"/>
              <a:t>	</a:t>
            </a:r>
          </a:p>
          <a:p>
            <a:r>
              <a:rPr lang="sk-SK" b="1" dirty="0" smtClean="0"/>
              <a:t>Smrteľná </a:t>
            </a:r>
            <a:r>
              <a:rPr lang="sk-SK" b="1" dirty="0"/>
              <a:t>dávka je u malého dieťaťa už 3 bobule </a:t>
            </a:r>
            <a:r>
              <a:rPr lang="sk-SK" sz="3200" b="1" dirty="0" smtClean="0"/>
              <a:t>!</a:t>
            </a:r>
            <a:r>
              <a:rPr lang="sk-SK" b="1" dirty="0" smtClean="0"/>
              <a:t>,   </a:t>
            </a:r>
            <a:r>
              <a:rPr lang="sk-SK" b="1" dirty="0"/>
              <a:t>u dospelého 10 bobúľ</a:t>
            </a:r>
            <a:r>
              <a:rPr lang="sk-SK" b="1" dirty="0" smtClean="0"/>
              <a:t>.</a:t>
            </a:r>
          </a:p>
          <a:p>
            <a:r>
              <a:rPr lang="sk-SK" b="1" dirty="0" smtClean="0">
                <a:solidFill>
                  <a:schemeClr val="accent1"/>
                </a:solidFill>
              </a:rPr>
              <a:t>PROTILÁTKA: </a:t>
            </a:r>
            <a:r>
              <a:rPr lang="sk-SK" b="1" dirty="0" err="1" smtClean="0">
                <a:solidFill>
                  <a:schemeClr val="tx1"/>
                </a:solidFill>
              </a:rPr>
              <a:t>fyzostigmín</a:t>
            </a:r>
            <a:r>
              <a:rPr lang="sk-SK" b="1" dirty="0" smtClean="0">
                <a:solidFill>
                  <a:schemeClr val="tx1"/>
                </a:solidFill>
              </a:rPr>
              <a:t>, </a:t>
            </a:r>
            <a:r>
              <a:rPr lang="sk-SK" b="1" dirty="0" err="1" smtClean="0">
                <a:solidFill>
                  <a:schemeClr val="tx1"/>
                </a:solidFill>
              </a:rPr>
              <a:t>pilokarpín</a:t>
            </a:r>
            <a:endParaRPr lang="sk-SK" b="1" dirty="0" smtClean="0">
              <a:solidFill>
                <a:schemeClr val="accent1"/>
              </a:solidFill>
            </a:endParaRP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124" name="Picture 4" descr="http://www.chovzvirat.cz/images/zvirata/koza-bila-kratkosrsta_vpm16v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728" y="390375"/>
            <a:ext cx="2205487" cy="165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Výsledok vyh&amp;lcaron;adávania obrázkov pre dopyt kral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472" y="2366819"/>
            <a:ext cx="2273868" cy="173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609599" y="5895833"/>
            <a:ext cx="841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</a:t>
            </a:r>
            <a:r>
              <a:rPr lang="sk-SK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,4</a:t>
            </a:r>
            <a:r>
              <a:rPr lang="sk-SK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)-3-ethyl-4-((1-methyl-1</a:t>
            </a:r>
            <a:r>
              <a:rPr lang="sk-SK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-imidazol-5-yl)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methyl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)dihydrofuran-2(3</a:t>
            </a:r>
            <a:r>
              <a:rPr lang="sk-SK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)-on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anov.jergym.cz/alkaloid/obralkal/pilokar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07" y="327546"/>
            <a:ext cx="3739980" cy="131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upload.wikimedia.org/wikipedia/commons/thumb/5/5a/Physostigmine_Structural_Formulae.png/200px-Physostigmine_Structural_Formula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32" y="675817"/>
            <a:ext cx="3111103" cy="144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5117910" y="537317"/>
            <a:ext cx="1310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err="1" smtClean="0"/>
              <a:t>fyzostigmín</a:t>
            </a:r>
            <a:endParaRPr lang="sk-SK" sz="1400" b="1" dirty="0"/>
          </a:p>
        </p:txBody>
      </p:sp>
      <p:pic>
        <p:nvPicPr>
          <p:cNvPr id="6150" name="Picture 6" descr="http://canov.jergym.cz/alkaloid/obralkal/hyoscia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32" y="1912348"/>
            <a:ext cx="3229071" cy="245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eprojekt.gjs.cz/Services/AssetSplash.ashx?id=119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949" y="4630412"/>
            <a:ext cx="2747747" cy="20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canov.jergym.cz/alkaloid/obralkal/skopola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257" y="2770706"/>
            <a:ext cx="3347677" cy="233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0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Význam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2160590"/>
            <a:ext cx="677384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liečivá a súčasne jedovatá rastlina</a:t>
            </a:r>
          </a:p>
          <a:p>
            <a:r>
              <a:rPr lang="sk-SK" dirty="0" smtClean="0"/>
              <a:t>farmaceutický priemysel</a:t>
            </a:r>
          </a:p>
          <a:p>
            <a:r>
              <a:rPr lang="sk-SK" dirty="0" smtClean="0"/>
              <a:t>homeopatia</a:t>
            </a:r>
          </a:p>
          <a:p>
            <a:r>
              <a:rPr lang="sk-SK" dirty="0"/>
              <a:t>o</a:t>
            </a:r>
            <a:r>
              <a:rPr lang="sk-SK" dirty="0" smtClean="0"/>
              <a:t>čné lekárstvo</a:t>
            </a:r>
          </a:p>
          <a:p>
            <a:r>
              <a:rPr lang="sk-SK" dirty="0" err="1">
                <a:solidFill>
                  <a:schemeClr val="accent1"/>
                </a:solidFill>
              </a:rPr>
              <a:t>s</a:t>
            </a:r>
            <a:r>
              <a:rPr lang="sk-SK" dirty="0" err="1" smtClean="0">
                <a:solidFill>
                  <a:schemeClr val="accent1"/>
                </a:solidFill>
              </a:rPr>
              <a:t>pazmolytikum</a:t>
            </a:r>
            <a:r>
              <a:rPr lang="sk-SK" dirty="0" smtClean="0"/>
              <a:t> – uvoľňuje kŕče</a:t>
            </a:r>
          </a:p>
          <a:p>
            <a:r>
              <a:rPr lang="sk-SK" dirty="0" err="1" smtClean="0">
                <a:solidFill>
                  <a:schemeClr val="accent1"/>
                </a:solidFill>
              </a:rPr>
              <a:t>antiastmatikum</a:t>
            </a:r>
            <a:r>
              <a:rPr lang="sk-SK" dirty="0" smtClean="0"/>
              <a:t> – proti astme</a:t>
            </a:r>
          </a:p>
          <a:p>
            <a:r>
              <a:rPr lang="sk-SK" dirty="0" err="1">
                <a:solidFill>
                  <a:schemeClr val="accent1"/>
                </a:solidFill>
              </a:rPr>
              <a:t>p</a:t>
            </a:r>
            <a:r>
              <a:rPr lang="sk-SK" dirty="0" err="1" smtClean="0">
                <a:solidFill>
                  <a:schemeClr val="accent1"/>
                </a:solidFill>
              </a:rPr>
              <a:t>arasympatikolytikum</a:t>
            </a:r>
            <a:r>
              <a:rPr lang="sk-SK" dirty="0" smtClean="0"/>
              <a:t> – uvoľňuje kŕče, znižuje sekréciu žliaz</a:t>
            </a:r>
          </a:p>
          <a:p>
            <a:r>
              <a:rPr lang="sk-SK" dirty="0" smtClean="0"/>
              <a:t>výroba liečiv</a:t>
            </a:r>
            <a:endParaRPr lang="sk-SK" dirty="0"/>
          </a:p>
        </p:txBody>
      </p:sp>
      <p:pic>
        <p:nvPicPr>
          <p:cNvPr id="4098" name="Picture 2" descr="http://urobsisam.zoznam.sk/buxus/images/fotogaleria/fotogalerie/zahrada_fotogaleria/jedovate_rastliny_vbyte_azahrade_fotoalbum/02-hzell-wikipedia-big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428" y="492777"/>
            <a:ext cx="2943225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28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Liečivá</a:t>
            </a:r>
            <a:br>
              <a:rPr lang="sk-SK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>
                <a:solidFill>
                  <a:schemeClr val="tx1"/>
                </a:solidFill>
              </a:rPr>
              <a:t>drogu a z nej izolované látky obsahujú: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912688"/>
            <a:ext cx="7306101" cy="4288906"/>
          </a:xfrm>
          <a:prstGeom prst="rect">
            <a:avLst/>
          </a:prstGeom>
          <a:effectLst>
            <a:softEdge rad="1155700"/>
          </a:effectLst>
        </p:spPr>
      </p:pic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Antasthman</a:t>
            </a:r>
            <a:endParaRPr lang="sk-SK" dirty="0" smtClean="0"/>
          </a:p>
          <a:p>
            <a:r>
              <a:rPr lang="sk-SK" dirty="0" err="1" smtClean="0"/>
              <a:t>Asthmin</a:t>
            </a:r>
            <a:endParaRPr lang="sk-SK" dirty="0" smtClean="0"/>
          </a:p>
          <a:p>
            <a:r>
              <a:rPr lang="sk-SK" dirty="0" err="1" smtClean="0"/>
              <a:t>Atropin</a:t>
            </a:r>
            <a:r>
              <a:rPr lang="sk-SK" dirty="0" smtClean="0"/>
              <a:t> </a:t>
            </a:r>
            <a:r>
              <a:rPr lang="sk-SK" dirty="0" err="1" smtClean="0"/>
              <a:t>Spofa</a:t>
            </a:r>
            <a:endParaRPr lang="sk-SK" dirty="0" smtClean="0"/>
          </a:p>
          <a:p>
            <a:r>
              <a:rPr lang="sk-SK" dirty="0" err="1" smtClean="0"/>
              <a:t>Bellaspon</a:t>
            </a:r>
            <a:endParaRPr lang="sk-SK" dirty="0" smtClean="0"/>
          </a:p>
          <a:p>
            <a:r>
              <a:rPr lang="sk-SK" dirty="0" err="1" smtClean="0"/>
              <a:t>Cigarettae</a:t>
            </a:r>
            <a:r>
              <a:rPr lang="sk-SK" dirty="0" smtClean="0"/>
              <a:t> </a:t>
            </a:r>
            <a:r>
              <a:rPr lang="sk-SK" dirty="0" err="1" smtClean="0"/>
              <a:t>antiasthmaticae</a:t>
            </a:r>
            <a:endParaRPr lang="sk-SK" dirty="0" smtClean="0"/>
          </a:p>
          <a:p>
            <a:r>
              <a:rPr lang="sk-SK" dirty="0" err="1" smtClean="0"/>
              <a:t>Contraspan</a:t>
            </a:r>
            <a:endParaRPr lang="sk-SK" dirty="0" smtClean="0"/>
          </a:p>
          <a:p>
            <a:r>
              <a:rPr lang="sk-SK" dirty="0" err="1" smtClean="0"/>
              <a:t>Depurgan</a:t>
            </a:r>
            <a:endParaRPr lang="sk-SK" dirty="0" smtClean="0"/>
          </a:p>
          <a:p>
            <a:r>
              <a:rPr lang="sk-SK" dirty="0" err="1" smtClean="0"/>
              <a:t>Gastryl</a:t>
            </a:r>
            <a:endParaRPr lang="sk-SK" dirty="0" smtClean="0"/>
          </a:p>
          <a:p>
            <a:r>
              <a:rPr lang="sk-SK" dirty="0" err="1" smtClean="0"/>
              <a:t>Haemorrisan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3732724" y="2160590"/>
            <a:ext cx="3088110" cy="3880773"/>
          </a:xfrm>
        </p:spPr>
        <p:txBody>
          <a:bodyPr>
            <a:normAutofit/>
          </a:bodyPr>
          <a:lstStyle/>
          <a:p>
            <a:r>
              <a:rPr lang="sk-SK" dirty="0" err="1" smtClean="0"/>
              <a:t>Cholaspan</a:t>
            </a:r>
            <a:endParaRPr lang="sk-SK" dirty="0" smtClean="0"/>
          </a:p>
          <a:p>
            <a:r>
              <a:rPr lang="sk-SK" dirty="0" err="1" smtClean="0"/>
              <a:t>Morphin</a:t>
            </a:r>
            <a:endParaRPr lang="sk-SK" dirty="0" smtClean="0"/>
          </a:p>
          <a:p>
            <a:r>
              <a:rPr lang="sk-SK" dirty="0" err="1" smtClean="0"/>
              <a:t>Properistol</a:t>
            </a:r>
            <a:endParaRPr lang="sk-SK" dirty="0" smtClean="0"/>
          </a:p>
          <a:p>
            <a:r>
              <a:rPr lang="sk-SK" dirty="0" err="1" smtClean="0"/>
              <a:t>Rabilka</a:t>
            </a:r>
            <a:endParaRPr lang="sk-SK" dirty="0" smtClean="0"/>
          </a:p>
          <a:p>
            <a:r>
              <a:rPr lang="sk-SK" dirty="0" err="1" smtClean="0"/>
              <a:t>Radobelin</a:t>
            </a:r>
            <a:endParaRPr lang="sk-SK" dirty="0" smtClean="0"/>
          </a:p>
          <a:p>
            <a:r>
              <a:rPr lang="sk-SK" dirty="0" err="1" smtClean="0"/>
              <a:t>Sedobelin</a:t>
            </a:r>
            <a:endParaRPr lang="sk-SK" dirty="0" smtClean="0"/>
          </a:p>
          <a:p>
            <a:r>
              <a:rPr lang="sk-SK" dirty="0" err="1" smtClean="0"/>
              <a:t>Solutan</a:t>
            </a:r>
            <a:endParaRPr lang="sk-SK" dirty="0" smtClean="0"/>
          </a:p>
          <a:p>
            <a:r>
              <a:rPr lang="sk-SK" dirty="0" err="1" smtClean="0"/>
              <a:t>Spasmocystenal</a:t>
            </a:r>
            <a:endParaRPr lang="sk-SK" dirty="0" smtClean="0"/>
          </a:p>
          <a:p>
            <a:r>
              <a:rPr lang="sk-SK" dirty="0" err="1" smtClean="0"/>
              <a:t>Spasmoveralgin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5184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https://sk.wikipedia.org/wiki/%</a:t>
            </a:r>
            <a:r>
              <a:rPr lang="sk-SK" dirty="0" smtClean="0">
                <a:hlinkClick r:id="rId2"/>
              </a:rPr>
              <a:t>C4%BDu%C4%BEkovec_zlomocn%C3%BD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www.nahuby.sk/atlas-rastlin/Atropa-bella-donna/lulkovec-zlomocny/rulik-zlomocny/ID7889</a:t>
            </a:r>
            <a:endParaRPr lang="sk-SK" dirty="0" smtClean="0"/>
          </a:p>
          <a:p>
            <a:r>
              <a:rPr lang="sk-SK" dirty="0">
                <a:hlinkClick r:id="rId4"/>
              </a:rPr>
              <a:t>http://amapro.cz/datove_zdroje/knihy/_</a:t>
            </a:r>
            <a:r>
              <a:rPr lang="sk-SK" dirty="0" smtClean="0">
                <a:hlinkClick r:id="rId4"/>
              </a:rPr>
              <a:t>prirodopis/lecive_rostliny/190.jpg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73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</TotalTime>
  <Words>165</Words>
  <Application>Microsoft Office PowerPoint</Application>
  <PresentationFormat>Prezentácia na obrazovke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Fazeta</vt:lpstr>
      <vt:lpstr>ĽUĽKOVEC ZLOMOCNÝ Atropa bella-donna</vt:lpstr>
      <vt:lpstr>Popis</vt:lpstr>
      <vt:lpstr>Výskyt</vt:lpstr>
      <vt:lpstr>Jedovatosť a otravy</vt:lpstr>
      <vt:lpstr>Prezentácia programu PowerPoint</vt:lpstr>
      <vt:lpstr>Význam </vt:lpstr>
      <vt:lpstr>Liečivá  drogu a z nej izolované látky obsahujú: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ĽUĽKOVEC ZLOMOCNÝ Atropa bella-donna</dc:title>
  <dc:creator>Novotny</dc:creator>
  <cp:lastModifiedBy>Novotny</cp:lastModifiedBy>
  <cp:revision>21</cp:revision>
  <dcterms:created xsi:type="dcterms:W3CDTF">2015-11-08T18:23:10Z</dcterms:created>
  <dcterms:modified xsi:type="dcterms:W3CDTF">2015-11-08T21:15:20Z</dcterms:modified>
</cp:coreProperties>
</file>