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4" r:id="rId1"/>
  </p:sldMasterIdLst>
  <p:sldIdLst>
    <p:sldId id="256" r:id="rId2"/>
    <p:sldId id="270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1" autoAdjust="0"/>
  </p:normalViewPr>
  <p:slideViewPr>
    <p:cSldViewPr>
      <p:cViewPr varScale="1">
        <p:scale>
          <a:sx n="82" d="100"/>
          <a:sy n="82" d="100"/>
        </p:scale>
        <p:origin x="-989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F4862-79BC-48CD-B8A0-CF04FEFD636D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67277-3572-4352-89F0-82DC5ABD69B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F4862-79BC-48CD-B8A0-CF04FEFD636D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7277-3572-4352-89F0-82DC5ABD69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F4862-79BC-48CD-B8A0-CF04FEFD636D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7277-3572-4352-89F0-82DC5ABD69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0F4862-79BC-48CD-B8A0-CF04FEFD636D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5667277-3572-4352-89F0-82DC5ABD69B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F4862-79BC-48CD-B8A0-CF04FEFD636D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67277-3572-4352-89F0-82DC5ABD69B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70F4862-79BC-48CD-B8A0-CF04FEFD636D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5667277-3572-4352-89F0-82DC5ABD69B6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70F4862-79BC-48CD-B8A0-CF04FEFD636D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5667277-3572-4352-89F0-82DC5ABD69B6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F4862-79BC-48CD-B8A0-CF04FEFD636D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67277-3572-4352-89F0-82DC5ABD69B6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F4862-79BC-48CD-B8A0-CF04FEFD636D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67277-3572-4352-89F0-82DC5ABD69B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70F4862-79BC-48CD-B8A0-CF04FEFD636D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5667277-3572-4352-89F0-82DC5ABD69B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0F4862-79BC-48CD-B8A0-CF04FEFD636D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5667277-3572-4352-89F0-82DC5ABD69B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D70F4862-79BC-48CD-B8A0-CF04FEFD636D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75667277-3572-4352-89F0-82DC5ABD69B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Lenka </a:t>
            </a:r>
            <a:r>
              <a:rPr lang="sk-SK" sz="3200" dirty="0" err="1" smtClean="0"/>
              <a:t>Karahutová</a:t>
            </a:r>
            <a:endParaRPr lang="sk-SK" sz="3200" dirty="0" smtClean="0"/>
          </a:p>
          <a:p>
            <a:r>
              <a:rPr lang="sk-SK" sz="3200" dirty="0" smtClean="0"/>
              <a:t>II.C 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>
            <a:normAutofit/>
          </a:bodyPr>
          <a:lstStyle/>
          <a:p>
            <a:r>
              <a:rPr lang="sk-SK" sz="7200" dirty="0" smtClean="0">
                <a:solidFill>
                  <a:srgbClr val="C00000"/>
                </a:solidFill>
              </a:rPr>
              <a:t>Konzervativizmus</a:t>
            </a:r>
            <a:endParaRPr lang="en-US" sz="7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65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lvl="0">
              <a:buFont typeface="Wingdings" pitchFamily="2" charset="2"/>
              <a:buChar char="v"/>
            </a:pPr>
            <a:r>
              <a:rPr lang="sk-SK" sz="2200" dirty="0"/>
              <a:t>p</a:t>
            </a:r>
            <a:r>
              <a:rPr lang="sk-SK" sz="2200" dirty="0" smtClean="0"/>
              <a:t>odľa neho Francúzska </a:t>
            </a:r>
            <a:r>
              <a:rPr lang="sk-SK" sz="2200" dirty="0"/>
              <a:t>revolúcia otvorila svojím násilným charakterom cestu k socializmu, zatiaľ čo americká ústavná revolúcia svojím konštitučným charakterom cestu k demokratickému </a:t>
            </a:r>
            <a:r>
              <a:rPr lang="sk-SK" sz="2200" dirty="0" smtClean="0"/>
              <a:t>konzervativizmu</a:t>
            </a:r>
            <a:endParaRPr lang="en-US" sz="2200" dirty="0"/>
          </a:p>
          <a:p>
            <a:pPr lvl="0">
              <a:buFont typeface="Wingdings" pitchFamily="2" charset="2"/>
              <a:buChar char="v"/>
            </a:pPr>
            <a:r>
              <a:rPr lang="sk-SK" sz="2200" dirty="0" smtClean="0"/>
              <a:t>snažil sa zlúčiť </a:t>
            </a:r>
            <a:r>
              <a:rPr lang="sk-SK" sz="2200" b="1" i="1" dirty="0" err="1"/>
              <a:t>whigovský</a:t>
            </a:r>
            <a:r>
              <a:rPr lang="sk-SK" sz="2200" dirty="0"/>
              <a:t> </a:t>
            </a:r>
            <a:r>
              <a:rPr lang="sk-SK" sz="2200" i="1" dirty="0"/>
              <a:t>(</a:t>
            </a:r>
            <a:r>
              <a:rPr lang="sk-SK" sz="2200" dirty="0" err="1"/>
              <a:t>Whigovci</a:t>
            </a:r>
            <a:r>
              <a:rPr lang="sk-SK" sz="2200" i="1" dirty="0"/>
              <a:t>- </a:t>
            </a:r>
            <a:r>
              <a:rPr lang="sk-SK" sz="2200" dirty="0"/>
              <a:t>strana v britskom parlamente, </a:t>
            </a:r>
            <a:r>
              <a:rPr lang="sk-SK" sz="2200" dirty="0" smtClean="0"/>
              <a:t>reprezentovali </a:t>
            </a:r>
            <a:r>
              <a:rPr lang="sk-SK" sz="2200" dirty="0"/>
              <a:t>vidiecku </a:t>
            </a:r>
            <a:r>
              <a:rPr lang="sk-SK" sz="2200" dirty="0" smtClean="0"/>
              <a:t>šľachtu, </a:t>
            </a:r>
            <a:r>
              <a:rPr lang="sk-SK" sz="2200" dirty="0" err="1" smtClean="0"/>
              <a:t>zástanci</a:t>
            </a:r>
            <a:r>
              <a:rPr lang="sk-SK" sz="2200" dirty="0" smtClean="0"/>
              <a:t> </a:t>
            </a:r>
            <a:r>
              <a:rPr lang="sk-SK" sz="2200" dirty="0"/>
              <a:t>priemyselných záujmov, vytvorili liberálnu stranu</a:t>
            </a:r>
            <a:r>
              <a:rPr lang="sk-SK" sz="2200" i="1" dirty="0"/>
              <a:t>)</a:t>
            </a:r>
            <a:r>
              <a:rPr lang="sk-SK" sz="2200" dirty="0"/>
              <a:t> princíp slobody s </a:t>
            </a:r>
            <a:r>
              <a:rPr lang="sk-SK" sz="2200" b="1" i="1" dirty="0" err="1"/>
              <a:t>toryovským</a:t>
            </a:r>
            <a:r>
              <a:rPr lang="sk-SK" sz="2200" b="1" i="1" dirty="0"/>
              <a:t> </a:t>
            </a:r>
            <a:r>
              <a:rPr lang="sk-SK" sz="2200" i="1" dirty="0"/>
              <a:t>(</a:t>
            </a:r>
            <a:r>
              <a:rPr lang="sk-SK" sz="2200" dirty="0" err="1"/>
              <a:t>Toryovci</a:t>
            </a:r>
            <a:r>
              <a:rPr lang="sk-SK" sz="2200" dirty="0"/>
              <a:t>- britská politická strana, vyjadrovala záujmy pozemkovej aristokracie a vysokého duchovenstva, s </a:t>
            </a:r>
            <a:r>
              <a:rPr lang="sk-SK" sz="2200" dirty="0" err="1"/>
              <a:t>whigovcami</a:t>
            </a:r>
            <a:r>
              <a:rPr lang="sk-SK" sz="2200" dirty="0"/>
              <a:t> sa striedala vo vláde vznikla z nej konzervatívna strana</a:t>
            </a:r>
            <a:r>
              <a:rPr lang="sk-SK" sz="2200" i="1" dirty="0"/>
              <a:t>)</a:t>
            </a:r>
            <a:r>
              <a:rPr lang="sk-SK" sz="2200" dirty="0"/>
              <a:t> princípom poriadku</a:t>
            </a:r>
            <a:endParaRPr lang="en-US" sz="2200" dirty="0"/>
          </a:p>
          <a:p>
            <a:pPr lvl="0">
              <a:buFont typeface="Wingdings" pitchFamily="2" charset="2"/>
              <a:buChar char="v"/>
            </a:pPr>
            <a:r>
              <a:rPr lang="sk-SK" sz="2200" dirty="0" smtClean="0"/>
              <a:t>pri </a:t>
            </a:r>
            <a:r>
              <a:rPr lang="sk-SK" sz="2200" dirty="0"/>
              <a:t>svojich </a:t>
            </a:r>
            <a:r>
              <a:rPr lang="sk-SK" sz="2200" dirty="0" smtClean="0"/>
              <a:t>úvahách sa </a:t>
            </a:r>
            <a:r>
              <a:rPr lang="sk-SK" sz="2200" dirty="0"/>
              <a:t>opieral aj o božský pôvod</a:t>
            </a:r>
            <a:endParaRPr lang="en-US" sz="2200" dirty="0"/>
          </a:p>
          <a:p>
            <a:pPr lvl="0">
              <a:buFont typeface="Wingdings" pitchFamily="2" charset="2"/>
              <a:buChar char="v"/>
            </a:pPr>
            <a:r>
              <a:rPr lang="sk-SK" sz="2200" dirty="0"/>
              <a:t>s</a:t>
            </a:r>
            <a:r>
              <a:rPr lang="sk-SK" sz="2200" dirty="0" smtClean="0"/>
              <a:t>tal </a:t>
            </a:r>
            <a:r>
              <a:rPr lang="sk-SK" sz="2200" dirty="0"/>
              <a:t>sa vzorom mnohých štátnikov v Európe, ale aj v samotnej Amerike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dirty="0" smtClean="0">
                <a:solidFill>
                  <a:srgbClr val="C00000"/>
                </a:solidFill>
              </a:rPr>
              <a:t>Edmund </a:t>
            </a:r>
            <a:r>
              <a:rPr lang="sk-SK" sz="4800" dirty="0" err="1" smtClean="0">
                <a:solidFill>
                  <a:srgbClr val="C00000"/>
                </a:solidFill>
              </a:rPr>
              <a:t>Burke</a:t>
            </a:r>
            <a:endParaRPr lang="en-US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830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200" b="1" i="1" dirty="0"/>
              <a:t>Francúzsko: </a:t>
            </a:r>
            <a:r>
              <a:rPr lang="en-US" sz="2200" dirty="0"/>
              <a:t>Louis de </a:t>
            </a:r>
            <a:r>
              <a:rPr lang="en-US" sz="2200" dirty="0" err="1"/>
              <a:t>Bonald</a:t>
            </a:r>
            <a:r>
              <a:rPr lang="en-US" sz="2200" dirty="0"/>
              <a:t>, Francois René de Chateaubriand, Joseph de </a:t>
            </a:r>
            <a:r>
              <a:rPr lang="en-US" sz="2200" dirty="0" err="1"/>
              <a:t>Maistre</a:t>
            </a:r>
            <a:r>
              <a:rPr lang="en-US" sz="2200" dirty="0"/>
              <a:t>, Alexis de Tocqueville</a:t>
            </a:r>
          </a:p>
          <a:p>
            <a:pPr>
              <a:buFont typeface="Wingdings" pitchFamily="2" charset="2"/>
              <a:buChar char="v"/>
            </a:pPr>
            <a:r>
              <a:rPr lang="en-US" sz="2200" b="1" i="1" dirty="0" err="1"/>
              <a:t>Anglicko</a:t>
            </a:r>
            <a:r>
              <a:rPr lang="en-US" sz="2200" b="1" i="1" dirty="0"/>
              <a:t>: </a:t>
            </a:r>
            <a:r>
              <a:rPr lang="en-US" sz="2200" dirty="0"/>
              <a:t>Samuel Taylor Coleridge, Benjamin Disraeli, Roger </a:t>
            </a:r>
            <a:r>
              <a:rPr lang="en-US" sz="2200" dirty="0" err="1"/>
              <a:t>Scruton</a:t>
            </a:r>
            <a:r>
              <a:rPr lang="en-US" sz="2200" dirty="0"/>
              <a:t>, Thomas </a:t>
            </a:r>
            <a:r>
              <a:rPr lang="en-US" sz="2200" dirty="0" err="1"/>
              <a:t>Stears</a:t>
            </a:r>
            <a:r>
              <a:rPr lang="en-US" sz="2200" dirty="0"/>
              <a:t> </a:t>
            </a:r>
            <a:r>
              <a:rPr lang="en-US" sz="2200" dirty="0" smtClean="0"/>
              <a:t>Eliot, </a:t>
            </a:r>
            <a:r>
              <a:rPr lang="sk-SK" sz="2200" dirty="0"/>
              <a:t>Richard </a:t>
            </a:r>
            <a:r>
              <a:rPr lang="sk-SK" sz="2200" dirty="0" err="1" smtClean="0"/>
              <a:t>Hooker</a:t>
            </a:r>
            <a:r>
              <a:rPr lang="sk-SK" sz="2200" dirty="0" smtClean="0"/>
              <a:t>, </a:t>
            </a:r>
            <a:r>
              <a:rPr lang="sk-SK" sz="2200" dirty="0" err="1"/>
              <a:t>Marquess</a:t>
            </a:r>
            <a:r>
              <a:rPr lang="sk-SK" sz="2200" dirty="0"/>
              <a:t> </a:t>
            </a:r>
            <a:r>
              <a:rPr lang="sk-SK" sz="2200" dirty="0" err="1"/>
              <a:t>Halifax</a:t>
            </a:r>
            <a:r>
              <a:rPr lang="sk-SK" sz="2200" dirty="0"/>
              <a:t>, </a:t>
            </a:r>
            <a:r>
              <a:rPr lang="sk-SK" sz="2200" dirty="0" err="1"/>
              <a:t>David</a:t>
            </a:r>
            <a:r>
              <a:rPr lang="sk-SK" sz="2200" dirty="0"/>
              <a:t> </a:t>
            </a:r>
            <a:r>
              <a:rPr lang="sk-SK" sz="2200" dirty="0" err="1"/>
              <a:t>Hume</a:t>
            </a:r>
            <a:endParaRPr lang="en-US" sz="2200" dirty="0"/>
          </a:p>
          <a:p>
            <a:pPr>
              <a:buFont typeface="Wingdings" pitchFamily="2" charset="2"/>
              <a:buChar char="v"/>
            </a:pPr>
            <a:r>
              <a:rPr lang="en-US" sz="2200" b="1" i="1" dirty="0"/>
              <a:t>USA: </a:t>
            </a:r>
            <a:r>
              <a:rPr lang="en-US" sz="2200" dirty="0"/>
              <a:t>John Adams, </a:t>
            </a:r>
            <a:r>
              <a:rPr lang="en-US" sz="2200" dirty="0" err="1"/>
              <a:t>Russel</a:t>
            </a:r>
            <a:r>
              <a:rPr lang="en-US" sz="2200" dirty="0"/>
              <a:t> Kirk</a:t>
            </a:r>
          </a:p>
          <a:p>
            <a:pPr>
              <a:buFont typeface="Wingdings" pitchFamily="2" charset="2"/>
              <a:buChar char="v"/>
            </a:pPr>
            <a:r>
              <a:rPr lang="en-US" sz="2200" b="1" i="1" dirty="0" err="1"/>
              <a:t>Nemecko</a:t>
            </a:r>
            <a:r>
              <a:rPr lang="en-US" sz="2200" b="1" i="1" dirty="0"/>
              <a:t>: </a:t>
            </a:r>
            <a:r>
              <a:rPr lang="en-US" sz="2200" dirty="0"/>
              <a:t>Georg Wilhelm Friedrich Hegel, Wilhelm von Humboldt, Oswald Spengler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dirty="0" smtClean="0">
                <a:solidFill>
                  <a:srgbClr val="C00000"/>
                </a:solidFill>
              </a:rPr>
              <a:t>Zástancovia konzervativizmu</a:t>
            </a:r>
            <a:endParaRPr lang="en-US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36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rmAutofit/>
          </a:bodyPr>
          <a:lstStyle/>
          <a:p>
            <a:r>
              <a:rPr lang="sk-SK" sz="5400" dirty="0" smtClean="0">
                <a:solidFill>
                  <a:srgbClr val="C00000"/>
                </a:solidFill>
              </a:rPr>
              <a:t>Ďakujem Vám za pozornosť</a:t>
            </a:r>
            <a:endParaRPr lang="en-US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903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lvl="0" indent="-342900">
              <a:buFont typeface="Wingdings" pitchFamily="2" charset="2"/>
              <a:buChar char="v"/>
            </a:pPr>
            <a:r>
              <a:rPr lang="sk-SK" sz="2200" dirty="0" err="1" smtClean="0"/>
              <a:t>www.konzervativizmus.sk</a:t>
            </a:r>
            <a:r>
              <a:rPr lang="sk-SK" sz="2200" dirty="0" smtClean="0"/>
              <a:t> </a:t>
            </a:r>
            <a:endParaRPr lang="en-US" sz="2200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sk-SK" sz="2200" dirty="0" smtClean="0"/>
              <a:t>Politické ideológie- A. </a:t>
            </a:r>
            <a:r>
              <a:rPr lang="sk-SK" sz="2200" dirty="0" err="1" smtClean="0"/>
              <a:t>Heywood</a:t>
            </a:r>
            <a:endParaRPr lang="sk-SK" sz="2200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sk-SK" sz="2200" dirty="0" smtClean="0"/>
              <a:t>Politické režimy súčasného sveta- R. Tóth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sk-SK" sz="2200" dirty="0" smtClean="0"/>
              <a:t>Ilustrovaná encyklopédia ľudskej vzdelanosti</a:t>
            </a:r>
            <a:endParaRPr lang="en-US" sz="2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dirty="0" smtClean="0">
                <a:solidFill>
                  <a:srgbClr val="C00000"/>
                </a:solidFill>
              </a:rPr>
              <a:t>Zdroje a použitá literatúra</a:t>
            </a:r>
            <a:endParaRPr lang="en-US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86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5536" y="1412776"/>
            <a:ext cx="8229600" cy="4709160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v"/>
            </a:pPr>
            <a:r>
              <a:rPr lang="sk-SK" sz="2200" dirty="0"/>
              <a:t>z lat.</a:t>
            </a:r>
            <a:r>
              <a:rPr lang="sk-SK" sz="2200" b="1" dirty="0"/>
              <a:t> </a:t>
            </a:r>
            <a:r>
              <a:rPr lang="sk-SK" sz="2200" b="1" i="1" dirty="0" err="1"/>
              <a:t>conservare</a:t>
            </a:r>
            <a:r>
              <a:rPr lang="sk-SK" sz="2200" b="1" dirty="0"/>
              <a:t> </a:t>
            </a:r>
            <a:r>
              <a:rPr lang="sk-SK" sz="2200" dirty="0"/>
              <a:t>(=uchovať, zachovať)</a:t>
            </a:r>
            <a:endParaRPr lang="en-US" sz="2200" dirty="0"/>
          </a:p>
          <a:p>
            <a:pPr lvl="0">
              <a:buFont typeface="Wingdings" pitchFamily="2" charset="2"/>
              <a:buChar char="v"/>
            </a:pPr>
            <a:r>
              <a:rPr lang="sk-SK" sz="2200" dirty="0"/>
              <a:t>predstava obsahu tohto pojmu sa môže odlišovať, čím pojem môže mať viac významov</a:t>
            </a:r>
            <a:endParaRPr lang="en-US" sz="2200" dirty="0"/>
          </a:p>
          <a:p>
            <a:pPr lvl="0">
              <a:buFont typeface="Wingdings" pitchFamily="2" charset="2"/>
              <a:buChar char="v"/>
            </a:pPr>
            <a:r>
              <a:rPr lang="sk-SK" sz="2200" dirty="0"/>
              <a:t>v súčasnosti sa v širšom slova zmysle pojmom konzervatívny označuje niečo nemenné, stereotypné, či zásadové</a:t>
            </a:r>
            <a:endParaRPr lang="en-US" sz="2200" dirty="0"/>
          </a:p>
          <a:p>
            <a:pPr lvl="0">
              <a:buFont typeface="Wingdings" pitchFamily="2" charset="2"/>
              <a:buChar char="v"/>
            </a:pPr>
            <a:r>
              <a:rPr lang="sk-SK" sz="2200" dirty="0"/>
              <a:t>všeobecne znamená odmietanie zmien a nového, lipnutie na zachovanom a starom alebo tradičnom, opatrné alebo umiernené, zdržanlivé správanie alebo životný štýl</a:t>
            </a:r>
            <a:endParaRPr lang="en-US" sz="2200" dirty="0"/>
          </a:p>
          <a:p>
            <a:pPr lvl="0">
              <a:buFont typeface="Wingdings" pitchFamily="2" charset="2"/>
              <a:buChar char="v"/>
            </a:pPr>
            <a:r>
              <a:rPr lang="sk-SK" sz="2200" dirty="0"/>
              <a:t>termín zahŕňa rôzne hnutia v rôznych krajinách a v rôznych časoch</a:t>
            </a:r>
            <a:endParaRPr lang="en-US" sz="2200" dirty="0"/>
          </a:p>
          <a:p>
            <a:pPr lvl="0">
              <a:buFont typeface="Wingdings" pitchFamily="2" charset="2"/>
              <a:buChar char="v"/>
            </a:pPr>
            <a:r>
              <a:rPr lang="sk-SK" sz="2200" dirty="0" smtClean="0"/>
              <a:t> </a:t>
            </a:r>
            <a:r>
              <a:rPr lang="sk-SK" sz="2200" dirty="0"/>
              <a:t>udržal </a:t>
            </a:r>
            <a:r>
              <a:rPr lang="sk-SK" sz="2200" smtClean="0"/>
              <a:t>sa napríklad </a:t>
            </a:r>
            <a:r>
              <a:rPr lang="sk-SK" sz="2200" dirty="0"/>
              <a:t>v Spojenom kráľovstve, typickým príkladom je britská Konzervatívna strana ( </a:t>
            </a:r>
            <a:r>
              <a:rPr lang="sk-SK" sz="2200" dirty="0" err="1"/>
              <a:t>Conservative</a:t>
            </a:r>
            <a:r>
              <a:rPr lang="sk-SK" sz="2200" dirty="0"/>
              <a:t> Party</a:t>
            </a:r>
            <a:r>
              <a:rPr lang="sk-SK" sz="2200" dirty="0" smtClean="0"/>
              <a:t>)</a:t>
            </a:r>
            <a:endParaRPr lang="en-US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dirty="0" smtClean="0">
                <a:solidFill>
                  <a:srgbClr val="C00000"/>
                </a:solidFill>
              </a:rPr>
              <a:t>Konzervativizmus</a:t>
            </a:r>
            <a:endParaRPr lang="en-US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815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5536" y="1340768"/>
            <a:ext cx="8301608" cy="5400600"/>
          </a:xfrm>
        </p:spPr>
        <p:txBody>
          <a:bodyPr>
            <a:normAutofit fontScale="25000" lnSpcReduction="20000"/>
          </a:bodyPr>
          <a:lstStyle/>
          <a:p>
            <a:pPr lvl="0">
              <a:buFont typeface="Wingdings" pitchFamily="2" charset="2"/>
              <a:buChar char="v"/>
            </a:pPr>
            <a:r>
              <a:rPr lang="sk-SK" sz="8800" dirty="0" smtClean="0"/>
              <a:t>konzervativizmus patrí </a:t>
            </a:r>
            <a:r>
              <a:rPr lang="sk-SK" sz="8800" dirty="0"/>
              <a:t>medzi najrozšírenejšie ideové </a:t>
            </a:r>
            <a:r>
              <a:rPr lang="sk-SK" sz="8800" dirty="0" smtClean="0"/>
              <a:t>základy súčasných </a:t>
            </a:r>
            <a:r>
              <a:rPr lang="sk-SK" sz="8800" dirty="0"/>
              <a:t>ekonomických systémov</a:t>
            </a:r>
            <a:endParaRPr lang="en-US" sz="8800" dirty="0"/>
          </a:p>
          <a:p>
            <a:pPr lvl="0">
              <a:buFont typeface="Wingdings" pitchFamily="2" charset="2"/>
              <a:buChar char="v"/>
            </a:pPr>
            <a:r>
              <a:rPr lang="sk-SK" sz="8800" dirty="0"/>
              <a:t>nemožno </a:t>
            </a:r>
            <a:r>
              <a:rPr lang="sk-SK" sz="8800" dirty="0" smtClean="0"/>
              <a:t>ho nazvať </a:t>
            </a:r>
            <a:r>
              <a:rPr lang="sk-SK" sz="8800" dirty="0"/>
              <a:t>ideológiou v pravom slova zmysle, </a:t>
            </a:r>
            <a:r>
              <a:rPr lang="sk-SK" sz="8800" dirty="0" smtClean="0"/>
              <a:t>samotní </a:t>
            </a:r>
            <a:r>
              <a:rPr lang="sk-SK" sz="8800" dirty="0"/>
              <a:t>konzervatívci ho považujú skôr za </a:t>
            </a:r>
            <a:r>
              <a:rPr lang="sk-SK" sz="8800" dirty="0" smtClean="0"/>
              <a:t>postoj, či </a:t>
            </a:r>
            <a:r>
              <a:rPr lang="sk-SK" sz="8800" dirty="0"/>
              <a:t>spôsob myslenia</a:t>
            </a:r>
            <a:endParaRPr lang="en-US" sz="8800" dirty="0"/>
          </a:p>
          <a:p>
            <a:pPr lvl="0">
              <a:buFont typeface="Wingdings" pitchFamily="2" charset="2"/>
              <a:buChar char="v"/>
            </a:pPr>
            <a:r>
              <a:rPr lang="sk-SK" sz="8800" dirty="0" smtClean="0"/>
              <a:t>základnou črtou </a:t>
            </a:r>
            <a:r>
              <a:rPr lang="sk-SK" sz="8800" dirty="0"/>
              <a:t>je </a:t>
            </a:r>
            <a:r>
              <a:rPr lang="sk-SK" sz="8800" b="1" dirty="0"/>
              <a:t>pragmatizmus </a:t>
            </a:r>
            <a:r>
              <a:rPr lang="sk-SK" sz="8800" dirty="0"/>
              <a:t>(všetky pojmy, úsudky, </a:t>
            </a:r>
            <a:r>
              <a:rPr lang="sk-SK" sz="8800" dirty="0" smtClean="0"/>
              <a:t>či názory </a:t>
            </a:r>
            <a:r>
              <a:rPr lang="sk-SK" sz="8800" dirty="0"/>
              <a:t>sú len pravidlá pre naše </a:t>
            </a:r>
            <a:r>
              <a:rPr lang="sk-SK" sz="8800" dirty="0" smtClean="0"/>
              <a:t>správanie;</a:t>
            </a:r>
            <a:r>
              <a:rPr lang="sk-SK" sz="8800" b="1" i="1" dirty="0" smtClean="0"/>
              <a:t> </a:t>
            </a:r>
            <a:r>
              <a:rPr lang="sk-SK" sz="8800" b="1" i="1" dirty="0" err="1"/>
              <a:t>pragma</a:t>
            </a:r>
            <a:r>
              <a:rPr lang="sk-SK" sz="8800" b="1" i="1" dirty="0"/>
              <a:t> </a:t>
            </a:r>
            <a:r>
              <a:rPr lang="sk-SK" sz="8800" dirty="0"/>
              <a:t>– konanie, činnosť)</a:t>
            </a:r>
            <a:endParaRPr lang="en-US" sz="8800" dirty="0"/>
          </a:p>
          <a:p>
            <a:pPr lvl="0">
              <a:buFont typeface="Wingdings" pitchFamily="2" charset="2"/>
              <a:buChar char="v"/>
            </a:pPr>
            <a:r>
              <a:rPr lang="sk-SK" sz="8800" dirty="0"/>
              <a:t>je inšpirovaný skúsenosťami, náboženským presvedčením alebo filozofickými názormi</a:t>
            </a:r>
            <a:endParaRPr lang="en-US" sz="8800" dirty="0"/>
          </a:p>
          <a:p>
            <a:pPr lvl="0">
              <a:buFont typeface="Wingdings" pitchFamily="2" charset="2"/>
              <a:buChar char="v"/>
            </a:pPr>
            <a:r>
              <a:rPr lang="sk-SK" sz="8800" dirty="0" smtClean="0"/>
              <a:t>postoje </a:t>
            </a:r>
            <a:r>
              <a:rPr lang="sk-SK" sz="8800" dirty="0"/>
              <a:t>vyplývajú z trvalých, časom a generáciami osvedčených hodnôt</a:t>
            </a:r>
            <a:endParaRPr lang="en-US" sz="8800" dirty="0"/>
          </a:p>
          <a:p>
            <a:pPr lvl="0">
              <a:buFont typeface="Wingdings" pitchFamily="2" charset="2"/>
              <a:buChar char="v"/>
            </a:pPr>
            <a:r>
              <a:rPr lang="sk-SK" sz="8800" dirty="0" smtClean="0"/>
              <a:t>odmietajú </a:t>
            </a:r>
            <a:r>
              <a:rPr lang="sk-SK" sz="8800" dirty="0"/>
              <a:t>zmenu revolučným, radikálnym spôsobom </a:t>
            </a:r>
            <a:r>
              <a:rPr lang="sk-SK" sz="8800" dirty="0" smtClean="0"/>
              <a:t>(zmena </a:t>
            </a:r>
            <a:r>
              <a:rPr lang="sk-SK" sz="8800" dirty="0"/>
              <a:t>musí nastať pomaly), aktuálne spoločenské pomery považujú za dobré, alebo majú strach z ešte horších pomerov</a:t>
            </a:r>
            <a:endParaRPr lang="en-US" sz="8800" dirty="0"/>
          </a:p>
          <a:p>
            <a:pPr lvl="0">
              <a:buFont typeface="Wingdings" pitchFamily="2" charset="2"/>
              <a:buChar char="v"/>
            </a:pPr>
            <a:r>
              <a:rPr lang="sk-SK" sz="8800" dirty="0" smtClean="0"/>
              <a:t>snahou je zachovať mravné tradície spoločnosti a chrániť ich pred dočasnými náladami jednotlivcov - radikálov</a:t>
            </a:r>
            <a:endParaRPr lang="en-US" sz="88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dirty="0" smtClean="0">
                <a:solidFill>
                  <a:srgbClr val="C00000"/>
                </a:solidFill>
              </a:rPr>
              <a:t>Postoje konzervatívcov</a:t>
            </a:r>
            <a:endParaRPr lang="en-US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87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1268760"/>
            <a:ext cx="8229600" cy="5112568"/>
          </a:xfrm>
        </p:spPr>
        <p:txBody>
          <a:bodyPr>
            <a:normAutofit fontScale="25000" lnSpcReduction="20000"/>
          </a:bodyPr>
          <a:lstStyle/>
          <a:p>
            <a:pPr lvl="0">
              <a:buFont typeface="Wingdings" pitchFamily="2" charset="2"/>
              <a:buChar char="v"/>
            </a:pPr>
            <a:r>
              <a:rPr lang="sk-SK" sz="8800" dirty="0"/>
              <a:t>z</a:t>
            </a:r>
            <a:r>
              <a:rPr lang="sk-SK" sz="8800" dirty="0" smtClean="0"/>
              <a:t>ameranie na tradičné kultúrne, ekonomické a politické hodnoty</a:t>
            </a:r>
            <a:endParaRPr lang="en-US" sz="8800" dirty="0" smtClean="0"/>
          </a:p>
          <a:p>
            <a:pPr lvl="0">
              <a:buFont typeface="Wingdings" pitchFamily="2" charset="2"/>
              <a:buChar char="v"/>
            </a:pPr>
            <a:r>
              <a:rPr lang="sk-SK" sz="8800" dirty="0" smtClean="0"/>
              <a:t>uznávajú len mravnú rovnosť ľudí, rovnosť pred Bohom a pozemskými zákonmi</a:t>
            </a:r>
            <a:endParaRPr lang="en-US" sz="8800" dirty="0" smtClean="0"/>
          </a:p>
          <a:p>
            <a:pPr lvl="0">
              <a:buFont typeface="Wingdings" pitchFamily="2" charset="2"/>
              <a:buChar char="v"/>
            </a:pPr>
            <a:r>
              <a:rPr lang="sk-SK" sz="8800" dirty="0" smtClean="0"/>
              <a:t>zakladajú si na ústave, morálke a dodržiavaní pravidiel</a:t>
            </a:r>
            <a:endParaRPr lang="en-US" sz="8800" dirty="0" smtClean="0"/>
          </a:p>
          <a:p>
            <a:pPr lvl="0">
              <a:buFont typeface="Wingdings" pitchFamily="2" charset="2"/>
              <a:buChar char="v"/>
            </a:pPr>
            <a:r>
              <a:rPr lang="sk-SK" sz="8800" dirty="0" smtClean="0"/>
              <a:t>kladú veľký dôraz na ochranu a budovanie občianskej spoločnosti</a:t>
            </a:r>
            <a:endParaRPr lang="en-US" sz="8800" dirty="0" smtClean="0"/>
          </a:p>
          <a:p>
            <a:pPr lvl="0">
              <a:buFont typeface="Wingdings" pitchFamily="2" charset="2"/>
              <a:buChar char="v"/>
            </a:pPr>
            <a:r>
              <a:rPr lang="sk-SK" sz="8800" dirty="0" smtClean="0"/>
              <a:t>rešpektujú rolu národa ako výrazu spoločnej kultúry, histórie a tradície</a:t>
            </a:r>
            <a:endParaRPr lang="en-US" sz="8800" dirty="0" smtClean="0"/>
          </a:p>
          <a:p>
            <a:pPr lvl="0">
              <a:buFont typeface="Wingdings" pitchFamily="2" charset="2"/>
              <a:buChar char="v"/>
            </a:pPr>
            <a:r>
              <a:rPr lang="sk-SK" sz="8800" dirty="0"/>
              <a:t>s</a:t>
            </a:r>
            <a:r>
              <a:rPr lang="sk-SK" sz="8800" dirty="0" smtClean="0"/>
              <a:t>ú zástancami štátu a štátnych inštitúcií</a:t>
            </a:r>
            <a:endParaRPr lang="en-US" sz="8800" dirty="0" smtClean="0"/>
          </a:p>
          <a:p>
            <a:pPr lvl="0">
              <a:buFont typeface="Wingdings" pitchFamily="2" charset="2"/>
              <a:buChar char="v"/>
            </a:pPr>
            <a:r>
              <a:rPr lang="sk-SK" sz="8800" dirty="0" smtClean="0"/>
              <a:t>rešpektujú individuálnosť jednotlivca, no </a:t>
            </a:r>
            <a:r>
              <a:rPr lang="sk-SK" sz="8800" smtClean="0"/>
              <a:t>sú </a:t>
            </a:r>
            <a:r>
              <a:rPr lang="sk-SK" sz="8800" smtClean="0"/>
              <a:t>zástancami </a:t>
            </a:r>
            <a:r>
              <a:rPr lang="sk-SK" sz="8800" dirty="0" smtClean="0"/>
              <a:t>celospoločenských záujmov</a:t>
            </a:r>
            <a:endParaRPr lang="en-US" sz="8800" dirty="0" smtClean="0"/>
          </a:p>
          <a:p>
            <a:pPr lvl="0">
              <a:buFont typeface="Wingdings" pitchFamily="2" charset="2"/>
              <a:buChar char="v"/>
            </a:pPr>
            <a:r>
              <a:rPr lang="sk-SK" sz="8800" dirty="0" smtClean="0"/>
              <a:t>uprednostňujú deľbu moci</a:t>
            </a:r>
            <a:endParaRPr lang="en-US" sz="8800" dirty="0" smtClean="0"/>
          </a:p>
          <a:p>
            <a:pPr lvl="0">
              <a:buFont typeface="Wingdings" pitchFamily="2" charset="2"/>
              <a:buChar char="v"/>
            </a:pPr>
            <a:r>
              <a:rPr lang="sk-SK" sz="8800" dirty="0" smtClean="0"/>
              <a:t>podporujú zušľachťovanie ľudského ducha, vzdelanosť, kreativitu a kultúru </a:t>
            </a:r>
            <a:endParaRPr lang="en-US" sz="8800" dirty="0" smtClean="0"/>
          </a:p>
          <a:p>
            <a:pPr lvl="0">
              <a:buFont typeface="Wingdings" pitchFamily="2" charset="2"/>
              <a:buChar char="v"/>
            </a:pPr>
            <a:r>
              <a:rPr lang="sk-SK" sz="8800" dirty="0" smtClean="0"/>
              <a:t>uprednostňujú budovanie pred deštrukciou</a:t>
            </a:r>
            <a:endParaRPr lang="en-US" sz="88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dirty="0" smtClean="0">
                <a:solidFill>
                  <a:srgbClr val="C00000"/>
                </a:solidFill>
              </a:rPr>
              <a:t>Postoje konzervatívcov</a:t>
            </a:r>
            <a:endParaRPr lang="en-US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958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27584" y="2132856"/>
            <a:ext cx="7859216" cy="3993307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sk-SK" sz="2200" dirty="0"/>
              <a:t>tradičných historických hodnôt a nie náhlych zmien</a:t>
            </a:r>
            <a:endParaRPr lang="en-US" sz="2200" dirty="0"/>
          </a:p>
          <a:p>
            <a:pPr lvl="0">
              <a:buFont typeface="Wingdings" pitchFamily="2" charset="2"/>
              <a:buChar char="v"/>
            </a:pPr>
            <a:r>
              <a:rPr lang="sk-SK" sz="2200" dirty="0"/>
              <a:t>celospoločenských záujmov a nie záujmov jednotlivca</a:t>
            </a:r>
            <a:endParaRPr lang="en-US" sz="2200" dirty="0"/>
          </a:p>
          <a:p>
            <a:pPr lvl="0">
              <a:buFont typeface="Wingdings" pitchFamily="2" charset="2"/>
              <a:buChar char="v"/>
            </a:pPr>
            <a:r>
              <a:rPr lang="sk-SK" sz="2200" dirty="0" smtClean="0"/>
              <a:t>konzervativizmus </a:t>
            </a:r>
            <a:r>
              <a:rPr lang="sk-SK" sz="2200" dirty="0"/>
              <a:t>dbal a dbá o tradície </a:t>
            </a:r>
            <a:endParaRPr lang="en-US" sz="2200" dirty="0"/>
          </a:p>
          <a:p>
            <a:pPr lvl="0">
              <a:buFont typeface="Wingdings" pitchFamily="2" charset="2"/>
              <a:buChar char="v"/>
            </a:pPr>
            <a:r>
              <a:rPr lang="sk-SK" sz="2200" dirty="0" smtClean="0"/>
              <a:t>u </a:t>
            </a:r>
            <a:r>
              <a:rPr lang="sk-SK" sz="2200" dirty="0"/>
              <a:t>niektorých predstaviteľov konzervativizmu sa v tomto spôsobe myslenia objavuje Boh, alebo náboženská </a:t>
            </a:r>
            <a:r>
              <a:rPr lang="sk-SK" sz="2200" dirty="0" smtClean="0"/>
              <a:t>viera</a:t>
            </a:r>
            <a:endParaRPr lang="en-US" sz="2200" dirty="0"/>
          </a:p>
          <a:p>
            <a:pPr lvl="0">
              <a:buFont typeface="Wingdings" pitchFamily="2" charset="2"/>
              <a:buChar char="v"/>
            </a:pPr>
            <a:r>
              <a:rPr lang="sk-SK" sz="2200" dirty="0" smtClean="0"/>
              <a:t>konzervatívci </a:t>
            </a:r>
            <a:r>
              <a:rPr lang="sk-SK" sz="2200" dirty="0"/>
              <a:t>si ctia tradície hlavne z dôvodu stability a súdržnosti</a:t>
            </a:r>
            <a:endParaRPr lang="en-US" sz="2200" dirty="0"/>
          </a:p>
          <a:p>
            <a:pPr lvl="0">
              <a:buFont typeface="Wingdings" pitchFamily="2" charset="2"/>
              <a:buChar char="v"/>
            </a:pPr>
            <a:r>
              <a:rPr lang="sk-SK" sz="2200" dirty="0"/>
              <a:t>z</a:t>
            </a:r>
            <a:r>
              <a:rPr lang="sk-SK" sz="2200" dirty="0" smtClean="0"/>
              <a:t>achovávajú monarchiu, </a:t>
            </a:r>
            <a:r>
              <a:rPr lang="sk-SK" sz="2200" dirty="0"/>
              <a:t>pretože stelesňuje historickú múdrosť a </a:t>
            </a:r>
            <a:r>
              <a:rPr lang="sk-SK" sz="2200" dirty="0" smtClean="0"/>
              <a:t>skúsenosti</a:t>
            </a:r>
            <a:endParaRPr lang="en-US" sz="22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sk-SK" sz="4800" dirty="0" smtClean="0">
                <a:solidFill>
                  <a:srgbClr val="C00000"/>
                </a:solidFill>
              </a:rPr>
              <a:t>Konzervativizmus je na rozdiel od liberalizmu zástancom</a:t>
            </a:r>
            <a:endParaRPr lang="en-US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30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sk-SK" sz="2200" b="1" i="1" dirty="0"/>
              <a:t>Mierny konzervativizmus</a:t>
            </a:r>
            <a:r>
              <a:rPr lang="sk-SK" sz="2200" dirty="0"/>
              <a:t>-</a:t>
            </a:r>
            <a:r>
              <a:rPr lang="sk-SK" sz="2200" b="1" i="1" dirty="0"/>
              <a:t> </a:t>
            </a:r>
            <a:r>
              <a:rPr lang="sk-SK" sz="2200" dirty="0"/>
              <a:t>charakterizovaný pragmatizmom, schopnosťou akceptovať isté </a:t>
            </a:r>
            <a:r>
              <a:rPr lang="sk-SK" sz="2200" dirty="0" smtClean="0"/>
              <a:t>zmeny, no </a:t>
            </a:r>
            <a:r>
              <a:rPr lang="sk-SK" sz="2200" dirty="0"/>
              <a:t>tradičné hodnoty </a:t>
            </a:r>
            <a:r>
              <a:rPr lang="sk-SK" sz="2200" dirty="0" smtClean="0"/>
              <a:t>považuje </a:t>
            </a:r>
            <a:r>
              <a:rPr lang="sk-SK" sz="2200" dirty="0"/>
              <a:t>za nedotknuteľné</a:t>
            </a:r>
            <a:endParaRPr lang="en-US" sz="2200" dirty="0"/>
          </a:p>
          <a:p>
            <a:pPr lvl="0">
              <a:buFont typeface="Wingdings" pitchFamily="2" charset="2"/>
              <a:buChar char="v"/>
            </a:pPr>
            <a:r>
              <a:rPr lang="sk-SK" sz="2200" b="1" i="1" dirty="0"/>
              <a:t>Silný konzervativizmus</a:t>
            </a:r>
            <a:r>
              <a:rPr lang="sk-SK" sz="2200" dirty="0"/>
              <a:t>- neuznáva konzervatívne </a:t>
            </a:r>
            <a:r>
              <a:rPr lang="sk-SK" sz="2200" dirty="0" smtClean="0"/>
              <a:t>výstrelky</a:t>
            </a:r>
            <a:r>
              <a:rPr lang="sk-SK" sz="2200" i="1" dirty="0" smtClean="0"/>
              <a:t>, zmeny </a:t>
            </a:r>
            <a:r>
              <a:rPr lang="sk-SK" sz="2200" dirty="0"/>
              <a:t>akceptuje, ak už práve prebiehajú a ukazujú perspektívne dobré výsledky</a:t>
            </a:r>
            <a:endParaRPr lang="en-US" sz="2200" dirty="0"/>
          </a:p>
          <a:p>
            <a:pPr lvl="0">
              <a:buFont typeface="Wingdings" pitchFamily="2" charset="2"/>
              <a:buChar char="v"/>
            </a:pPr>
            <a:r>
              <a:rPr lang="sk-SK" sz="2200" b="1" i="1" dirty="0" err="1"/>
              <a:t>Ultrakonzervativizmus</a:t>
            </a:r>
            <a:r>
              <a:rPr lang="sk-SK" sz="2200" dirty="0"/>
              <a:t>- hraničí s </a:t>
            </a:r>
            <a:r>
              <a:rPr lang="sk-SK" sz="2200" dirty="0" err="1" smtClean="0"/>
              <a:t>iracionalitou</a:t>
            </a:r>
            <a:r>
              <a:rPr lang="sk-SK" sz="2200" dirty="0" smtClean="0"/>
              <a:t>, </a:t>
            </a:r>
            <a:r>
              <a:rPr lang="sk-SK" sz="2200" dirty="0"/>
              <a:t>v zásade odmieta akékoľvek novoty 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68096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sk-SK" sz="5300" dirty="0">
                <a:solidFill>
                  <a:srgbClr val="C00000"/>
                </a:solidFill>
              </a:rPr>
              <a:t>Rozdelenie do stupňov </a:t>
            </a:r>
            <a:endParaRPr lang="en-US" sz="53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487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sk-SK" sz="2200" b="1" i="1" dirty="0"/>
              <a:t>Autoritatívny </a:t>
            </a:r>
            <a:r>
              <a:rPr lang="sk-SK" sz="2200" b="1" i="1" dirty="0" smtClean="0"/>
              <a:t>konzervativizmus</a:t>
            </a:r>
            <a:r>
              <a:rPr lang="sk-SK" sz="2200" dirty="0" smtClean="0"/>
              <a:t>:</a:t>
            </a:r>
            <a:r>
              <a:rPr lang="sk-SK" sz="2200" b="1" i="1" dirty="0" smtClean="0"/>
              <a:t> </a:t>
            </a:r>
            <a:r>
              <a:rPr lang="sk-SK" sz="2200" dirty="0" smtClean="0"/>
              <a:t>podporuje </a:t>
            </a:r>
            <a:r>
              <a:rPr lang="sk-SK" sz="2200" dirty="0"/>
              <a:t>autoritatívne vládnutie</a:t>
            </a:r>
            <a:r>
              <a:rPr lang="en-US" sz="2200" dirty="0"/>
              <a:t>, </a:t>
            </a:r>
            <a:r>
              <a:rPr lang="sk-SK" sz="2200" dirty="0"/>
              <a:t>z</a:t>
            </a:r>
            <a:r>
              <a:rPr lang="sk-SK" sz="2200" dirty="0" smtClean="0"/>
              <a:t>áklad bol už u Platóna</a:t>
            </a:r>
            <a:endParaRPr lang="sk-SK" sz="2200" dirty="0"/>
          </a:p>
          <a:p>
            <a:pPr lvl="0">
              <a:buFont typeface="Wingdings" pitchFamily="2" charset="2"/>
              <a:buChar char="v"/>
            </a:pPr>
            <a:r>
              <a:rPr lang="sk-SK" sz="2200" b="1" i="1" dirty="0" smtClean="0"/>
              <a:t>Paternalistický konzervativizmus</a:t>
            </a:r>
            <a:r>
              <a:rPr lang="sk-SK" sz="2200" dirty="0" smtClean="0"/>
              <a:t>:</a:t>
            </a:r>
            <a:r>
              <a:rPr lang="sk-SK" sz="2200" b="1" dirty="0" smtClean="0"/>
              <a:t> </a:t>
            </a:r>
            <a:r>
              <a:rPr lang="sk-SK" sz="2200" dirty="0" smtClean="0"/>
              <a:t>zastával názor, že britský národ sa nemal deliť na </a:t>
            </a:r>
            <a:r>
              <a:rPr lang="sk-SK" sz="2200" dirty="0"/>
              <a:t>bohatých a chudobných, </a:t>
            </a:r>
            <a:r>
              <a:rPr lang="sk-SK" sz="2200" dirty="0" smtClean="0"/>
              <a:t>zástancov tohto smeru nazývame </a:t>
            </a:r>
            <a:r>
              <a:rPr lang="sk-SK" sz="2200" dirty="0" err="1" smtClean="0"/>
              <a:t>toryovia</a:t>
            </a:r>
            <a:r>
              <a:rPr lang="sk-SK" sz="2200" dirty="0" smtClean="0"/>
              <a:t> </a:t>
            </a:r>
            <a:endParaRPr lang="en-US" sz="2200" dirty="0"/>
          </a:p>
          <a:p>
            <a:pPr lvl="0">
              <a:buFont typeface="Wingdings" pitchFamily="2" charset="2"/>
              <a:buChar char="v"/>
            </a:pPr>
            <a:r>
              <a:rPr lang="sk-SK" sz="2200" b="1" i="1" dirty="0" err="1"/>
              <a:t>Libertariánsky</a:t>
            </a:r>
            <a:r>
              <a:rPr lang="sk-SK" sz="2200" b="1" i="1" dirty="0"/>
              <a:t> </a:t>
            </a:r>
            <a:r>
              <a:rPr lang="sk-SK" sz="2200" b="1" i="1" dirty="0" smtClean="0"/>
              <a:t>konzervativizmus</a:t>
            </a:r>
            <a:r>
              <a:rPr lang="sk-SK" sz="2200" dirty="0" smtClean="0"/>
              <a:t>:</a:t>
            </a:r>
            <a:r>
              <a:rPr lang="sk-SK" sz="2200" b="1" dirty="0"/>
              <a:t> </a:t>
            </a:r>
            <a:r>
              <a:rPr lang="sk-SK" sz="2200" dirty="0" smtClean="0"/>
              <a:t>podporuje názor, </a:t>
            </a:r>
            <a:r>
              <a:rPr lang="sk-SK" sz="2200" dirty="0"/>
              <a:t>že liberálna ekonomická teória je komplementárna s tradičnými konzervatívnymi hodnotami, čerpá z klasického liberalizmu </a:t>
            </a:r>
            <a:endParaRPr lang="en-US" sz="2200" dirty="0"/>
          </a:p>
          <a:p>
            <a:pPr lvl="0">
              <a:buFont typeface="Wingdings" pitchFamily="2" charset="2"/>
              <a:buChar char="v"/>
            </a:pPr>
            <a:r>
              <a:rPr lang="sk-SK" sz="2200" b="1" i="1" dirty="0"/>
              <a:t>Nová </a:t>
            </a:r>
            <a:r>
              <a:rPr lang="sk-SK" sz="2200" b="1" i="1" dirty="0" smtClean="0"/>
              <a:t>pravica</a:t>
            </a:r>
            <a:r>
              <a:rPr lang="sk-SK" sz="2200" dirty="0" smtClean="0"/>
              <a:t>:</a:t>
            </a:r>
            <a:r>
              <a:rPr lang="sk-SK" sz="2200" b="1" dirty="0" smtClean="0"/>
              <a:t> </a:t>
            </a:r>
            <a:r>
              <a:rPr lang="sk-SK" sz="2200" dirty="0"/>
              <a:t>v</a:t>
            </a:r>
            <a:r>
              <a:rPr lang="sk-SK" sz="2200" dirty="0" smtClean="0"/>
              <a:t>znikla ako </a:t>
            </a:r>
            <a:r>
              <a:rPr lang="sk-SK" sz="2200" dirty="0"/>
              <a:t>odpoveď na ekonomickú </a:t>
            </a:r>
            <a:r>
              <a:rPr lang="sk-SK" sz="2200" dirty="0" smtClean="0"/>
              <a:t>krízu</a:t>
            </a:r>
            <a:r>
              <a:rPr lang="en-US" sz="2200" dirty="0" smtClean="0"/>
              <a:t>,</a:t>
            </a:r>
            <a:r>
              <a:rPr lang="sk-SK" sz="2200" dirty="0" smtClean="0"/>
              <a:t> zdôrazňovala</a:t>
            </a:r>
            <a:r>
              <a:rPr lang="sk-SK" sz="2200" dirty="0"/>
              <a:t>, že ekonomickú slobodu je nutné vyvážiť spoločenským </a:t>
            </a:r>
            <a:r>
              <a:rPr lang="sk-SK" sz="2200" dirty="0" smtClean="0"/>
              <a:t>poriadkom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sk-SK" sz="5300" dirty="0" smtClean="0">
                <a:solidFill>
                  <a:srgbClr val="C00000"/>
                </a:solidFill>
              </a:rPr>
              <a:t>Myšlienkové </a:t>
            </a:r>
            <a:r>
              <a:rPr lang="sk-SK" sz="5300" dirty="0">
                <a:solidFill>
                  <a:srgbClr val="C00000"/>
                </a:solidFill>
              </a:rPr>
              <a:t>smery </a:t>
            </a:r>
            <a:endParaRPr lang="en-US" sz="53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62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sk-SK" sz="2200" dirty="0"/>
              <a:t>p</a:t>
            </a:r>
            <a:r>
              <a:rPr lang="sk-SK" sz="2200" dirty="0" smtClean="0"/>
              <a:t>ojem </a:t>
            </a:r>
            <a:r>
              <a:rPr lang="sk-SK" sz="2200" dirty="0"/>
              <a:t>sa v politike prvýkrát objavil ako reakcia na </a:t>
            </a:r>
            <a:r>
              <a:rPr lang="sk-SK" sz="2200" dirty="0" smtClean="0"/>
              <a:t>náhle </a:t>
            </a:r>
            <a:r>
              <a:rPr lang="sk-SK" sz="2200" dirty="0"/>
              <a:t>zmeny spôsobené </a:t>
            </a:r>
            <a:r>
              <a:rPr lang="sk-SK" sz="2200" b="1" i="1" dirty="0"/>
              <a:t>francúzskou </a:t>
            </a:r>
            <a:r>
              <a:rPr lang="sk-SK" sz="2200" b="1" i="1" dirty="0" smtClean="0"/>
              <a:t>revolúciou </a:t>
            </a:r>
            <a:r>
              <a:rPr lang="sk-SK" sz="2200" dirty="0" smtClean="0"/>
              <a:t>(koniec 18</a:t>
            </a:r>
            <a:r>
              <a:rPr lang="sk-SK" sz="2200" dirty="0"/>
              <a:t>. </a:t>
            </a:r>
            <a:r>
              <a:rPr lang="sk-SK" sz="2200" dirty="0" smtClean="0"/>
              <a:t>storočia)</a:t>
            </a:r>
            <a:endParaRPr lang="en-US" sz="2200" dirty="0"/>
          </a:p>
          <a:p>
            <a:pPr lvl="0">
              <a:buFont typeface="Wingdings" pitchFamily="2" charset="2"/>
              <a:buChar char="v"/>
            </a:pPr>
            <a:r>
              <a:rPr lang="sk-SK" sz="2200" dirty="0"/>
              <a:t>1818 -1820 - týždenník F. R. </a:t>
            </a:r>
            <a:r>
              <a:rPr lang="sk-SK" sz="2200" dirty="0" err="1"/>
              <a:t>de</a:t>
            </a:r>
            <a:r>
              <a:rPr lang="sk-SK" sz="2200" dirty="0"/>
              <a:t> </a:t>
            </a:r>
            <a:r>
              <a:rPr lang="sk-SK" sz="2200" dirty="0" err="1"/>
              <a:t>Chateaubrianda</a:t>
            </a:r>
            <a:r>
              <a:rPr lang="sk-SK" sz="2200" dirty="0"/>
              <a:t> "</a:t>
            </a:r>
            <a:r>
              <a:rPr lang="sk-SK" sz="2200" dirty="0" err="1"/>
              <a:t>Le</a:t>
            </a:r>
            <a:r>
              <a:rPr lang="sk-SK" sz="2200" dirty="0"/>
              <a:t> </a:t>
            </a:r>
            <a:r>
              <a:rPr lang="sk-SK" sz="2200" dirty="0" err="1" smtClean="0"/>
              <a:t>conservateur</a:t>
            </a:r>
            <a:r>
              <a:rPr lang="sk-SK" sz="2200" dirty="0" smtClean="0"/>
              <a:t>“, </a:t>
            </a:r>
            <a:r>
              <a:rPr lang="sk-SK" sz="2200" dirty="0"/>
              <a:t>pojem popularizoval, kládol za cieľ “uchovávať zdravé učenia“ </a:t>
            </a:r>
            <a:endParaRPr lang="en-US" sz="2200" dirty="0"/>
          </a:p>
          <a:p>
            <a:pPr lvl="0">
              <a:buFont typeface="Wingdings" pitchFamily="2" charset="2"/>
              <a:buChar char="v"/>
            </a:pPr>
            <a:r>
              <a:rPr lang="sk-SK" sz="2200" dirty="0"/>
              <a:t>v</a:t>
            </a:r>
            <a:r>
              <a:rPr lang="sk-SK" sz="2200" dirty="0" smtClean="0"/>
              <a:t> </a:t>
            </a:r>
            <a:r>
              <a:rPr lang="sk-SK" sz="2200" dirty="0"/>
              <a:t>samotnej Európe sa pojem konzervativizmus v 19. storočí chápal hlavne ako obhajoba monarchie a starých </a:t>
            </a:r>
            <a:r>
              <a:rPr lang="sk-SK" sz="2200" dirty="0" smtClean="0"/>
              <a:t>hodnôt</a:t>
            </a:r>
            <a:endParaRPr lang="en-US" sz="2200" dirty="0"/>
          </a:p>
          <a:p>
            <a:pPr lvl="0">
              <a:buFont typeface="Wingdings" pitchFamily="2" charset="2"/>
              <a:buChar char="v"/>
            </a:pPr>
            <a:r>
              <a:rPr lang="sk-SK" sz="2200" dirty="0"/>
              <a:t>v</a:t>
            </a:r>
            <a:r>
              <a:rPr lang="sk-SK" sz="2200" dirty="0" smtClean="0"/>
              <a:t> </a:t>
            </a:r>
            <a:r>
              <a:rPr lang="sk-SK" sz="2200" dirty="0"/>
              <a:t>USA konzervativizmus vznikol až v polovici 20. storočia v podobe krídiel oboch politických strán.</a:t>
            </a:r>
            <a:endParaRPr lang="en-US" sz="2200" dirty="0"/>
          </a:p>
          <a:p>
            <a:pPr lvl="0">
              <a:buFont typeface="Wingdings" pitchFamily="2" charset="2"/>
              <a:buChar char="v"/>
            </a:pPr>
            <a:r>
              <a:rPr lang="sk-SK" sz="2200" dirty="0"/>
              <a:t>z</a:t>
            </a:r>
            <a:r>
              <a:rPr lang="sk-SK" sz="2200" dirty="0" smtClean="0"/>
              <a:t>a </a:t>
            </a:r>
            <a:r>
              <a:rPr lang="sk-SK" sz="2200" dirty="0"/>
              <a:t>otca klasického konzervativizmu je považovaný </a:t>
            </a:r>
            <a:r>
              <a:rPr lang="sk-SK" sz="2200" b="1" dirty="0"/>
              <a:t>Edmund </a:t>
            </a:r>
            <a:r>
              <a:rPr lang="sk-SK" sz="2200" b="1" dirty="0" err="1" smtClean="0"/>
              <a:t>Burke</a:t>
            </a:r>
            <a:endParaRPr lang="en-US" sz="22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>
                <a:solidFill>
                  <a:srgbClr val="C00000"/>
                </a:solidFill>
              </a:rPr>
              <a:t>Vznik</a:t>
            </a:r>
            <a:endParaRPr lang="en-US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995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572000" y="1484784"/>
            <a:ext cx="4038600" cy="4525963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v"/>
            </a:pPr>
            <a:r>
              <a:rPr lang="sk-SK" sz="2200" dirty="0" smtClean="0"/>
              <a:t>írsky filozof, štátnik a teoretik politiky</a:t>
            </a:r>
            <a:endParaRPr lang="en-US" sz="2200" dirty="0" smtClean="0"/>
          </a:p>
          <a:p>
            <a:pPr lvl="0">
              <a:buFont typeface="Wingdings" pitchFamily="2" charset="2"/>
              <a:buChar char="v"/>
            </a:pPr>
            <a:r>
              <a:rPr lang="sk-SK" sz="2200" dirty="0" smtClean="0"/>
              <a:t>opieral sa o názory a argumentáciu </a:t>
            </a:r>
            <a:r>
              <a:rPr lang="sk-SK" sz="2200" dirty="0" err="1" smtClean="0"/>
              <a:t>Hookera</a:t>
            </a:r>
            <a:r>
              <a:rPr lang="sk-SK" sz="2200" dirty="0" smtClean="0"/>
              <a:t>, </a:t>
            </a:r>
            <a:r>
              <a:rPr lang="sk-SK" sz="2200" dirty="0" err="1" smtClean="0"/>
              <a:t>Locka</a:t>
            </a:r>
            <a:r>
              <a:rPr lang="sk-SK" sz="2200" dirty="0" smtClean="0"/>
              <a:t> a </a:t>
            </a:r>
            <a:r>
              <a:rPr lang="sk-SK" sz="2200" dirty="0" err="1" smtClean="0"/>
              <a:t>Montesqieuho</a:t>
            </a:r>
            <a:r>
              <a:rPr lang="sk-SK" sz="2200" dirty="0" smtClean="0"/>
              <a:t> – podľa nich bolo toto usporiadanie zo všetkých európskych systémov najprajnejšie slobode a poriadku</a:t>
            </a:r>
            <a:endParaRPr lang="en-US" sz="2200" dirty="0" smtClean="0"/>
          </a:p>
          <a:p>
            <a:pPr>
              <a:buFont typeface="Wingdings" pitchFamily="2" charset="2"/>
              <a:buChar char="v"/>
            </a:pPr>
            <a:r>
              <a:rPr lang="sk-SK" sz="2200" dirty="0" smtClean="0"/>
              <a:t>knihou </a:t>
            </a:r>
            <a:r>
              <a:rPr lang="sk-SK" sz="2200" b="1" i="1" dirty="0" smtClean="0"/>
              <a:t>„Úvahy o Revolúcii vo Francúzsku“</a:t>
            </a:r>
            <a:r>
              <a:rPr lang="sk-SK" sz="2200" dirty="0" smtClean="0"/>
              <a:t>, ktorá bola vydaná v roku 1790  odmietol idey Francúzskej revolúcie</a:t>
            </a:r>
            <a:endParaRPr lang="en-US" sz="22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144" y="1463675"/>
            <a:ext cx="3664761" cy="428783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dirty="0" smtClean="0">
                <a:solidFill>
                  <a:srgbClr val="C00000"/>
                </a:solidFill>
              </a:rPr>
              <a:t>Edmund </a:t>
            </a:r>
            <a:r>
              <a:rPr lang="sk-SK" sz="4800" dirty="0" err="1" smtClean="0">
                <a:solidFill>
                  <a:srgbClr val="C00000"/>
                </a:solidFill>
              </a:rPr>
              <a:t>Burke</a:t>
            </a:r>
            <a:endParaRPr lang="en-US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395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Custom 95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60000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306</TotalTime>
  <Words>327</Words>
  <Application>Microsoft Office PowerPoint</Application>
  <PresentationFormat>On-screen Show (4:3)</PresentationFormat>
  <Paragraphs>71</Paragraphs>
  <Slides>13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Mylar</vt:lpstr>
      <vt:lpstr>Konzervativizmus</vt:lpstr>
      <vt:lpstr>Konzervativizmus</vt:lpstr>
      <vt:lpstr>Postoje konzervatívcov</vt:lpstr>
      <vt:lpstr>Postoje konzervatívcov</vt:lpstr>
      <vt:lpstr>Konzervativizmus je na rozdiel od liberalizmu zástancom</vt:lpstr>
      <vt:lpstr> Rozdelenie do stupňov </vt:lpstr>
      <vt:lpstr>  Myšlienkové smery </vt:lpstr>
      <vt:lpstr>Vznik</vt:lpstr>
      <vt:lpstr>Edmund Burke</vt:lpstr>
      <vt:lpstr>Edmund Burke</vt:lpstr>
      <vt:lpstr>Zástancovia konzervativizmu</vt:lpstr>
      <vt:lpstr>Ďakujem Vám za pozornosť</vt:lpstr>
      <vt:lpstr>Zdroje a použitá literatúra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Konzervativizmus</dc:title>
  <dc:creator>Lenka</dc:creator>
  <cp:lastModifiedBy>Lenka</cp:lastModifiedBy>
  <cp:revision>29</cp:revision>
  <dcterms:created xsi:type="dcterms:W3CDTF">2011-09-29T10:22:04Z</dcterms:created>
  <dcterms:modified xsi:type="dcterms:W3CDTF">2011-10-05T18:08:59Z</dcterms:modified>
</cp:coreProperties>
</file>