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73" r:id="rId4"/>
    <p:sldId id="274" r:id="rId5"/>
    <p:sldId id="275" r:id="rId6"/>
    <p:sldId id="278" r:id="rId7"/>
    <p:sldId id="279" r:id="rId8"/>
    <p:sldId id="282" r:id="rId9"/>
    <p:sldId id="280" r:id="rId10"/>
    <p:sldId id="257" r:id="rId11"/>
    <p:sldId id="267" r:id="rId12"/>
    <p:sldId id="268" r:id="rId13"/>
    <p:sldId id="269" r:id="rId14"/>
    <p:sldId id="270" r:id="rId15"/>
    <p:sldId id="263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0"/>
  </p:normalViewPr>
  <p:slideViewPr>
    <p:cSldViewPr>
      <p:cViewPr>
        <p:scale>
          <a:sx n="73" d="100"/>
          <a:sy n="73" d="100"/>
        </p:scale>
        <p:origin x="-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344B2-7C9A-441E-B62F-DBBFD2CDCDFE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1866F-1BB2-4590-B112-0E54AB883D2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1866F-1BB2-4590-B112-0E54AB883D2A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1866F-1BB2-4590-B112-0E54AB883D2A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1866F-1BB2-4590-B112-0E54AB883D2A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1866F-1BB2-4590-B112-0E54AB883D2A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1866F-1BB2-4590-B112-0E54AB883D2A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5000">
              <a:schemeClr val="bg1">
                <a:lumMod val="95000"/>
              </a:schemeClr>
            </a:gs>
            <a:gs pos="75000">
              <a:schemeClr val="bg1">
                <a:lumMod val="8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62708-CC0B-4C93-86B0-77609403244C}" type="datetimeFigureOut">
              <a:rPr lang="sk-SK" smtClean="0"/>
              <a:pPr/>
              <a:t>8.6.2012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3AC7-43C9-4E22-A1BC-9F2942B48F4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threePt" dir="t"/>
            </a:scene3d>
            <a:sp3d/>
          </a:bodyPr>
          <a:lstStyle/>
          <a:p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Príslovkové určenie</a:t>
            </a:r>
            <a:endParaRPr lang="sk-SK" sz="5400" dirty="0">
              <a:ln>
                <a:gradFill flip="none" rotWithShape="1">
                  <a:gsLst>
                    <a:gs pos="5100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475656" y="1268760"/>
            <a:ext cx="6408712" cy="4806535"/>
            <a:chOff x="1547664" y="1268760"/>
            <a:chExt cx="6408712" cy="4806535"/>
          </a:xfrm>
        </p:grpSpPr>
        <p:pic>
          <p:nvPicPr>
            <p:cNvPr id="1026" name="Picture 2" descr="C:\Users\vierka\Desktop\babky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47664" y="1268760"/>
              <a:ext cx="6408712" cy="4806535"/>
            </a:xfrm>
            <a:prstGeom prst="rect">
              <a:avLst/>
            </a:prstGeom>
            <a:noFill/>
          </p:spPr>
        </p:pic>
        <p:sp>
          <p:nvSpPr>
            <p:cNvPr id="5" name="BlokTextu 4"/>
            <p:cNvSpPr txBox="1"/>
            <p:nvPr/>
          </p:nvSpPr>
          <p:spPr>
            <a:xfrm>
              <a:off x="2483768" y="1916832"/>
              <a:ext cx="129614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sk-SK" sz="2400" dirty="0" smtClean="0"/>
                <a:t>Kedy?</a:t>
              </a:r>
              <a:endParaRPr lang="sk-SK" sz="2400" dirty="0"/>
            </a:p>
          </p:txBody>
        </p:sp>
        <p:sp>
          <p:nvSpPr>
            <p:cNvPr id="6" name="BlokTextu 5"/>
            <p:cNvSpPr txBox="1"/>
            <p:nvPr/>
          </p:nvSpPr>
          <p:spPr>
            <a:xfrm>
              <a:off x="4644008" y="2204864"/>
              <a:ext cx="86409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sk-SK" sz="2400" dirty="0" smtClean="0"/>
                <a:t>Kde?</a:t>
              </a:r>
              <a:endParaRPr lang="sk-SK" sz="2400" dirty="0"/>
            </a:p>
          </p:txBody>
        </p:sp>
        <p:sp>
          <p:nvSpPr>
            <p:cNvPr id="7" name="BlokTextu 6"/>
            <p:cNvSpPr txBox="1"/>
            <p:nvPr/>
          </p:nvSpPr>
          <p:spPr>
            <a:xfrm>
              <a:off x="6588224" y="1628799"/>
              <a:ext cx="100811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sk-SK" sz="2400" dirty="0" smtClean="0"/>
                <a:t>Ako?</a:t>
              </a:r>
              <a:endParaRPr lang="sk-SK" dirty="0"/>
            </a:p>
          </p:txBody>
        </p:sp>
        <p:sp>
          <p:nvSpPr>
            <p:cNvPr id="8" name="BlokTextu 7"/>
            <p:cNvSpPr txBox="1"/>
            <p:nvPr/>
          </p:nvSpPr>
          <p:spPr>
            <a:xfrm>
              <a:off x="4932040" y="4149080"/>
              <a:ext cx="115212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sk-SK" sz="2400" dirty="0" smtClean="0"/>
                <a:t>Prečo?</a:t>
              </a:r>
              <a:endParaRPr lang="sk-SK" sz="24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Úloha 3</a:t>
            </a:r>
            <a:endParaRPr lang="sk-SK" sz="5400" dirty="0">
              <a:ln>
                <a:gradFill flip="none" rotWithShape="1">
                  <a:gsLst>
                    <a:gs pos="51000">
                      <a:schemeClr val="accent1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indent="342900" algn="ctr">
              <a:spcBef>
                <a:spcPct val="0"/>
              </a:spcBef>
              <a:buNone/>
            </a:pPr>
            <a:r>
              <a:rPr lang="sk-SK" sz="3600" dirty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Vašou úlohou je kliknúť na správnu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odpoveď – na príslovkové určenie, ktoré je vo vete. </a:t>
            </a:r>
            <a:r>
              <a:rPr lang="sk-SK" sz="3600" dirty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Po kliknutí na zlú odpoveď, možnosť stmavne. Po kliknutí na správnu odpoveď, možnosť zmizne a ďalším kliknutím zobrazíte nasledujúcu otázku.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1152000" y="1484784"/>
            <a:ext cx="6840000" cy="72008"/>
            <a:chOff x="1115616" y="1484784"/>
            <a:chExt cx="6912768" cy="72008"/>
          </a:xfrm>
        </p:grpSpPr>
        <p:grpSp>
          <p:nvGrpSpPr>
            <p:cNvPr id="7" name="Skupina 6"/>
            <p:cNvGrpSpPr/>
            <p:nvPr/>
          </p:nvGrpSpPr>
          <p:grpSpPr>
            <a:xfrm>
              <a:off x="1350000" y="1484784"/>
              <a:ext cx="6444000" cy="72008"/>
              <a:chOff x="1115616" y="1484784"/>
              <a:chExt cx="7056784" cy="72008"/>
            </a:xfrm>
            <a:effectLst/>
          </p:grpSpPr>
          <p:sp>
            <p:nvSpPr>
              <p:cNvPr id="5" name="Päťuholník 4"/>
              <p:cNvSpPr/>
              <p:nvPr/>
            </p:nvSpPr>
            <p:spPr>
              <a:xfrm>
                <a:off x="4644008" y="1484784"/>
                <a:ext cx="3528392" cy="72008"/>
              </a:xfrm>
              <a:prstGeom prst="homePlat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" name="Päťuholník 5"/>
              <p:cNvSpPr/>
              <p:nvPr/>
            </p:nvSpPr>
            <p:spPr>
              <a:xfrm rot="10800000">
                <a:off x="1115616" y="1484784"/>
                <a:ext cx="3528392" cy="72008"/>
              </a:xfrm>
              <a:prstGeom prst="homePlat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8" name="Výložka 7"/>
            <p:cNvSpPr/>
            <p:nvPr/>
          </p:nvSpPr>
          <p:spPr>
            <a:xfrm>
              <a:off x="7956376" y="1484784"/>
              <a:ext cx="72008" cy="72008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9" name="Výložka 8"/>
            <p:cNvSpPr/>
            <p:nvPr/>
          </p:nvSpPr>
          <p:spPr>
            <a:xfrm rot="10800000">
              <a:off x="1115616" y="1484784"/>
              <a:ext cx="72008" cy="72008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erka\Desktop\ri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4664"/>
            <a:ext cx="7056784" cy="4961844"/>
          </a:xfrm>
          <a:prstGeom prst="rect">
            <a:avLst/>
          </a:prstGeom>
          <a:noFill/>
        </p:spPr>
      </p:pic>
      <p:sp>
        <p:nvSpPr>
          <p:cNvPr id="9" name="Ovál 8"/>
          <p:cNvSpPr/>
          <p:nvPr/>
        </p:nvSpPr>
        <p:spPr>
          <a:xfrm>
            <a:off x="4139952" y="404664"/>
            <a:ext cx="172819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Kto je to?</a:t>
            </a:r>
            <a:endParaRPr lang="sk-SK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1043608" y="404664"/>
            <a:ext cx="3456384" cy="4968552"/>
            <a:chOff x="1043608" y="404664"/>
            <a:chExt cx="3456384" cy="4968552"/>
          </a:xfrm>
        </p:grpSpPr>
        <p:sp>
          <p:nvSpPr>
            <p:cNvPr id="7" name="Rovnoramenný trojuholník 6"/>
            <p:cNvSpPr/>
            <p:nvPr/>
          </p:nvSpPr>
          <p:spPr>
            <a:xfrm rot="5400000">
              <a:off x="287524" y="1160748"/>
              <a:ext cx="4968552" cy="345638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sk-SK" sz="2400" dirty="0"/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1547664" y="2276872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2400" dirty="0" smtClean="0">
                  <a:solidFill>
                    <a:schemeClr val="bg1"/>
                  </a:solidFill>
                </a:rPr>
                <a:t>Príslovkové určenie času</a:t>
              </a:r>
              <a:endParaRPr lang="sk-SK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Rovnoramenný trojuholník 7"/>
          <p:cNvSpPr/>
          <p:nvPr/>
        </p:nvSpPr>
        <p:spPr>
          <a:xfrm rot="16200000">
            <a:off x="3887924" y="1160748"/>
            <a:ext cx="4968552" cy="34563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5940152" y="2276872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Príslovkové určenie spôsobu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5" name="Rovnoramenný trojuholník 4"/>
          <p:cNvSpPr/>
          <p:nvPr/>
        </p:nvSpPr>
        <p:spPr>
          <a:xfrm>
            <a:off x="1043608" y="2852936"/>
            <a:ext cx="7056784" cy="2520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3635896" y="3717032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Príslovkové určenie príčiny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6" name="Rovnoramenný trojuholník 5"/>
          <p:cNvSpPr/>
          <p:nvPr/>
        </p:nvSpPr>
        <p:spPr>
          <a:xfrm rot="10800000">
            <a:off x="1043608" y="404664"/>
            <a:ext cx="7056784" cy="2520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/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3635896" y="69269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Príslovkové určenie miesta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19" name="Vodorovný zvitok 18"/>
          <p:cNvSpPr/>
          <p:nvPr/>
        </p:nvSpPr>
        <p:spPr>
          <a:xfrm>
            <a:off x="1043608" y="5517232"/>
            <a:ext cx="7056784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Ráno pozoruje svojich podriadených.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erka\Desktop\ri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4664"/>
            <a:ext cx="7056784" cy="4961844"/>
          </a:xfrm>
          <a:prstGeom prst="rect">
            <a:avLst/>
          </a:prstGeom>
          <a:noFill/>
        </p:spPr>
      </p:pic>
      <p:sp>
        <p:nvSpPr>
          <p:cNvPr id="9" name="Ovál 8"/>
          <p:cNvSpPr/>
          <p:nvPr/>
        </p:nvSpPr>
        <p:spPr>
          <a:xfrm>
            <a:off x="4139952" y="404664"/>
            <a:ext cx="172819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Kto je to?</a:t>
            </a:r>
            <a:endParaRPr lang="sk-SK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4644008" y="404664"/>
            <a:ext cx="3456384" cy="4968552"/>
            <a:chOff x="4644008" y="404664"/>
            <a:chExt cx="3456384" cy="4968552"/>
          </a:xfrm>
        </p:grpSpPr>
        <p:sp>
          <p:nvSpPr>
            <p:cNvPr id="8" name="Rovnoramenný trojuholník 7"/>
            <p:cNvSpPr/>
            <p:nvPr/>
          </p:nvSpPr>
          <p:spPr>
            <a:xfrm rot="16200000">
              <a:off x="3887924" y="1160748"/>
              <a:ext cx="4968552" cy="345638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BlokTextu 11"/>
            <p:cNvSpPr txBox="1"/>
            <p:nvPr/>
          </p:nvSpPr>
          <p:spPr>
            <a:xfrm>
              <a:off x="5940152" y="2276872"/>
              <a:ext cx="19442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2400" dirty="0" smtClean="0">
                  <a:solidFill>
                    <a:schemeClr val="bg1"/>
                  </a:solidFill>
                </a:rPr>
                <a:t>Príslovkové určenie spôsobu</a:t>
              </a:r>
              <a:endParaRPr lang="sk-SK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Rovnoramenný trojuholník 4"/>
          <p:cNvSpPr/>
          <p:nvPr/>
        </p:nvSpPr>
        <p:spPr>
          <a:xfrm>
            <a:off x="1043608" y="2852936"/>
            <a:ext cx="7056784" cy="2520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3635896" y="3717032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Príslovkové určenie príčiny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6" name="Rovnoramenný trojuholník 5"/>
          <p:cNvSpPr/>
          <p:nvPr/>
        </p:nvSpPr>
        <p:spPr>
          <a:xfrm rot="10800000">
            <a:off x="1043608" y="404664"/>
            <a:ext cx="7056784" cy="2520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/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3635896" y="69269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Príslovkové určenie miesta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19" name="Vodorovný zvitok 18"/>
          <p:cNvSpPr/>
          <p:nvPr/>
        </p:nvSpPr>
        <p:spPr>
          <a:xfrm>
            <a:off x="1043608" y="5517232"/>
            <a:ext cx="7056784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Pracuje do úmoru a robí to s hrdosťou.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erka\Desktop\ri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4664"/>
            <a:ext cx="7056784" cy="4961844"/>
          </a:xfrm>
          <a:prstGeom prst="rect">
            <a:avLst/>
          </a:prstGeom>
          <a:noFill/>
        </p:spPr>
      </p:pic>
      <p:sp>
        <p:nvSpPr>
          <p:cNvPr id="9" name="Ovál 8"/>
          <p:cNvSpPr/>
          <p:nvPr/>
        </p:nvSpPr>
        <p:spPr>
          <a:xfrm>
            <a:off x="4139952" y="404664"/>
            <a:ext cx="172819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Kto je to?</a:t>
            </a:r>
            <a:endParaRPr lang="sk-SK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1043608" y="2852936"/>
            <a:ext cx="7056784" cy="2520280"/>
            <a:chOff x="1043608" y="2852936"/>
            <a:chExt cx="7056784" cy="2520280"/>
          </a:xfrm>
        </p:grpSpPr>
        <p:sp>
          <p:nvSpPr>
            <p:cNvPr id="5" name="Rovnoramenný trojuholník 4"/>
            <p:cNvSpPr/>
            <p:nvPr/>
          </p:nvSpPr>
          <p:spPr>
            <a:xfrm>
              <a:off x="1043608" y="2852936"/>
              <a:ext cx="7056784" cy="25202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BlokTextu 12"/>
            <p:cNvSpPr txBox="1"/>
            <p:nvPr/>
          </p:nvSpPr>
          <p:spPr>
            <a:xfrm>
              <a:off x="3635896" y="3717032"/>
              <a:ext cx="19442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2400" dirty="0" smtClean="0">
                  <a:solidFill>
                    <a:schemeClr val="bg1"/>
                  </a:solidFill>
                </a:rPr>
                <a:t>Príslovkové určenie príčiny</a:t>
              </a:r>
              <a:endParaRPr lang="sk-SK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Rovnoramenný trojuholník 5"/>
          <p:cNvSpPr/>
          <p:nvPr/>
        </p:nvSpPr>
        <p:spPr>
          <a:xfrm rot="10800000">
            <a:off x="1043608" y="404664"/>
            <a:ext cx="7056784" cy="2520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/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3635896" y="69269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</a:rPr>
              <a:t>Príslovkové určenie miesta</a:t>
            </a:r>
            <a:endParaRPr lang="sk-SK" sz="2400" dirty="0">
              <a:solidFill>
                <a:schemeClr val="bg1"/>
              </a:solidFill>
            </a:endParaRPr>
          </a:p>
        </p:txBody>
      </p:sp>
      <p:sp>
        <p:nvSpPr>
          <p:cNvPr id="19" name="Vodorovný zvitok 18"/>
          <p:cNvSpPr/>
          <p:nvPr/>
        </p:nvSpPr>
        <p:spPr>
          <a:xfrm>
            <a:off x="1043608" y="5517232"/>
            <a:ext cx="7056784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Matematiku učí pre radosť.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erka\Desktop\ri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4664"/>
            <a:ext cx="7056784" cy="4961844"/>
          </a:xfrm>
          <a:prstGeom prst="rect">
            <a:avLst/>
          </a:prstGeom>
          <a:noFill/>
        </p:spPr>
      </p:pic>
      <p:sp>
        <p:nvSpPr>
          <p:cNvPr id="9" name="Ovál 8"/>
          <p:cNvSpPr/>
          <p:nvPr/>
        </p:nvSpPr>
        <p:spPr>
          <a:xfrm>
            <a:off x="4139952" y="404664"/>
            <a:ext cx="172819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Kto je to?</a:t>
            </a:r>
            <a:endParaRPr lang="sk-SK" dirty="0"/>
          </a:p>
        </p:txBody>
      </p:sp>
      <p:sp>
        <p:nvSpPr>
          <p:cNvPr id="19" name="Vodorovný zvitok 18"/>
          <p:cNvSpPr/>
          <p:nvPr/>
        </p:nvSpPr>
        <p:spPr>
          <a:xfrm>
            <a:off x="1043608" y="5517232"/>
            <a:ext cx="7056784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Na GJAR je </a:t>
            </a:r>
            <a:r>
              <a:rPr lang="sk-SK" dirty="0" err="1" smtClean="0"/>
              <a:t>najvác</a:t>
            </a:r>
            <a:r>
              <a:rPr lang="sk-SK" dirty="0" smtClean="0"/>
              <a:t>!</a:t>
            </a:r>
            <a:endParaRPr lang="sk-SK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1043608" y="404664"/>
            <a:ext cx="7056784" cy="2520280"/>
            <a:chOff x="1043608" y="404664"/>
            <a:chExt cx="7056784" cy="2520280"/>
          </a:xfrm>
        </p:grpSpPr>
        <p:sp>
          <p:nvSpPr>
            <p:cNvPr id="6" name="Rovnoramenný trojuholník 5"/>
            <p:cNvSpPr/>
            <p:nvPr/>
          </p:nvSpPr>
          <p:spPr>
            <a:xfrm rot="10800000">
              <a:off x="1043608" y="404664"/>
              <a:ext cx="7056784" cy="25202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endParaRPr lang="sk-SK" dirty="0"/>
            </a:p>
          </p:txBody>
        </p:sp>
        <p:sp>
          <p:nvSpPr>
            <p:cNvPr id="10" name="BlokTextu 9"/>
            <p:cNvSpPr txBox="1"/>
            <p:nvPr/>
          </p:nvSpPr>
          <p:spPr>
            <a:xfrm>
              <a:off x="3635896" y="692696"/>
              <a:ext cx="19442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2400" dirty="0" smtClean="0">
                  <a:solidFill>
                    <a:schemeClr val="bg1"/>
                  </a:solidFill>
                </a:rPr>
                <a:t>Príslovkové určenie miesta</a:t>
              </a:r>
              <a:endParaRPr lang="sk-SK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erka\Desktop\ri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7056784" cy="4961844"/>
          </a:xfrm>
          <a:prstGeom prst="rect">
            <a:avLst/>
          </a:prstGeom>
          <a:noFill/>
        </p:spPr>
      </p:pic>
      <p:sp>
        <p:nvSpPr>
          <p:cNvPr id="3" name="Vodorovný zvitok 2"/>
          <p:cNvSpPr/>
          <p:nvPr/>
        </p:nvSpPr>
        <p:spPr>
          <a:xfrm>
            <a:off x="1043608" y="5517232"/>
            <a:ext cx="7056784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RNDr. Miroslav </a:t>
            </a:r>
            <a:r>
              <a:rPr lang="sk-SK" dirty="0" err="1" smtClean="0"/>
              <a:t>Krajňák</a:t>
            </a:r>
            <a:r>
              <a:rPr lang="sk-SK" dirty="0" smtClean="0"/>
              <a:t>, </a:t>
            </a:r>
            <a:r>
              <a:rPr lang="sk-SK" dirty="0" err="1" smtClean="0"/>
              <a:t>PhD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800" dirty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Ďakujem za pozornosť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sk-SK" dirty="0">
                <a:ln>
                  <a:gradFill flip="none" rotWithShape="1">
                    <a:gsLst>
                      <a:gs pos="51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Lenka </a:t>
            </a:r>
            <a:r>
              <a:rPr lang="sk-SK" dirty="0" err="1">
                <a:ln>
                  <a:gradFill flip="none" rotWithShape="1">
                    <a:gsLst>
                      <a:gs pos="51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Karahutová</a:t>
            </a:r>
            <a:r>
              <a:rPr lang="sk-SK" dirty="0">
                <a:ln>
                  <a:gradFill flip="none" rotWithShape="1">
                    <a:gsLst>
                      <a:gs pos="51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>
                          <a:lumMod val="40000"/>
                          <a:lumOff val="6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 II.C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Teória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Rozvíjací (vedľajší) vetný člen</a:t>
            </a:r>
          </a:p>
          <a:p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Vyjadruje za akých okolností sa uskutočňuje dej prísudku</a:t>
            </a:r>
          </a:p>
          <a:p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Môže rozvíjať aj zhodný prívlastok (Miloš je 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veľmi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nadaný žiak.) alebo príslovkové určenie (Chápe 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nesmierne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rýchlo.) </a:t>
            </a:r>
          </a:p>
          <a:p>
            <a:pPr>
              <a:buNone/>
            </a:pPr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Rozlišujeme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k-SK" sz="58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Okolnostné</a:t>
            </a:r>
          </a:p>
          <a:p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Príslovkové určenie </a:t>
            </a:r>
            <a:r>
              <a:rPr lang="sk-SK" sz="58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miesta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(kde? kam? kade? odkiaľ? pokiaľ?)</a:t>
            </a:r>
          </a:p>
          <a:p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Príslovkové určenie </a:t>
            </a:r>
            <a:r>
              <a:rPr lang="sk-SK" sz="58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času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(kedy? odkedy? dokedy? ako dlho?)</a:t>
            </a:r>
          </a:p>
          <a:p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Príslovkové určenie </a:t>
            </a:r>
            <a:r>
              <a:rPr lang="sk-SK" sz="58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príčiny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(prečo? načo? začo? z akej príčiny? pre akú príčinu?)</a:t>
            </a:r>
          </a:p>
          <a:p>
            <a:pPr>
              <a:buNone/>
            </a:pPr>
            <a:r>
              <a:rPr lang="sk-SK" sz="58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Vnútorné = Vlastnostné</a:t>
            </a:r>
          </a:p>
          <a:p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Príslovkové určenie </a:t>
            </a:r>
            <a:r>
              <a:rPr lang="sk-SK" sz="58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spôsobu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(ako? akým spôsobom?)</a:t>
            </a:r>
          </a:p>
          <a:p>
            <a:pPr>
              <a:buNone/>
            </a:pPr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Môže byť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Jednoduché = holé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(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pekne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spieva, rúbe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v lese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od strachu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ho nadvihlo)</a:t>
            </a:r>
            <a:r>
              <a:rPr lang="sk-SK" sz="3600" b="1" dirty="0" smtClean="0"/>
              <a:t> </a:t>
            </a:r>
          </a:p>
          <a:p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Rozvité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(veľmi 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pekne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spieva, rúbe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v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hustom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lese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od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veľkého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strachu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ho nadvihlo)</a:t>
            </a:r>
          </a:p>
          <a:p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Viacnásobné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(Vietor vyčíňal 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 Poľsku, v Maďarsku, v Rakúsku aj u nás.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)</a:t>
            </a:r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Vyjadríme ho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Podstatným menom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a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predložkovou väzbou (Idem 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do lesa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.)</a:t>
            </a:r>
            <a:endParaRPr lang="sk-SK" sz="3600" u="sng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Príslovkami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(Píšem 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pekne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.)</a:t>
            </a:r>
          </a:p>
          <a:p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Neurčitkom (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Neprišiel som </a:t>
            </a:r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riešiť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tento problém.) </a:t>
            </a:r>
          </a:p>
          <a:p>
            <a:r>
              <a:rPr lang="sk-SK" sz="36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Príslovkovou vedľajšou vetou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(Neprišiel som preto, aby som riešil tento problém. Ideme tam, kde sme boli včera.)</a:t>
            </a:r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Úloha 1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911741"/>
          </a:xfrm>
        </p:spPr>
        <p:txBody>
          <a:bodyPr anchor="ctr">
            <a:normAutofit fontScale="32500" lnSpcReduction="20000"/>
          </a:bodyPr>
          <a:lstStyle/>
          <a:p>
            <a:pPr>
              <a:buNone/>
            </a:pPr>
            <a:r>
              <a:rPr lang="sk-SK" sz="11100" b="1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Doplňte správny tvar</a:t>
            </a:r>
            <a:endParaRPr lang="sk-SK" sz="11100" b="1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r>
              <a:rPr lang="sk-SK" sz="111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Daj 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si obklad 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na oko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. 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Naoko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sa </a:t>
            </a:r>
            <a:r>
              <a:rPr lang="sk-SK" sz="111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tváril, že nič nevidí. (naoko/na oko)</a:t>
            </a:r>
          </a:p>
          <a:p>
            <a:pPr>
              <a:buNone/>
            </a:pPr>
            <a:r>
              <a:rPr lang="sk-SK" sz="111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Usiloval sa 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vyloviť zabudnuté 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 pamäti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. </a:t>
            </a:r>
            <a:r>
              <a:rPr lang="sk-SK" sz="111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Báseň 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odrecitovala 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spamäti. </a:t>
            </a:r>
            <a:r>
              <a:rPr lang="sk-SK" sz="111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(spamäti/z pamäti)</a:t>
            </a:r>
          </a:p>
          <a:p>
            <a:pPr>
              <a:buNone/>
            </a:pPr>
            <a:r>
              <a:rPr lang="sk-SK" sz="111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Operní speváci si musia 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dávať pozor </a:t>
            </a:r>
          </a:p>
          <a:p>
            <a:pPr>
              <a:buNone/>
            </a:pP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na hlas</a:t>
            </a:r>
            <a:r>
              <a:rPr lang="sk-SK" sz="111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.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sk-SK" sz="111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Aby vás počul, 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musíte hovoriť 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nahlas</a:t>
            </a:r>
            <a:r>
              <a:rPr lang="sk-SK" sz="111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. (nahlas/na hlas)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sk-SK" sz="3600" b="1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sk-SK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dirty="0"/>
          </a:p>
        </p:txBody>
      </p:sp>
      <p:grpSp>
        <p:nvGrpSpPr>
          <p:cNvPr id="4" name="Skupina 3"/>
          <p:cNvGrpSpPr/>
          <p:nvPr/>
        </p:nvGrpSpPr>
        <p:grpSpPr>
          <a:xfrm>
            <a:off x="1152000" y="1484784"/>
            <a:ext cx="6840000" cy="72008"/>
            <a:chOff x="1115616" y="1484784"/>
            <a:chExt cx="6912768" cy="72008"/>
          </a:xfrm>
        </p:grpSpPr>
        <p:grpSp>
          <p:nvGrpSpPr>
            <p:cNvPr id="5" name="Skupina 6"/>
            <p:cNvGrpSpPr/>
            <p:nvPr/>
          </p:nvGrpSpPr>
          <p:grpSpPr>
            <a:xfrm>
              <a:off x="1350000" y="1484784"/>
              <a:ext cx="6444000" cy="72008"/>
              <a:chOff x="1115616" y="1484784"/>
              <a:chExt cx="7056784" cy="72008"/>
            </a:xfrm>
            <a:effectLst/>
          </p:grpSpPr>
          <p:sp>
            <p:nvSpPr>
              <p:cNvPr id="8" name="Päťuholník 7"/>
              <p:cNvSpPr/>
              <p:nvPr/>
            </p:nvSpPr>
            <p:spPr>
              <a:xfrm>
                <a:off x="4644008" y="1484784"/>
                <a:ext cx="3528392" cy="72008"/>
              </a:xfrm>
              <a:prstGeom prst="homePlat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Päťuholník 8"/>
              <p:cNvSpPr/>
              <p:nvPr/>
            </p:nvSpPr>
            <p:spPr>
              <a:xfrm rot="10800000">
                <a:off x="1115616" y="1484784"/>
                <a:ext cx="3528392" cy="72008"/>
              </a:xfrm>
              <a:prstGeom prst="homePlat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6" name="Výložka 5"/>
            <p:cNvSpPr/>
            <p:nvPr/>
          </p:nvSpPr>
          <p:spPr>
            <a:xfrm>
              <a:off x="7956376" y="1484784"/>
              <a:ext cx="72008" cy="72008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7" name="Výložka 6"/>
            <p:cNvSpPr/>
            <p:nvPr/>
          </p:nvSpPr>
          <p:spPr>
            <a:xfrm rot="10800000">
              <a:off x="1115616" y="1484784"/>
              <a:ext cx="72008" cy="72008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</p:grpSp>
      <p:sp>
        <p:nvSpPr>
          <p:cNvPr id="12" name="Obláčik 11"/>
          <p:cNvSpPr/>
          <p:nvPr/>
        </p:nvSpPr>
        <p:spPr>
          <a:xfrm>
            <a:off x="2961175" y="2103928"/>
            <a:ext cx="1428760" cy="5715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láčik 12"/>
          <p:cNvSpPr/>
          <p:nvPr/>
        </p:nvSpPr>
        <p:spPr>
          <a:xfrm>
            <a:off x="4357686" y="2143116"/>
            <a:ext cx="1428760" cy="5715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láčik 13"/>
          <p:cNvSpPr/>
          <p:nvPr/>
        </p:nvSpPr>
        <p:spPr>
          <a:xfrm>
            <a:off x="5929322" y="3071810"/>
            <a:ext cx="1928826" cy="5715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láčik 14"/>
          <p:cNvSpPr/>
          <p:nvPr/>
        </p:nvSpPr>
        <p:spPr>
          <a:xfrm>
            <a:off x="4429124" y="3571876"/>
            <a:ext cx="1785950" cy="5715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láčik 15"/>
          <p:cNvSpPr/>
          <p:nvPr/>
        </p:nvSpPr>
        <p:spPr>
          <a:xfrm>
            <a:off x="785786" y="5572140"/>
            <a:ext cx="1428760" cy="5715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láčik 17"/>
          <p:cNvSpPr/>
          <p:nvPr/>
        </p:nvSpPr>
        <p:spPr>
          <a:xfrm>
            <a:off x="785786" y="5143512"/>
            <a:ext cx="1428760" cy="5715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Vtom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niekto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zaklopal na dvere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. 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 tom 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okamihu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som sa otočil. (vtom/v tom)</a:t>
            </a:r>
          </a:p>
          <a:p>
            <a:pPr>
              <a:buNone/>
            </a:pP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 časti 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urobíme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kompót a časť dáme do koláča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. 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Sčasti  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sa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nám koláč vydaril. (sčasti/z časti)</a:t>
            </a:r>
          </a:p>
          <a:p>
            <a:pPr>
              <a:buNone/>
            </a:pP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Nasilu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sa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zasmial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. 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Na silu </a:t>
            </a:r>
            <a:r>
              <a:rPr lang="sk-SK" sz="360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toho </a:t>
            </a:r>
            <a:r>
              <a:rPr lang="sk-SK" sz="36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človeka sa môžeš spoľahnúť. (nasilu/na silu) </a:t>
            </a:r>
            <a:endParaRPr lang="sk-SK" sz="3600" dirty="0"/>
          </a:p>
        </p:txBody>
      </p:sp>
      <p:sp>
        <p:nvSpPr>
          <p:cNvPr id="4" name="Obláčik 3"/>
          <p:cNvSpPr/>
          <p:nvPr/>
        </p:nvSpPr>
        <p:spPr>
          <a:xfrm>
            <a:off x="214282" y="1500174"/>
            <a:ext cx="1428760" cy="5715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láčik 4"/>
          <p:cNvSpPr/>
          <p:nvPr/>
        </p:nvSpPr>
        <p:spPr>
          <a:xfrm>
            <a:off x="3714744" y="4429132"/>
            <a:ext cx="1428760" cy="64294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láčik 5"/>
          <p:cNvSpPr/>
          <p:nvPr/>
        </p:nvSpPr>
        <p:spPr>
          <a:xfrm>
            <a:off x="357158" y="2714620"/>
            <a:ext cx="1428760" cy="5715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láčik 6"/>
          <p:cNvSpPr/>
          <p:nvPr/>
        </p:nvSpPr>
        <p:spPr>
          <a:xfrm>
            <a:off x="2143108" y="3214686"/>
            <a:ext cx="1285884" cy="5715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láčik 7"/>
          <p:cNvSpPr/>
          <p:nvPr/>
        </p:nvSpPr>
        <p:spPr>
          <a:xfrm>
            <a:off x="214282" y="4500570"/>
            <a:ext cx="1500198" cy="5715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láčik 8"/>
          <p:cNvSpPr/>
          <p:nvPr/>
        </p:nvSpPr>
        <p:spPr>
          <a:xfrm>
            <a:off x="6215074" y="1428736"/>
            <a:ext cx="1428760" cy="5715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Úloha </a:t>
            </a:r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2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07183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k-SK" sz="58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Doplňte chýbajúcu hlásku </a:t>
            </a:r>
            <a:r>
              <a:rPr lang="sk-SK" sz="58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s/z</a:t>
            </a:r>
          </a:p>
          <a:p>
            <a:pPr marL="0">
              <a:buNone/>
            </a:pP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_počiatku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_</a:t>
            </a:r>
            <a:r>
              <a:rPr lang="sk-SK" sz="5800" dirty="0" err="1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blí_ka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_ďaleka,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_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pod, _hora,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_pamäti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_poza, _</a:t>
            </a:r>
            <a:r>
              <a:rPr lang="sk-SK" sz="5800" dirty="0" err="1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prvu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_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pomedzi, _rána,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_polovice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_</a:t>
            </a:r>
            <a:r>
              <a:rPr lang="sk-SK" sz="5800" dirty="0" err="1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hruba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_pravidla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_niekade,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_</a:t>
            </a:r>
            <a:r>
              <a:rPr lang="sk-SK" sz="5800" dirty="0" err="1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vysoka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_tadeto, _</a:t>
            </a:r>
            <a:r>
              <a:rPr lang="sk-SK" sz="5800" dirty="0" err="1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hlboka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_</a:t>
            </a:r>
            <a:r>
              <a:rPr lang="sk-SK" sz="5800" dirty="0" err="1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ľahka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_večera</a:t>
            </a:r>
          </a:p>
          <a:p>
            <a:pPr>
              <a:buNone/>
            </a:pPr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dirty="0"/>
          </a:p>
        </p:txBody>
      </p:sp>
      <p:grpSp>
        <p:nvGrpSpPr>
          <p:cNvPr id="4" name="Skupina 3"/>
          <p:cNvGrpSpPr/>
          <p:nvPr/>
        </p:nvGrpSpPr>
        <p:grpSpPr>
          <a:xfrm>
            <a:off x="1152000" y="1484784"/>
            <a:ext cx="6840000" cy="72008"/>
            <a:chOff x="1115616" y="1484784"/>
            <a:chExt cx="6912768" cy="72008"/>
          </a:xfrm>
        </p:grpSpPr>
        <p:grpSp>
          <p:nvGrpSpPr>
            <p:cNvPr id="5" name="Skupina 6"/>
            <p:cNvGrpSpPr/>
            <p:nvPr/>
          </p:nvGrpSpPr>
          <p:grpSpPr>
            <a:xfrm>
              <a:off x="1350000" y="1484784"/>
              <a:ext cx="6444000" cy="72008"/>
              <a:chOff x="1115616" y="1484784"/>
              <a:chExt cx="7056784" cy="72008"/>
            </a:xfrm>
            <a:effectLst/>
          </p:grpSpPr>
          <p:sp>
            <p:nvSpPr>
              <p:cNvPr id="8" name="Päťuholník 7"/>
              <p:cNvSpPr/>
              <p:nvPr/>
            </p:nvSpPr>
            <p:spPr>
              <a:xfrm>
                <a:off x="4644008" y="1484784"/>
                <a:ext cx="3528392" cy="72008"/>
              </a:xfrm>
              <a:prstGeom prst="homePlat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Päťuholník 8"/>
              <p:cNvSpPr/>
              <p:nvPr/>
            </p:nvSpPr>
            <p:spPr>
              <a:xfrm rot="10800000">
                <a:off x="1115616" y="1484784"/>
                <a:ext cx="3528392" cy="72008"/>
              </a:xfrm>
              <a:prstGeom prst="homePlat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6" name="Výložka 5"/>
            <p:cNvSpPr/>
            <p:nvPr/>
          </p:nvSpPr>
          <p:spPr>
            <a:xfrm>
              <a:off x="7956376" y="1484784"/>
              <a:ext cx="72008" cy="72008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7" name="Výložka 6"/>
            <p:cNvSpPr/>
            <p:nvPr/>
          </p:nvSpPr>
          <p:spPr>
            <a:xfrm rot="10800000">
              <a:off x="1115616" y="1484784"/>
              <a:ext cx="72008" cy="72008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Riešenie</a:t>
            </a:r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sk-SK" sz="5400" dirty="0" smtClean="0">
                <a:ln>
                  <a:gradFill flip="none" rotWithShape="1">
                    <a:gsLst>
                      <a:gs pos="51000">
                        <a:schemeClr val="accent1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2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07183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k-SK" sz="5800" b="1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Doplňte chýbajúcu hlásku s/z</a:t>
            </a:r>
          </a:p>
          <a:p>
            <a:pPr marL="0">
              <a:buNone/>
            </a:pP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počiatku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blí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ka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ďaleka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pod,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hora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pamäti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poza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prvu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pomedzi,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rána,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polovice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hruba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pravidla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niekade,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vysoka,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s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tadeto,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hlboka,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z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ľahka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2"/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z</a:t>
            </a:r>
            <a:r>
              <a:rPr lang="sk-SK" sz="5800" dirty="0" smtClean="0">
                <a:ln>
                  <a:gradFill flip="none" rotWithShape="1">
                    <a:gsLst>
                      <a:gs pos="5100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večera</a:t>
            </a:r>
            <a:endParaRPr lang="sk-SK" sz="5800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endParaRPr lang="sk-SK" dirty="0" smtClean="0">
              <a:ln>
                <a:gradFill flip="none" rotWithShape="1">
                  <a:gsLst>
                    <a:gs pos="5100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None/>
            </a:pPr>
            <a:endParaRPr lang="sk-SK" dirty="0"/>
          </a:p>
        </p:txBody>
      </p:sp>
      <p:grpSp>
        <p:nvGrpSpPr>
          <p:cNvPr id="4" name="Skupina 3"/>
          <p:cNvGrpSpPr/>
          <p:nvPr/>
        </p:nvGrpSpPr>
        <p:grpSpPr>
          <a:xfrm>
            <a:off x="1152000" y="1484784"/>
            <a:ext cx="6840000" cy="72008"/>
            <a:chOff x="1115616" y="1484784"/>
            <a:chExt cx="6912768" cy="72008"/>
          </a:xfrm>
        </p:grpSpPr>
        <p:grpSp>
          <p:nvGrpSpPr>
            <p:cNvPr id="5" name="Skupina 6"/>
            <p:cNvGrpSpPr/>
            <p:nvPr/>
          </p:nvGrpSpPr>
          <p:grpSpPr>
            <a:xfrm>
              <a:off x="1350000" y="1484784"/>
              <a:ext cx="6444000" cy="72008"/>
              <a:chOff x="1115616" y="1484784"/>
              <a:chExt cx="7056784" cy="72008"/>
            </a:xfrm>
            <a:effectLst/>
          </p:grpSpPr>
          <p:sp>
            <p:nvSpPr>
              <p:cNvPr id="8" name="Päťuholník 7"/>
              <p:cNvSpPr/>
              <p:nvPr/>
            </p:nvSpPr>
            <p:spPr>
              <a:xfrm>
                <a:off x="4644008" y="1484784"/>
                <a:ext cx="3528392" cy="72008"/>
              </a:xfrm>
              <a:prstGeom prst="homePlat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Päťuholník 8"/>
              <p:cNvSpPr/>
              <p:nvPr/>
            </p:nvSpPr>
            <p:spPr>
              <a:xfrm rot="10800000">
                <a:off x="1115616" y="1484784"/>
                <a:ext cx="3528392" cy="72008"/>
              </a:xfrm>
              <a:prstGeom prst="homePlat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6" name="Výložka 5"/>
            <p:cNvSpPr/>
            <p:nvPr/>
          </p:nvSpPr>
          <p:spPr>
            <a:xfrm>
              <a:off x="7956376" y="1484784"/>
              <a:ext cx="72008" cy="72008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7" name="Výložka 6"/>
            <p:cNvSpPr/>
            <p:nvPr/>
          </p:nvSpPr>
          <p:spPr>
            <a:xfrm rot="10800000">
              <a:off x="1115616" y="1484784"/>
              <a:ext cx="72008" cy="72008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550</Words>
  <Application>Microsoft Office PowerPoint</Application>
  <PresentationFormat>Prezentácia na obrazovke (4:3)</PresentationFormat>
  <Paragraphs>79</Paragraphs>
  <Slides>16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Príslovkové určenie</vt:lpstr>
      <vt:lpstr>Teória</vt:lpstr>
      <vt:lpstr>Rozlišujeme</vt:lpstr>
      <vt:lpstr>Môže byť</vt:lpstr>
      <vt:lpstr>Vyjadríme ho</vt:lpstr>
      <vt:lpstr>Úloha 1</vt:lpstr>
      <vt:lpstr>Snímka 7</vt:lpstr>
      <vt:lpstr>Úloha 2</vt:lpstr>
      <vt:lpstr>Riešenie 2</vt:lpstr>
      <vt:lpstr>Úloha 3</vt:lpstr>
      <vt:lpstr>Snímka 11</vt:lpstr>
      <vt:lpstr>Snímka 12</vt:lpstr>
      <vt:lpstr>Snímka 13</vt:lpstr>
      <vt:lpstr>Snímka 14</vt:lpstr>
      <vt:lpstr>Snímka 15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Príslovkové určenie</dc:title>
  <dc:creator>vierka</dc:creator>
  <cp:lastModifiedBy>Doma</cp:lastModifiedBy>
  <cp:revision>52</cp:revision>
  <dcterms:created xsi:type="dcterms:W3CDTF">2012-06-03T10:38:13Z</dcterms:created>
  <dcterms:modified xsi:type="dcterms:W3CDTF">2012-06-08T18:20:51Z</dcterms:modified>
</cp:coreProperties>
</file>