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1" r:id="rId3"/>
    <p:sldId id="257" r:id="rId4"/>
    <p:sldId id="258" r:id="rId5"/>
    <p:sldId id="260" r:id="rId6"/>
    <p:sldId id="270" r:id="rId7"/>
    <p:sldId id="261" r:id="rId8"/>
    <p:sldId id="267" r:id="rId9"/>
    <p:sldId id="268" r:id="rId10"/>
    <p:sldId id="269" r:id="rId11"/>
    <p:sldId id="272" r:id="rId12"/>
    <p:sldId id="259" r:id="rId13"/>
    <p:sldId id="273"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828" autoAdjust="0"/>
  </p:normalViewPr>
  <p:slideViewPr>
    <p:cSldViewPr>
      <p:cViewPr varScale="1">
        <p:scale>
          <a:sx n="98" d="100"/>
          <a:sy n="98"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5FD61-529D-472B-9760-F427BA505702}" type="datetimeFigureOut">
              <a:rPr lang="sk-SK" smtClean="0"/>
              <a:t>31. 5. 2017</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F39D2-4CF6-46E8-8CC9-00AEEE39C7F1}" type="slidenum">
              <a:rPr lang="sk-SK" smtClean="0"/>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Spravidla žijú na dne, len </a:t>
            </a:r>
            <a:r>
              <a:rPr lang="sk-SK" sz="1200" b="0" i="0" kern="1200" dirty="0" err="1" smtClean="0">
                <a:solidFill>
                  <a:schemeClr val="tx1"/>
                </a:solidFill>
                <a:latin typeface="+mn-lt"/>
                <a:ea typeface="+mn-ea"/>
                <a:cs typeface="+mn-cs"/>
              </a:rPr>
              <a:t>manty</a:t>
            </a:r>
            <a:r>
              <a:rPr lang="sk-SK" sz="1200" b="0" i="0" kern="1200" dirty="0" smtClean="0">
                <a:solidFill>
                  <a:schemeClr val="tx1"/>
                </a:solidFill>
                <a:latin typeface="+mn-lt"/>
                <a:ea typeface="+mn-ea"/>
                <a:cs typeface="+mn-cs"/>
              </a:rPr>
              <a:t> a </a:t>
            </a:r>
            <a:r>
              <a:rPr lang="sk-SK" sz="1200" b="0" i="0" kern="1200" dirty="0" err="1" smtClean="0">
                <a:solidFill>
                  <a:schemeClr val="tx1"/>
                </a:solidFill>
                <a:latin typeface="+mn-lt"/>
                <a:ea typeface="+mn-ea"/>
                <a:cs typeface="+mn-cs"/>
              </a:rPr>
              <a:t>myliobatisy</a:t>
            </a:r>
            <a:r>
              <a:rPr lang="sk-SK" sz="1200" b="0" i="0" kern="1200" dirty="0" smtClean="0">
                <a:solidFill>
                  <a:schemeClr val="tx1"/>
                </a:solidFill>
                <a:latin typeface="+mn-lt"/>
                <a:ea typeface="+mn-ea"/>
                <a:cs typeface="+mn-cs"/>
              </a:rPr>
              <a:t> plávajú vyššie. Niektoré čeľade sú sladkovodné, väčšina žije v mori.</a:t>
            </a:r>
          </a:p>
          <a:p>
            <a:r>
              <a:rPr lang="sk-SK" sz="1200" b="0" i="0" kern="1200" dirty="0" smtClean="0">
                <a:solidFill>
                  <a:schemeClr val="tx1"/>
                </a:solidFill>
                <a:latin typeface="+mn-lt"/>
                <a:ea typeface="+mn-ea"/>
                <a:cs typeface="+mn-cs"/>
              </a:rPr>
              <a:t>Vyznačujú sa širokým splošteným telom a krídlovitými plutvami</a:t>
            </a:r>
            <a:r>
              <a:rPr lang="sk-SK" sz="1200" b="0" i="0" kern="1200" baseline="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mávajú nimi ako krídlami. Väčšina druhov sa sfarbením prispôsobuje morskému dnu, niektoré druhy sa aj čiastočne zahrabávajú do dna.</a:t>
            </a:r>
          </a:p>
          <a:p>
            <a:r>
              <a:rPr lang="sk-SK" sz="1200" b="0" i="0" kern="1200" dirty="0" smtClean="0">
                <a:solidFill>
                  <a:schemeClr val="tx1"/>
                </a:solidFill>
                <a:latin typeface="+mn-lt"/>
                <a:ea typeface="+mn-ea"/>
                <a:cs typeface="+mn-cs"/>
              </a:rPr>
              <a:t>Rod </a:t>
            </a:r>
            <a:r>
              <a:rPr lang="sk-SK" sz="1200" b="0" i="0" u="none" strike="noStrike" kern="1200" dirty="0" err="1" smtClean="0">
                <a:solidFill>
                  <a:schemeClr val="tx1"/>
                </a:solidFill>
                <a:latin typeface="+mn-lt"/>
                <a:ea typeface="+mn-ea"/>
                <a:cs typeface="+mn-cs"/>
              </a:rPr>
              <a:t>manta</a:t>
            </a:r>
            <a:r>
              <a:rPr lang="sk-SK" sz="1200" b="0" i="0" kern="1200" dirty="0" smtClean="0">
                <a:solidFill>
                  <a:schemeClr val="tx1"/>
                </a:solidFill>
                <a:latin typeface="+mn-lt"/>
                <a:ea typeface="+mn-ea"/>
                <a:cs typeface="+mn-cs"/>
              </a:rPr>
              <a:t> je </a:t>
            </a:r>
            <a:r>
              <a:rPr lang="sk-SK" sz="1200" b="0" i="0" kern="1200" dirty="0" err="1" smtClean="0">
                <a:solidFill>
                  <a:schemeClr val="tx1"/>
                </a:solidFill>
                <a:latin typeface="+mn-lt"/>
                <a:ea typeface="+mn-ea"/>
                <a:cs typeface="+mn-cs"/>
              </a:rPr>
              <a:t>planktofágny</a:t>
            </a:r>
            <a:r>
              <a:rPr lang="sk-SK" sz="1200" b="0" i="0" kern="1200" dirty="0" smtClean="0">
                <a:solidFill>
                  <a:schemeClr val="tx1"/>
                </a:solidFill>
                <a:latin typeface="+mn-lt"/>
                <a:ea typeface="+mn-ea"/>
                <a:cs typeface="+mn-cs"/>
              </a:rPr>
              <a:t>, ostatné sú dravé. Veľa rají má zuby uspôsobené na drvenie schránok mäkkýšov. Elektrické raje (torpéda) majú svaly transformované na výrobu elektrickej energie na omráčenie koristi. Veľa druhov má na chvoste veľký tŕň pokrytý jedovatými zlúčeninami.</a:t>
            </a:r>
          </a:p>
        </p:txBody>
      </p:sp>
      <p:sp>
        <p:nvSpPr>
          <p:cNvPr id="4" name="Zástupný symbol čísla snímky 3"/>
          <p:cNvSpPr>
            <a:spLocks noGrp="1"/>
          </p:cNvSpPr>
          <p:nvPr>
            <p:ph type="sldNum" sz="quarter" idx="10"/>
          </p:nvPr>
        </p:nvSpPr>
        <p:spPr/>
        <p:txBody>
          <a:bodyPr/>
          <a:lstStyle/>
          <a:p>
            <a:fld id="{08AF39D2-4CF6-46E8-8CC9-00AEEE39C7F1}" type="slidenum">
              <a:rPr lang="sk-SK" smtClean="0"/>
              <a:t>3</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Rad elektrických rají (</a:t>
            </a:r>
            <a:r>
              <a:rPr lang="sk-SK" sz="1200" b="0" i="1" kern="1200" dirty="0" err="1" smtClean="0">
                <a:solidFill>
                  <a:schemeClr val="tx1"/>
                </a:solidFill>
                <a:latin typeface="+mn-lt"/>
                <a:ea typeface="+mn-ea"/>
                <a:cs typeface="+mn-cs"/>
              </a:rPr>
              <a:t>Torpediniformes</a:t>
            </a:r>
            <a:r>
              <a:rPr lang="sk-SK" sz="1200" b="0" i="0" kern="1200" dirty="0" smtClean="0">
                <a:solidFill>
                  <a:schemeClr val="tx1"/>
                </a:solidFill>
                <a:latin typeface="+mn-lt"/>
                <a:ea typeface="+mn-ea"/>
                <a:cs typeface="+mn-cs"/>
              </a:rPr>
              <a:t>) je zvláštnou skupinou </a:t>
            </a:r>
            <a:r>
              <a:rPr lang="sk-SK" sz="1200" b="0" i="0" kern="1200" dirty="0" err="1" smtClean="0">
                <a:solidFill>
                  <a:schemeClr val="tx1"/>
                </a:solidFill>
                <a:latin typeface="+mn-lt"/>
                <a:ea typeface="+mn-ea"/>
                <a:cs typeface="+mn-cs"/>
              </a:rPr>
              <a:t>parýb</a:t>
            </a:r>
            <a:r>
              <a:rPr lang="sk-SK" sz="1200" b="0" i="0" kern="1200" dirty="0" smtClean="0">
                <a:solidFill>
                  <a:schemeClr val="tx1"/>
                </a:solidFill>
                <a:latin typeface="+mn-lt"/>
                <a:ea typeface="+mn-ea"/>
                <a:cs typeface="+mn-cs"/>
              </a:rPr>
              <a:t> s asi 69 druhmi. V niektorých jazykoch ich poznajú pod názvom </a:t>
            </a:r>
            <a:r>
              <a:rPr lang="sk-SK" sz="1200" b="0" i="1" kern="1200" dirty="0" smtClean="0">
                <a:solidFill>
                  <a:schemeClr val="tx1"/>
                </a:solidFill>
                <a:latin typeface="+mn-lt"/>
                <a:ea typeface="+mn-ea"/>
                <a:cs typeface="+mn-cs"/>
              </a:rPr>
              <a:t>torpéda</a:t>
            </a:r>
            <a:r>
              <a:rPr lang="sk-SK" sz="1200" b="0" i="0" kern="1200" dirty="0" smtClean="0">
                <a:solidFill>
                  <a:schemeClr val="tx1"/>
                </a:solidFill>
                <a:latin typeface="+mn-lt"/>
                <a:ea typeface="+mn-ea"/>
                <a:cs typeface="+mn-cs"/>
              </a:rPr>
              <a:t>, čo pochádza z latinského </a:t>
            </a:r>
            <a:r>
              <a:rPr lang="sk-SK" sz="1200" b="0" i="0" kern="1200" dirty="0" err="1" smtClean="0">
                <a:solidFill>
                  <a:schemeClr val="tx1"/>
                </a:solidFill>
                <a:latin typeface="+mn-lt"/>
                <a:ea typeface="+mn-ea"/>
                <a:cs typeface="+mn-cs"/>
              </a:rPr>
              <a:t>torpere</a:t>
            </a:r>
            <a:r>
              <a:rPr lang="sk-SK" sz="1200" b="0" i="0" kern="1200" dirty="0" smtClean="0">
                <a:solidFill>
                  <a:schemeClr val="tx1"/>
                </a:solidFill>
                <a:latin typeface="+mn-lt"/>
                <a:ea typeface="+mn-ea"/>
                <a:cs typeface="+mn-cs"/>
              </a:rPr>
              <a:t>, znamenajúce stuhnutie či paralýzu. Názov poukazuje na efekt, ktorý raje vyvolajú pri dotyku. Takmer všetky druhy rají majú slabší elektrický orgán vo svojich chvostoch, avšak iba samotné elektrické raje majú omnoho účinnejší orgán v oblasti hlavy. Tieto druhy žijú od trópov po mierne pásmo a môžu dosahovať dĺžky od 43 cm po 4,5 metra. Najväčšie môžu vážiť až 90 kg.  </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4</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Tu sú nejaké druhy torpéd.</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5</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Produkujú elektrický výboj s napätím od 8 do 220 voltov. Vo </a:t>
            </a:r>
            <a:r>
              <a:rPr lang="sk-SK" sz="1200" b="0" i="0" u="none" strike="noStrike" kern="1200" dirty="0" smtClean="0">
                <a:solidFill>
                  <a:schemeClr val="tx1"/>
                </a:solidFill>
                <a:latin typeface="+mn-lt"/>
                <a:ea typeface="+mn-ea"/>
                <a:cs typeface="+mn-cs"/>
              </a:rPr>
              <a:t>svaloch</a:t>
            </a:r>
            <a:r>
              <a:rPr lang="sk-SK" sz="1200" b="0" i="0" kern="1200" dirty="0" smtClean="0">
                <a:solidFill>
                  <a:schemeClr val="tx1"/>
                </a:solidFill>
                <a:latin typeface="+mn-lt"/>
                <a:ea typeface="+mn-ea"/>
                <a:cs typeface="+mn-cs"/>
              </a:rPr>
              <a:t> majú umiestnené orgány (</a:t>
            </a:r>
            <a:r>
              <a:rPr lang="sk-SK" sz="1200" b="0" i="0" kern="1200" dirty="0" err="1" smtClean="0">
                <a:solidFill>
                  <a:schemeClr val="tx1"/>
                </a:solidFill>
                <a:latin typeface="+mn-lt"/>
                <a:ea typeface="+mn-ea"/>
                <a:cs typeface="+mn-cs"/>
              </a:rPr>
              <a:t>elektroplaxy</a:t>
            </a:r>
            <a:r>
              <a:rPr lang="sk-SK" sz="1200" b="0" i="0" kern="1200" dirty="0" smtClean="0">
                <a:solidFill>
                  <a:schemeClr val="tx1"/>
                </a:solidFill>
                <a:latin typeface="+mn-lt"/>
                <a:ea typeface="+mn-ea"/>
                <a:cs typeface="+mn-cs"/>
              </a:rPr>
              <a:t>) schopné vytvárať</a:t>
            </a:r>
            <a:r>
              <a:rPr lang="sk-SK" sz="1200" b="0" i="0" kern="1200" baseline="0" dirty="0" smtClean="0">
                <a:solidFill>
                  <a:schemeClr val="tx1"/>
                </a:solidFill>
                <a:latin typeface="+mn-lt"/>
                <a:ea typeface="+mn-ea"/>
                <a:cs typeface="+mn-cs"/>
              </a:rPr>
              <a:t> </a:t>
            </a:r>
            <a:r>
              <a:rPr lang="sk-SK" sz="1200" b="0" i="0" u="none" strike="noStrike" kern="1200" dirty="0" smtClean="0">
                <a:solidFill>
                  <a:schemeClr val="tx1"/>
                </a:solidFill>
                <a:latin typeface="+mn-lt"/>
                <a:ea typeface="+mn-ea"/>
                <a:cs typeface="+mn-cs"/>
              </a:rPr>
              <a:t>elektrický</a:t>
            </a:r>
            <a:r>
              <a:rPr lang="sk-SK" sz="1200" b="0" i="0" kern="1200" dirty="0" smtClean="0">
                <a:solidFill>
                  <a:schemeClr val="tx1"/>
                </a:solidFill>
                <a:latin typeface="+mn-lt"/>
                <a:ea typeface="+mn-ea"/>
                <a:cs typeface="+mn-cs"/>
              </a:rPr>
              <a:t> výboj,</a:t>
            </a:r>
            <a:r>
              <a:rPr lang="sk-SK" sz="1200" b="0" i="0" kern="1200" baseline="0" dirty="0" smtClean="0">
                <a:solidFill>
                  <a:schemeClr val="tx1"/>
                </a:solidFill>
                <a:latin typeface="+mn-lt"/>
                <a:ea typeface="+mn-ea"/>
                <a:cs typeface="+mn-cs"/>
              </a:rPr>
              <a:t> ktorý používajú na lokalizáciu, omráčenie alebo usmrtenie koristi.</a:t>
            </a:r>
            <a:r>
              <a:rPr lang="sk-SK" sz="1200" b="0" i="0" kern="120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Na </a:t>
            </a:r>
            <a:r>
              <a:rPr lang="sk-SK" sz="1200" b="0" i="0" kern="1200" dirty="0" err="1" smtClean="0">
                <a:solidFill>
                  <a:schemeClr val="tx1"/>
                </a:solidFill>
                <a:latin typeface="+mn-lt"/>
                <a:ea typeface="+mn-ea"/>
                <a:cs typeface="+mn-cs"/>
              </a:rPr>
              <a:t>kaž</a:t>
            </a:r>
            <a:r>
              <a:rPr lang="sk-SK" sz="1200" b="0" i="0" kern="1200" dirty="0" smtClean="0">
                <a:solidFill>
                  <a:schemeClr val="tx1"/>
                </a:solidFill>
                <a:latin typeface="+mn-lt"/>
                <a:ea typeface="+mn-ea"/>
                <a:cs typeface="+mn-cs"/>
              </a:rPr>
              <a:t>dej strane má a 600 šesťbokých hranolov, </a:t>
            </a:r>
            <a:r>
              <a:rPr lang="sk-SK" sz="1200" b="0" i="0" kern="1200" dirty="0" err="1" smtClean="0">
                <a:solidFill>
                  <a:schemeClr val="tx1"/>
                </a:solidFill>
                <a:latin typeface="+mn-lt"/>
                <a:ea typeface="+mn-ea"/>
                <a:cs typeface="+mn-cs"/>
              </a:rPr>
              <a:t>ka</a:t>
            </a:r>
            <a:r>
              <a:rPr lang="sk-SK" sz="1200" b="0" i="0" kern="1200" dirty="0" smtClean="0">
                <a:solidFill>
                  <a:schemeClr val="tx1"/>
                </a:solidFill>
                <a:latin typeface="+mn-lt"/>
                <a:ea typeface="+mn-ea"/>
                <a:cs typeface="+mn-cs"/>
              </a:rPr>
              <a:t></a:t>
            </a:r>
            <a:r>
              <a:rPr lang="sk-SK" sz="1200" b="0" i="0" kern="1200" dirty="0" err="1" smtClean="0">
                <a:solidFill>
                  <a:schemeClr val="tx1"/>
                </a:solidFill>
                <a:latin typeface="+mn-lt"/>
                <a:ea typeface="+mn-ea"/>
                <a:cs typeface="+mn-cs"/>
              </a:rPr>
              <a:t>ždý</a:t>
            </a:r>
            <a:r>
              <a:rPr lang="sk-SK" sz="1200" b="0" i="0" kern="1200" dirty="0" smtClean="0">
                <a:solidFill>
                  <a:schemeClr val="tx1"/>
                </a:solidFill>
                <a:latin typeface="+mn-lt"/>
                <a:ea typeface="+mn-ea"/>
                <a:cs typeface="+mn-cs"/>
              </a:rPr>
              <a:t> so 40 a viac článkami /</a:t>
            </a:r>
            <a:r>
              <a:rPr lang="sk-SK" sz="1200" b="0" i="0" kern="1200" dirty="0" err="1" smtClean="0">
                <a:solidFill>
                  <a:schemeClr val="tx1"/>
                </a:solidFill>
                <a:latin typeface="+mn-lt"/>
                <a:ea typeface="+mn-ea"/>
                <a:cs typeface="+mn-cs"/>
              </a:rPr>
              <a:t>elektroplaxy</a:t>
            </a:r>
            <a:r>
              <a:rPr lang="sk-SK" sz="1200" b="0" i="0" kern="1200" dirty="0" smtClean="0">
                <a:solidFill>
                  <a:schemeClr val="tx1"/>
                </a:solidFill>
                <a:latin typeface="+mn-lt"/>
                <a:ea typeface="+mn-ea"/>
                <a:cs typeface="+mn-cs"/>
              </a:rPr>
              <a:t>/ oddelenými rôsolovitými vrstvami. Celkom je v </a:t>
            </a:r>
            <a:r>
              <a:rPr lang="sk-SK" sz="1200" b="0" i="0" kern="1200" dirty="0" err="1" smtClean="0">
                <a:solidFill>
                  <a:schemeClr val="tx1"/>
                </a:solidFill>
                <a:latin typeface="+mn-lt"/>
                <a:ea typeface="+mn-ea"/>
                <a:cs typeface="+mn-cs"/>
              </a:rPr>
              <a:t>kaž</a:t>
            </a:r>
            <a:r>
              <a:rPr lang="sk-SK" sz="1200" b="0" i="0" kern="1200" dirty="0" smtClean="0">
                <a:solidFill>
                  <a:schemeClr val="tx1"/>
                </a:solidFill>
                <a:latin typeface="+mn-lt"/>
                <a:ea typeface="+mn-ea"/>
                <a:cs typeface="+mn-cs"/>
              </a:rPr>
              <a:t>dom orgáne najmenej 24 000 článkov.</a:t>
            </a:r>
            <a:r>
              <a:rPr lang="sk-SK" sz="1200" b="0" i="0" kern="1200" dirty="0" smtClean="0">
                <a:solidFill>
                  <a:schemeClr val="tx1"/>
                </a:solidFill>
                <a:latin typeface="+mn-lt"/>
                <a:ea typeface="+mn-ea"/>
                <a:cs typeface="+mn-cs"/>
              </a:rPr>
              <a:t> Loví tak, že svoju korisť v podstate objíme svojimi prsnými plutvami a zo svojich elektrických orgánov do nej vpraví takmer 200 voltov. Týmto svoju obeť úplne ochromí a neskôr i skonzumuje. </a:t>
            </a:r>
            <a:r>
              <a:rPr lang="sk-SK" sz="1200" b="0" i="0" kern="1200" dirty="0" err="1" smtClean="0">
                <a:solidFill>
                  <a:schemeClr val="tx1"/>
                </a:solidFill>
                <a:latin typeface="+mn-lt"/>
                <a:ea typeface="+mn-ea"/>
                <a:cs typeface="+mn-cs"/>
              </a:rPr>
              <a:t>Polkne</a:t>
            </a:r>
            <a:r>
              <a:rPr lang="sk-SK" sz="1200" b="0" i="0" kern="1200" baseline="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ich vcelku. Tieto </a:t>
            </a:r>
            <a:r>
              <a:rPr lang="sk-SK" sz="1200" b="0" i="0" kern="1200" dirty="0" err="1" smtClean="0">
                <a:solidFill>
                  <a:schemeClr val="tx1"/>
                </a:solidFill>
                <a:latin typeface="+mn-lt"/>
                <a:ea typeface="+mn-ea"/>
                <a:cs typeface="+mn-cs"/>
              </a:rPr>
              <a:t>paryby</a:t>
            </a:r>
            <a:r>
              <a:rPr lang="sk-SK" sz="1200" b="0" i="0" kern="1200" dirty="0" smtClean="0">
                <a:solidFill>
                  <a:schemeClr val="tx1"/>
                </a:solidFill>
                <a:latin typeface="+mn-lt"/>
                <a:ea typeface="+mn-ea"/>
                <a:cs typeface="+mn-cs"/>
              </a:rPr>
              <a:t> sú tiež veľmi citlivé na elektrické pole. Elektrinu si vyrába sama pomocou špeciálne zoskupených svalov a dokonca si ju dokáže aj uskladňovať v telových tkanivách.</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6</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Stavba tela torpéd. </a:t>
            </a:r>
            <a:r>
              <a:rPr lang="sk-SK" dirty="0" err="1" smtClean="0"/>
              <a:t>Väčnu</a:t>
            </a:r>
            <a:r>
              <a:rPr lang="sk-SK" dirty="0" smtClean="0"/>
              <a:t> prednej časti tela zaberajú elektrické orgány.</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7</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Všeobecný výskyt torpéd je od Severného mora,</a:t>
            </a:r>
            <a:r>
              <a:rPr lang="sk-SK" baseline="0" dirty="0" smtClean="0"/>
              <a:t> okolo pobrežia Európy, v Stredozemnom a Čiernom mori a okolo pobrežia Afriky v Atlantickom oceáne.</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8</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b="0" i="0" kern="1200" dirty="0" smtClean="0">
                <a:solidFill>
                  <a:schemeClr val="tx1"/>
                </a:solidFill>
                <a:latin typeface="+mn-lt"/>
                <a:ea typeface="+mn-ea"/>
                <a:cs typeface="+mn-cs"/>
              </a:rPr>
              <a:t>Jedným z najznámejších a najbežnejších druhov tohto radu je torpédo mramorované. Najväčšie a najstaršie jedince môžu dosiahnuť až 1,5 metrovej dĺžky. Má okrúhly plochý trup v tvare disku, na ktorého oboch stranách sa nachádzajú elektrické orgány. Aktívne je hlavne v noci, počas dňa leží čiastočne zahrabané na dne, nezakryté ostávajú len oči a dýchacie otvory. Pre ľudí nie je síce torpédo mramorované nebezpečné, výboj však môže pri dotyku spôsobiť i smrť.</a:t>
            </a:r>
            <a:r>
              <a:rPr lang="sk-SK" sz="1200" b="0" i="0" kern="1200" baseline="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Torpédo mramorované preferuje vody hlboké od 10 do 30 metrov, bolo ale objavené aj v hĺbke okolo 100 metrov. Sú</a:t>
            </a:r>
            <a:r>
              <a:rPr lang="sk-SK" sz="1200" b="0" i="0" kern="1200" baseline="0" dirty="0" smtClean="0">
                <a:solidFill>
                  <a:schemeClr val="tx1"/>
                </a:solidFill>
                <a:latin typeface="+mn-lt"/>
                <a:ea typeface="+mn-ea"/>
                <a:cs typeface="+mn-cs"/>
              </a:rPr>
              <a:t> živorodé a už mláďatá dokáže vytvoriť elektrický výboj. Dožívajú sa 15 – 20 rokov.</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b="0" i="0" kern="1200" dirty="0" smtClean="0">
                <a:solidFill>
                  <a:schemeClr val="tx1"/>
                </a:solidFill>
                <a:latin typeface="+mn-lt"/>
                <a:ea typeface="+mn-ea"/>
                <a:cs typeface="+mn-cs"/>
              </a:rPr>
              <a:t>Medzi najväčšie druhy tohto rodu patrí torpédo atlantické . V priemere dosahuje dĺžky 1,5 metra a hmotnosti 75 kg, väčšie jedince však môžu dosiahnuť dĺžky do dvoch metrov a hmotnosti až 90 kg.</a:t>
            </a:r>
            <a:r>
              <a:rPr lang="sk-SK" sz="1200" b="0" i="0" kern="1200" baseline="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Zaujímavosťou je, že tento </a:t>
            </a:r>
            <a:r>
              <a:rPr lang="sk-SK" sz="1200" b="0" i="0" kern="1200" dirty="0" err="1" smtClean="0">
                <a:solidFill>
                  <a:schemeClr val="tx1"/>
                </a:solidFill>
                <a:latin typeface="+mn-lt"/>
                <a:ea typeface="+mn-ea"/>
                <a:cs typeface="+mn-cs"/>
              </a:rPr>
              <a:t>drsnokožec</a:t>
            </a:r>
            <a:r>
              <a:rPr lang="sk-SK" sz="1200" b="0" i="0" kern="1200" dirty="0" smtClean="0">
                <a:solidFill>
                  <a:schemeClr val="tx1"/>
                </a:solidFill>
                <a:latin typeface="+mn-lt"/>
                <a:ea typeface="+mn-ea"/>
                <a:cs typeface="+mn-cs"/>
              </a:rPr>
              <a:t> vlastne ani nemá „drsnú kožu“. Prakticky mu chýba </a:t>
            </a:r>
            <a:r>
              <a:rPr lang="sk-SK" sz="1200" b="0" i="0" kern="1200" dirty="0" err="1" smtClean="0">
                <a:solidFill>
                  <a:schemeClr val="tx1"/>
                </a:solidFill>
                <a:latin typeface="+mn-lt"/>
                <a:ea typeface="+mn-ea"/>
                <a:cs typeface="+mn-cs"/>
              </a:rPr>
              <a:t>plakoidné</a:t>
            </a:r>
            <a:r>
              <a:rPr lang="sk-SK" sz="1200" b="0" i="0" kern="1200" dirty="0" smtClean="0">
                <a:solidFill>
                  <a:schemeClr val="tx1"/>
                </a:solidFill>
                <a:latin typeface="+mn-lt"/>
                <a:ea typeface="+mn-ea"/>
                <a:cs typeface="+mn-cs"/>
              </a:rPr>
              <a:t> šupiny, tak typické pre väčšinu </a:t>
            </a:r>
            <a:r>
              <a:rPr lang="sk-SK" sz="1200" b="0" i="0" kern="1200" dirty="0" err="1" smtClean="0">
                <a:solidFill>
                  <a:schemeClr val="tx1"/>
                </a:solidFill>
                <a:latin typeface="+mn-lt"/>
                <a:ea typeface="+mn-ea"/>
                <a:cs typeface="+mn-cs"/>
              </a:rPr>
              <a:t>parýb</a:t>
            </a:r>
            <a:r>
              <a:rPr lang="sk-SK" sz="1200" b="0" i="0" kern="1200" dirty="0" smtClean="0">
                <a:solidFill>
                  <a:schemeClr val="tx1"/>
                </a:solidFill>
                <a:latin typeface="+mn-lt"/>
                <a:ea typeface="+mn-ea"/>
                <a:cs typeface="+mn-cs"/>
              </a:rPr>
              <a:t>. Dokáže však uloviť aj omnoho väčšiu korisť, akú môže skonzumovať. </a:t>
            </a:r>
            <a:endParaRPr lang="sk-SK"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k-SK" dirty="0" smtClean="0"/>
          </a:p>
          <a:p>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9</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Torpédo obyčajné je typovým druhom tohto rodu. Nepatrí medzi najväčšie druhy (dorastá do dĺžky asi 60 centimetrov) je ale ľahko rozpoznateľné podľa výrazných modrých kruhov na chrbtovej časti. Ich počet sa väčšinou pohybuje od žiadnej po deväť, v priemere asi päť. Výboj pri dotyku môže byť síce bolestivý, ale pre človeka nie je nebezpečný. </a:t>
            </a:r>
            <a:r>
              <a:rPr lang="sk-SK" sz="1200" b="0" i="1" kern="1200" dirty="0" err="1" smtClean="0">
                <a:solidFill>
                  <a:schemeClr val="tx1"/>
                </a:solidFill>
                <a:latin typeface="+mn-lt"/>
                <a:ea typeface="+mn-ea"/>
                <a:cs typeface="+mn-cs"/>
              </a:rPr>
              <a:t>Elektrogenické</a:t>
            </a:r>
            <a:r>
              <a:rPr lang="sk-SK" sz="1200" b="0" i="0" kern="1200" dirty="0" smtClean="0">
                <a:solidFill>
                  <a:schemeClr val="tx1"/>
                </a:solidFill>
                <a:latin typeface="+mn-lt"/>
                <a:ea typeface="+mn-ea"/>
                <a:cs typeface="+mn-cs"/>
              </a:rPr>
              <a:t> schopnosti tohto druhu sa dokonca využívali na liečenie v starovekom Grécku a Ríme. </a:t>
            </a:r>
            <a:endParaRPr lang="sk-SK" dirty="0"/>
          </a:p>
        </p:txBody>
      </p:sp>
      <p:sp>
        <p:nvSpPr>
          <p:cNvPr id="4" name="Zástupný symbol čísla snímky 3"/>
          <p:cNvSpPr>
            <a:spLocks noGrp="1"/>
          </p:cNvSpPr>
          <p:nvPr>
            <p:ph type="sldNum" sz="quarter" idx="10"/>
          </p:nvPr>
        </p:nvSpPr>
        <p:spPr/>
        <p:txBody>
          <a:bodyPr/>
          <a:lstStyle/>
          <a:p>
            <a:fld id="{08AF39D2-4CF6-46E8-8CC9-00AEEE39C7F1}" type="slidenum">
              <a:rPr lang="sk-SK" smtClean="0"/>
              <a:t>10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BDBE2DA3-59DB-484C-A57A-23A950D96A13}" type="datetimeFigureOut">
              <a:rPr lang="sk-SK" smtClean="0"/>
              <a:t>31. 5. 2017</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B4C69151-9052-4DFB-B1E0-9C74BA80B5B8}" type="slidenum">
              <a:rPr lang="sk-SK" smtClean="0"/>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DBE2DA3-59DB-484C-A57A-23A950D96A13}" type="datetimeFigureOut">
              <a:rPr lang="sk-SK" smtClean="0"/>
              <a:t>31. 5. 2017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DBE2DA3-59DB-484C-A57A-23A950D96A13}" type="datetimeFigureOut">
              <a:rPr lang="sk-SK" smtClean="0"/>
              <a:t>31. 5. 2017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DBE2DA3-59DB-484C-A57A-23A950D96A13}" type="datetimeFigureOut">
              <a:rPr lang="sk-SK" smtClean="0"/>
              <a:t>31. 5. 2017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BDBE2DA3-59DB-484C-A57A-23A950D96A13}" type="datetimeFigureOut">
              <a:rPr lang="sk-SK" smtClean="0"/>
              <a:t>31. 5. 2017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C69151-9052-4DFB-B1E0-9C74BA80B5B8}" type="slidenum">
              <a:rPr lang="sk-SK" smtClean="0"/>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BDBE2DA3-59DB-484C-A57A-23A950D96A13}" type="datetimeFigureOut">
              <a:rPr lang="sk-SK" smtClean="0"/>
              <a:t>31. 5. 2017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BDBE2DA3-59DB-484C-A57A-23A950D96A13}" type="datetimeFigureOut">
              <a:rPr lang="sk-SK" smtClean="0"/>
              <a:t>31. 5. 2017</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BDBE2DA3-59DB-484C-A57A-23A950D96A13}" type="datetimeFigureOut">
              <a:rPr lang="sk-SK" smtClean="0"/>
              <a:t>31. 5. 2017</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DBE2DA3-59DB-484C-A57A-23A950D96A13}" type="datetimeFigureOut">
              <a:rPr lang="sk-SK" smtClean="0"/>
              <a:t>31. 5. 2017</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BDBE2DA3-59DB-484C-A57A-23A950D96A13}" type="datetimeFigureOut">
              <a:rPr lang="sk-SK" smtClean="0"/>
              <a:t>31. 5. 2017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4C69151-9052-4DFB-B1E0-9C74BA80B5B8}"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BDBE2DA3-59DB-484C-A57A-23A950D96A13}" type="datetimeFigureOut">
              <a:rPr lang="sk-SK" smtClean="0"/>
              <a:t>31. 5. 2017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077200" y="6356350"/>
            <a:ext cx="609600" cy="365125"/>
          </a:xfrm>
        </p:spPr>
        <p:txBody>
          <a:bodyPr/>
          <a:lstStyle/>
          <a:p>
            <a:fld id="{B4C69151-9052-4DFB-B1E0-9C74BA80B5B8}" type="slidenum">
              <a:rPr lang="sk-SK" smtClean="0"/>
              <a:t>‹#›</a:t>
            </a:fld>
            <a:endParaRPr lang="sk-SK"/>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BE2DA3-59DB-484C-A57A-23A950D96A13}" type="datetimeFigureOut">
              <a:rPr lang="sk-SK" smtClean="0"/>
              <a:t>31. 5. 2017</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C69151-9052-4DFB-B1E0-9C74BA80B5B8}" type="slidenum">
              <a:rPr lang="sk-SK" smtClean="0"/>
              <a:t>‹#›</a:t>
            </a:fld>
            <a:endParaRPr lang="sk-SK"/>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zivapriroda.sk/" TargetMode="External"/><Relationship Id="rId2" Type="http://schemas.openxmlformats.org/officeDocument/2006/relationships/hyperlink" Target="https://sk.wikipedia.org/" TargetMode="External"/><Relationship Id="rId1" Type="http://schemas.openxmlformats.org/officeDocument/2006/relationships/slideLayout" Target="../slideLayouts/slideLayout2.xml"/><Relationship Id="rId4" Type="http://schemas.openxmlformats.org/officeDocument/2006/relationships/hyperlink" Target="https://cs.wikipedi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yDB3e07jr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ln>
            <a:noFill/>
          </a:ln>
        </p:spPr>
        <p:txBody>
          <a:bodyPr/>
          <a:lstStyle/>
          <a:p>
            <a:r>
              <a:rPr lang="sk-SK" dirty="0" smtClean="0">
                <a:ln w="12700">
                  <a:solidFill>
                    <a:schemeClr val="tx1"/>
                  </a:solidFill>
                </a:ln>
                <a:solidFill>
                  <a:schemeClr val="tx1"/>
                </a:solidFill>
                <a:latin typeface="Comic Sans MS" pitchFamily="66" charset="0"/>
              </a:rPr>
              <a:t>Elektrická raja</a:t>
            </a:r>
            <a:endParaRPr lang="sk-SK" dirty="0">
              <a:ln w="12700">
                <a:solidFill>
                  <a:schemeClr val="tx1"/>
                </a:solidFill>
              </a:ln>
              <a:solidFill>
                <a:schemeClr val="tx1"/>
              </a:solidFill>
              <a:latin typeface="Comic Sans MS" pitchFamily="66" charset="0"/>
            </a:endParaRPr>
          </a:p>
        </p:txBody>
      </p:sp>
      <p:sp>
        <p:nvSpPr>
          <p:cNvPr id="3" name="Podnadpis 2"/>
          <p:cNvSpPr>
            <a:spLocks noGrp="1"/>
          </p:cNvSpPr>
          <p:nvPr>
            <p:ph type="subTitle" idx="1"/>
          </p:nvPr>
        </p:nvSpPr>
        <p:spPr/>
        <p:txBody>
          <a:bodyPr/>
          <a:lstStyle/>
          <a:p>
            <a:r>
              <a:rPr lang="sk-SK" dirty="0" smtClean="0">
                <a:solidFill>
                  <a:schemeClr val="bg2">
                    <a:lumMod val="60000"/>
                    <a:lumOff val="40000"/>
                  </a:schemeClr>
                </a:solidFill>
                <a:latin typeface="Comic Sans MS" pitchFamily="66" charset="0"/>
                <a:cs typeface="Arial" pitchFamily="34" charset="0"/>
              </a:rPr>
              <a:t>Karina </a:t>
            </a:r>
            <a:r>
              <a:rPr lang="sk-SK" dirty="0" err="1" smtClean="0">
                <a:solidFill>
                  <a:schemeClr val="bg2">
                    <a:lumMod val="60000"/>
                    <a:lumOff val="40000"/>
                  </a:schemeClr>
                </a:solidFill>
                <a:latin typeface="Comic Sans MS" pitchFamily="66" charset="0"/>
                <a:cs typeface="Arial" pitchFamily="34" charset="0"/>
              </a:rPr>
              <a:t>Bakoňová</a:t>
            </a:r>
            <a:endParaRPr lang="sk-SK" dirty="0" smtClean="0">
              <a:solidFill>
                <a:schemeClr val="bg2">
                  <a:lumMod val="60000"/>
                  <a:lumOff val="40000"/>
                </a:schemeClr>
              </a:solidFill>
              <a:latin typeface="Comic Sans MS" pitchFamily="66" charset="0"/>
              <a:cs typeface="Arial" pitchFamily="34" charset="0"/>
            </a:endParaRPr>
          </a:p>
          <a:p>
            <a:r>
              <a:rPr lang="sk-SK" dirty="0" smtClean="0">
                <a:solidFill>
                  <a:schemeClr val="bg2">
                    <a:lumMod val="60000"/>
                    <a:lumOff val="40000"/>
                  </a:schemeClr>
                </a:solidFill>
                <a:latin typeface="Comic Sans MS" pitchFamily="66" charset="0"/>
                <a:cs typeface="Arial" pitchFamily="34" charset="0"/>
              </a:rPr>
              <a:t>1.D</a:t>
            </a:r>
            <a:endParaRPr lang="sk-SK" dirty="0">
              <a:solidFill>
                <a:schemeClr val="bg2">
                  <a:lumMod val="60000"/>
                  <a:lumOff val="40000"/>
                </a:schemeClr>
              </a:solidFill>
              <a:latin typeface="Comic Sans MS" pitchFamily="66"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textu 2"/>
          <p:cNvSpPr>
            <a:spLocks noGrp="1"/>
          </p:cNvSpPr>
          <p:nvPr>
            <p:ph type="body" idx="1"/>
          </p:nvPr>
        </p:nvSpPr>
        <p:spPr>
          <a:xfrm>
            <a:off x="457200" y="857232"/>
            <a:ext cx="4040188" cy="659352"/>
          </a:xfrm>
        </p:spPr>
        <p:txBody>
          <a:bodyPr/>
          <a:lstStyle/>
          <a:p>
            <a:r>
              <a:rPr lang="sk-SK" dirty="0" smtClean="0">
                <a:latin typeface="Comic Sans MS" pitchFamily="66" charset="0"/>
              </a:rPr>
              <a:t>Torpédo obyčajné </a:t>
            </a:r>
            <a:endParaRPr lang="sk-SK" dirty="0">
              <a:latin typeface="Comic Sans MS" pitchFamily="66" charset="0"/>
            </a:endParaRPr>
          </a:p>
        </p:txBody>
      </p:sp>
      <p:sp>
        <p:nvSpPr>
          <p:cNvPr id="5" name="Zástupný symbol obsahu 4"/>
          <p:cNvSpPr>
            <a:spLocks noGrp="1"/>
          </p:cNvSpPr>
          <p:nvPr>
            <p:ph sz="quarter" idx="2"/>
          </p:nvPr>
        </p:nvSpPr>
        <p:spPr>
          <a:xfrm>
            <a:off x="457200" y="1571612"/>
            <a:ext cx="4040188" cy="4788708"/>
          </a:xfrm>
        </p:spPr>
        <p:txBody>
          <a:bodyPr/>
          <a:lstStyle/>
          <a:p>
            <a:r>
              <a:rPr lang="sk-SK" dirty="0" smtClean="0">
                <a:latin typeface="Comic Sans MS" pitchFamily="66" charset="0"/>
              </a:rPr>
              <a:t>60cm</a:t>
            </a:r>
          </a:p>
          <a:p>
            <a:r>
              <a:rPr lang="sk-SK" dirty="0" smtClean="0">
                <a:latin typeface="Comic Sans MS" pitchFamily="66" charset="0"/>
              </a:rPr>
              <a:t>Modré kruhy na chrbtovej časti</a:t>
            </a:r>
          </a:p>
          <a:p>
            <a:r>
              <a:rPr lang="sk-SK" dirty="0" smtClean="0">
                <a:latin typeface="Comic Sans MS" pitchFamily="66" charset="0"/>
              </a:rPr>
              <a:t>Liečenie v starovekom Ríme a Grécku</a:t>
            </a:r>
            <a:endParaRPr lang="sk-SK" dirty="0">
              <a:latin typeface="Comic Sans MS" pitchFamily="66" charset="0"/>
            </a:endParaRPr>
          </a:p>
        </p:txBody>
      </p:sp>
      <p:pic>
        <p:nvPicPr>
          <p:cNvPr id="30722" name="Picture 2" descr="Torpedo_torpedo_corsica3"/>
          <p:cNvPicPr>
            <a:picLocks noChangeAspect="1" noChangeArrowheads="1"/>
          </p:cNvPicPr>
          <p:nvPr/>
        </p:nvPicPr>
        <p:blipFill>
          <a:blip r:embed="rId3"/>
          <a:srcRect/>
          <a:stretch>
            <a:fillRect/>
          </a:stretch>
        </p:blipFill>
        <p:spPr bwMode="auto">
          <a:xfrm>
            <a:off x="4286248" y="3286124"/>
            <a:ext cx="4167174" cy="3125381"/>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200"/>
                            </p:stCondLst>
                            <p:childTnLst>
                              <p:par>
                                <p:cTn id="13" presetID="2" presetClass="entr" presetSubtype="4"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700"/>
                            </p:stCondLst>
                            <p:childTnLst>
                              <p:par>
                                <p:cTn id="18" presetID="2" presetClass="entr" presetSubtype="4"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2" presetClass="entr" presetSubtype="4"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2" presetClass="entr" presetSubtype="4" fill="hold" nodeType="afterEffect">
                                  <p:stCondLst>
                                    <p:cond delay="0"/>
                                  </p:stCondLst>
                                  <p:childTnLst>
                                    <p:set>
                                      <p:cBhvr>
                                        <p:cTn id="29" dur="1" fill="hold">
                                          <p:stCondLst>
                                            <p:cond delay="0"/>
                                          </p:stCondLst>
                                        </p:cTn>
                                        <p:tgtEl>
                                          <p:spTgt spid="30722"/>
                                        </p:tgtEl>
                                        <p:attrNameLst>
                                          <p:attrName>style.visibility</p:attrName>
                                        </p:attrNameLst>
                                      </p:cBhvr>
                                      <p:to>
                                        <p:strVal val="visible"/>
                                      </p:to>
                                    </p:set>
                                    <p:anim calcmode="lin" valueType="num">
                                      <p:cBhvr additive="base">
                                        <p:cTn id="30" dur="500" fill="hold"/>
                                        <p:tgtEl>
                                          <p:spTgt spid="30722"/>
                                        </p:tgtEl>
                                        <p:attrNameLst>
                                          <p:attrName>ppt_x</p:attrName>
                                        </p:attrNameLst>
                                      </p:cBhvr>
                                      <p:tavLst>
                                        <p:tav tm="0">
                                          <p:val>
                                            <p:strVal val="#ppt_x"/>
                                          </p:val>
                                        </p:tav>
                                        <p:tav tm="100000">
                                          <p:val>
                                            <p:strVal val="#ppt_x"/>
                                          </p:val>
                                        </p:tav>
                                      </p:tavLst>
                                    </p:anim>
                                    <p:anim calcmode="lin" valueType="num">
                                      <p:cBhvr additive="base">
                                        <p:cTn id="3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sk-SK" dirty="0" smtClean="0">
                <a:latin typeface="Comic Sans MS" pitchFamily="66" charset="0"/>
              </a:rPr>
              <a:t>Otázky</a:t>
            </a:r>
            <a:endParaRPr lang="sk-SK" dirty="0">
              <a:latin typeface="Comic Sans MS" pitchFamily="66" charset="0"/>
            </a:endParaRPr>
          </a:p>
        </p:txBody>
      </p:sp>
      <p:sp>
        <p:nvSpPr>
          <p:cNvPr id="8" name="Zástupný symbol obsahu 7"/>
          <p:cNvSpPr>
            <a:spLocks noGrp="1"/>
          </p:cNvSpPr>
          <p:nvPr>
            <p:ph idx="1"/>
          </p:nvPr>
        </p:nvSpPr>
        <p:spPr/>
        <p:txBody>
          <a:bodyPr/>
          <a:lstStyle/>
          <a:p>
            <a:r>
              <a:rPr lang="sk-SK" dirty="0" smtClean="0">
                <a:solidFill>
                  <a:schemeClr val="tx2"/>
                </a:solidFill>
                <a:latin typeface="Comic Sans MS" pitchFamily="66" charset="0"/>
              </a:rPr>
              <a:t>Aké veľké napätie dokážu vyrobiť torpéda?</a:t>
            </a:r>
          </a:p>
          <a:p>
            <a:r>
              <a:rPr lang="sk-SK" dirty="0" smtClean="0">
                <a:latin typeface="Comic Sans MS" pitchFamily="66" charset="0"/>
              </a:rPr>
              <a:t>8 – 220 V</a:t>
            </a:r>
          </a:p>
          <a:p>
            <a:r>
              <a:rPr lang="sk-SK" dirty="0" smtClean="0">
                <a:solidFill>
                  <a:schemeClr val="tx2"/>
                </a:solidFill>
                <a:latin typeface="Comic Sans MS" pitchFamily="66" charset="0"/>
              </a:rPr>
              <a:t>Kde sa nachádzajú elektrické orgány?</a:t>
            </a:r>
          </a:p>
          <a:p>
            <a:r>
              <a:rPr lang="sk-SK" dirty="0" smtClean="0">
                <a:latin typeface="Comic Sans MS" pitchFamily="66" charset="0"/>
              </a:rPr>
              <a:t>Po oboch stranách prednej časti tela.</a:t>
            </a:r>
          </a:p>
          <a:p>
            <a:r>
              <a:rPr lang="sk-SK" dirty="0" smtClean="0">
                <a:solidFill>
                  <a:schemeClr val="tx2"/>
                </a:solidFill>
                <a:latin typeface="Comic Sans MS" pitchFamily="66" charset="0"/>
              </a:rPr>
              <a:t>Kedy lovia a čo robia zvyšok dňa?</a:t>
            </a:r>
          </a:p>
          <a:p>
            <a:r>
              <a:rPr lang="sk-SK" dirty="0" smtClean="0">
                <a:latin typeface="Comic Sans MS" pitchFamily="66" charset="0"/>
              </a:rPr>
              <a:t>Lovia v noci, cez deň </a:t>
            </a:r>
            <a:r>
              <a:rPr lang="sk-SK" dirty="0" err="1" smtClean="0">
                <a:latin typeface="Comic Sans MS" pitchFamily="66" charset="0"/>
              </a:rPr>
              <a:t>su</a:t>
            </a:r>
            <a:r>
              <a:rPr lang="sk-SK" dirty="0" smtClean="0">
                <a:latin typeface="Comic Sans MS" pitchFamily="66" charset="0"/>
              </a:rPr>
              <a:t> zahrabané na dne.</a:t>
            </a:r>
          </a:p>
          <a:p>
            <a:endParaRPr lang="sk-SK" dirty="0" smtClean="0"/>
          </a:p>
          <a:p>
            <a:endParaRPr lang="sk-SK" dirty="0" smtClean="0">
              <a:solidFill>
                <a:schemeClr val="tx2"/>
              </a:solidFill>
            </a:endParaRPr>
          </a:p>
          <a:p>
            <a:endParaRPr lang="sk-SK" dirty="0" smtClean="0"/>
          </a:p>
          <a:p>
            <a:endParaRPr lang="sk-SK"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additive="base">
                                        <p:cTn id="3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additive="base">
                                        <p:cTn id="4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 calcmode="lin" valueType="num">
                                      <p:cBhvr additive="base">
                                        <p:cTn id="4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Comic Sans MS" pitchFamily="66" charset="0"/>
              </a:rPr>
              <a:t>Zdroje</a:t>
            </a:r>
            <a:endParaRPr lang="sk-SK" dirty="0">
              <a:latin typeface="Comic Sans MS" pitchFamily="66" charset="0"/>
            </a:endParaRPr>
          </a:p>
        </p:txBody>
      </p:sp>
      <p:sp>
        <p:nvSpPr>
          <p:cNvPr id="3" name="Zástupný symbol obsahu 2"/>
          <p:cNvSpPr>
            <a:spLocks noGrp="1"/>
          </p:cNvSpPr>
          <p:nvPr>
            <p:ph idx="1"/>
          </p:nvPr>
        </p:nvSpPr>
        <p:spPr/>
        <p:txBody>
          <a:bodyPr/>
          <a:lstStyle/>
          <a:p>
            <a:r>
              <a:rPr lang="sk-SK" dirty="0" smtClean="0">
                <a:hlinkClick r:id="rId2"/>
              </a:rPr>
              <a:t>https://</a:t>
            </a:r>
            <a:r>
              <a:rPr lang="sk-SK" dirty="0" smtClean="0">
                <a:hlinkClick r:id="rId2"/>
              </a:rPr>
              <a:t>sk.wikipedia.org</a:t>
            </a:r>
            <a:endParaRPr lang="sk-SK" dirty="0" smtClean="0"/>
          </a:p>
          <a:p>
            <a:r>
              <a:rPr lang="sk-SK" dirty="0" smtClean="0">
                <a:hlinkClick r:id="rId3"/>
              </a:rPr>
              <a:t>http://</a:t>
            </a:r>
            <a:r>
              <a:rPr lang="sk-SK" dirty="0" smtClean="0">
                <a:hlinkClick r:id="rId3"/>
              </a:rPr>
              <a:t>www.zivapriroda.sk</a:t>
            </a:r>
            <a:endParaRPr lang="sk-SK" dirty="0" smtClean="0"/>
          </a:p>
          <a:p>
            <a:r>
              <a:rPr lang="sk-SK" dirty="0" smtClean="0">
                <a:hlinkClick r:id="rId4"/>
              </a:rPr>
              <a:t>https://</a:t>
            </a:r>
            <a:r>
              <a:rPr lang="sk-SK" dirty="0" smtClean="0">
                <a:hlinkClick r:id="rId4"/>
              </a:rPr>
              <a:t>cs.wikipedia.org</a:t>
            </a:r>
            <a:endParaRPr lang="sk-SK" dirty="0" smtClean="0"/>
          </a:p>
          <a:p>
            <a:endParaRPr lang="sk-SK" dirty="0" smtClean="0"/>
          </a:p>
          <a:p>
            <a:endParaRPr lang="sk-SK"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solidFill>
                  <a:schemeClr val="tx1"/>
                </a:solidFill>
                <a:latin typeface="Comic Sans MS" pitchFamily="66" charset="0"/>
              </a:rPr>
              <a:t>Ďakujem za pozornosť</a:t>
            </a:r>
            <a:endParaRPr lang="sk-SK" dirty="0">
              <a:solidFill>
                <a:schemeClr val="tx1"/>
              </a:solidFill>
              <a:latin typeface="Comic Sans MS" pitchFamily="66" charset="0"/>
            </a:endParaRPr>
          </a:p>
        </p:txBody>
      </p:sp>
      <p:sp>
        <p:nvSpPr>
          <p:cNvPr id="5" name="Podnadpis 4"/>
          <p:cNvSpPr>
            <a:spLocks noGrp="1"/>
          </p:cNvSpPr>
          <p:nvPr>
            <p:ph type="subTitle" idx="1"/>
          </p:nvPr>
        </p:nvSpPr>
        <p:spPr/>
        <p:txBody>
          <a:bodyPr/>
          <a:lstStyle/>
          <a:p>
            <a:endParaRPr lang="sk-SK"/>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Comic Sans MS" pitchFamily="66" charset="0"/>
              </a:rPr>
              <a:t>Obsah</a:t>
            </a:r>
            <a:endParaRPr lang="sk-SK" dirty="0">
              <a:latin typeface="Comic Sans MS" pitchFamily="66" charset="0"/>
            </a:endParaRPr>
          </a:p>
        </p:txBody>
      </p:sp>
      <p:sp>
        <p:nvSpPr>
          <p:cNvPr id="3" name="Zástupný symbol obsahu 2"/>
          <p:cNvSpPr>
            <a:spLocks noGrp="1"/>
          </p:cNvSpPr>
          <p:nvPr>
            <p:ph idx="1"/>
          </p:nvPr>
        </p:nvSpPr>
        <p:spPr/>
        <p:txBody>
          <a:bodyPr/>
          <a:lstStyle/>
          <a:p>
            <a:r>
              <a:rPr lang="sk-SK" dirty="0" smtClean="0">
                <a:solidFill>
                  <a:schemeClr val="bg1"/>
                </a:solidFill>
                <a:hlinkClick r:id="rId2" action="ppaction://hlinksldjump"/>
              </a:rPr>
              <a:t>Čo je to raja?</a:t>
            </a:r>
            <a:endParaRPr lang="sk-SK" dirty="0" smtClean="0">
              <a:solidFill>
                <a:schemeClr val="bg1"/>
              </a:solidFill>
            </a:endParaRPr>
          </a:p>
          <a:p>
            <a:r>
              <a:rPr lang="sk-SK" dirty="0" smtClean="0">
                <a:solidFill>
                  <a:schemeClr val="bg1"/>
                </a:solidFill>
                <a:hlinkClick r:id="rId3" action="ppaction://hlinksldjump"/>
              </a:rPr>
              <a:t>Rad </a:t>
            </a:r>
            <a:r>
              <a:rPr lang="sk-SK" dirty="0" err="1" smtClean="0">
                <a:solidFill>
                  <a:schemeClr val="bg1"/>
                </a:solidFill>
                <a:hlinkClick r:id="rId3" action="ppaction://hlinksldjump"/>
              </a:rPr>
              <a:t>elektrorajovité</a:t>
            </a:r>
            <a:endParaRPr lang="sk-SK" dirty="0" smtClean="0">
              <a:solidFill>
                <a:schemeClr val="bg1"/>
              </a:solidFill>
            </a:endParaRPr>
          </a:p>
          <a:p>
            <a:r>
              <a:rPr lang="sk-SK" dirty="0" smtClean="0">
                <a:solidFill>
                  <a:schemeClr val="bg1"/>
                </a:solidFill>
                <a:hlinkClick r:id="rId4" action="ppaction://hlinksldjump"/>
              </a:rPr>
              <a:t>Obrázky druhov torpéd</a:t>
            </a:r>
            <a:endParaRPr lang="sk-SK" dirty="0" smtClean="0">
              <a:solidFill>
                <a:schemeClr val="bg1"/>
              </a:solidFill>
            </a:endParaRPr>
          </a:p>
          <a:p>
            <a:r>
              <a:rPr lang="sk-SK" dirty="0" smtClean="0">
                <a:solidFill>
                  <a:schemeClr val="bg1"/>
                </a:solidFill>
                <a:hlinkClick r:id="rId5" action="ppaction://hlinksldjump"/>
              </a:rPr>
              <a:t>Elektrický výboj</a:t>
            </a:r>
            <a:endParaRPr lang="sk-SK" dirty="0" smtClean="0">
              <a:solidFill>
                <a:schemeClr val="bg1"/>
              </a:solidFill>
            </a:endParaRPr>
          </a:p>
          <a:p>
            <a:r>
              <a:rPr lang="sk-SK" dirty="0" smtClean="0">
                <a:solidFill>
                  <a:schemeClr val="bg1"/>
                </a:solidFill>
                <a:hlinkClick r:id="rId6" action="ppaction://hlinksldjump"/>
              </a:rPr>
              <a:t>Stavba tela</a:t>
            </a:r>
            <a:endParaRPr lang="sk-SK" dirty="0" smtClean="0">
              <a:solidFill>
                <a:schemeClr val="bg1"/>
              </a:solidFill>
            </a:endParaRPr>
          </a:p>
          <a:p>
            <a:r>
              <a:rPr lang="sk-SK" dirty="0" smtClean="0">
                <a:solidFill>
                  <a:schemeClr val="bg1"/>
                </a:solidFill>
                <a:hlinkClick r:id="rId7" action="ppaction://hlinksldjump"/>
              </a:rPr>
              <a:t>Výskyt</a:t>
            </a:r>
            <a:endParaRPr lang="sk-SK" dirty="0" smtClean="0">
              <a:solidFill>
                <a:schemeClr val="bg1"/>
              </a:solidFill>
            </a:endParaRPr>
          </a:p>
          <a:p>
            <a:r>
              <a:rPr lang="sk-SK" dirty="0" smtClean="0">
                <a:solidFill>
                  <a:schemeClr val="bg1"/>
                </a:solidFill>
                <a:hlinkClick r:id="rId8" action="ppaction://hlinksldjump"/>
              </a:rPr>
              <a:t>Zástupcovia</a:t>
            </a:r>
            <a:endParaRPr lang="sk-SK" dirty="0" smtClean="0">
              <a:solidFill>
                <a:schemeClr val="bg1"/>
              </a:solidFill>
            </a:endParaRPr>
          </a:p>
          <a:p>
            <a:r>
              <a:rPr lang="sk-SK" dirty="0" smtClean="0">
                <a:solidFill>
                  <a:schemeClr val="bg1"/>
                </a:solidFill>
                <a:hlinkClick r:id="rId9" action="ppaction://hlinksldjump"/>
              </a:rPr>
              <a:t>Otázky</a:t>
            </a:r>
            <a:endParaRPr lang="sk-SK" dirty="0" smtClean="0">
              <a:solidFill>
                <a:schemeClr val="bg1"/>
              </a:solidFill>
            </a:endParaRPr>
          </a:p>
          <a:p>
            <a:r>
              <a:rPr lang="sk-SK" dirty="0" smtClean="0">
                <a:solidFill>
                  <a:schemeClr val="bg1"/>
                </a:solidFill>
                <a:hlinkClick r:id="rId10" action="ppaction://hlinksldjump"/>
              </a:rPr>
              <a:t>Zdroje</a:t>
            </a:r>
            <a:endParaRPr lang="sk-SK" dirty="0" smtClean="0">
              <a:solidFill>
                <a:schemeClr val="bg1"/>
              </a:solidFill>
            </a:endParaRPr>
          </a:p>
          <a:p>
            <a:endParaRPr lang="sk-SK" dirty="0" smtClean="0">
              <a:solidFill>
                <a:schemeClr val="bg1"/>
              </a:solidFill>
            </a:endParaRPr>
          </a:p>
          <a:p>
            <a:endParaRPr lang="sk-SK" dirty="0">
              <a:solidFill>
                <a:schemeClr val="bg1"/>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Comic Sans MS" pitchFamily="66" charset="0"/>
              </a:rPr>
              <a:t>Čo je to raja?</a:t>
            </a:r>
            <a:endParaRPr lang="sk-SK" dirty="0">
              <a:latin typeface="Comic Sans MS" pitchFamily="66" charset="0"/>
            </a:endParaRPr>
          </a:p>
        </p:txBody>
      </p:sp>
      <p:sp>
        <p:nvSpPr>
          <p:cNvPr id="3" name="Zástupný symbol obsahu 2"/>
          <p:cNvSpPr>
            <a:spLocks noGrp="1"/>
          </p:cNvSpPr>
          <p:nvPr>
            <p:ph idx="1"/>
          </p:nvPr>
        </p:nvSpPr>
        <p:spPr/>
        <p:txBody>
          <a:bodyPr/>
          <a:lstStyle/>
          <a:p>
            <a:r>
              <a:rPr lang="sk-SK" dirty="0" err="1" smtClean="0">
                <a:latin typeface="Comic Sans MS" pitchFamily="66" charset="0"/>
              </a:rPr>
              <a:t>Paryba</a:t>
            </a:r>
            <a:endParaRPr lang="sk-SK" dirty="0" smtClean="0">
              <a:latin typeface="Comic Sans MS" pitchFamily="66" charset="0"/>
            </a:endParaRPr>
          </a:p>
          <a:p>
            <a:r>
              <a:rPr lang="sk-SK" dirty="0" smtClean="0">
                <a:latin typeface="Comic Sans MS" pitchFamily="66" charset="0"/>
              </a:rPr>
              <a:t>Kmeň: </a:t>
            </a:r>
            <a:r>
              <a:rPr lang="sk-SK" dirty="0" err="1" smtClean="0">
                <a:latin typeface="Comic Sans MS" pitchFamily="66" charset="0"/>
              </a:rPr>
              <a:t>Chordáty</a:t>
            </a:r>
            <a:endParaRPr lang="sk-SK" dirty="0" smtClean="0">
              <a:latin typeface="Comic Sans MS" pitchFamily="66" charset="0"/>
            </a:endParaRPr>
          </a:p>
          <a:p>
            <a:pPr>
              <a:buNone/>
            </a:pPr>
            <a:r>
              <a:rPr lang="sk-SK" dirty="0" smtClean="0">
                <a:latin typeface="Comic Sans MS" pitchFamily="66" charset="0"/>
              </a:rPr>
              <a:t> </a:t>
            </a:r>
            <a:r>
              <a:rPr lang="sk-SK" dirty="0" smtClean="0">
                <a:latin typeface="Comic Sans MS" pitchFamily="66" charset="0"/>
              </a:rPr>
              <a:t>   Trieda: </a:t>
            </a:r>
            <a:r>
              <a:rPr lang="sk-SK" dirty="0" err="1" smtClean="0">
                <a:latin typeface="Comic Sans MS" pitchFamily="66" charset="0"/>
              </a:rPr>
              <a:t>Drsnokožce</a:t>
            </a:r>
            <a:endParaRPr lang="sk-SK" dirty="0" smtClean="0">
              <a:latin typeface="Comic Sans MS" pitchFamily="66" charset="0"/>
            </a:endParaRPr>
          </a:p>
          <a:p>
            <a:r>
              <a:rPr lang="sk-SK" dirty="0" smtClean="0">
                <a:latin typeface="Comic Sans MS" pitchFamily="66" charset="0"/>
              </a:rPr>
              <a:t>Spravidla žijú na </a:t>
            </a:r>
            <a:r>
              <a:rPr lang="sk-SK" dirty="0" smtClean="0">
                <a:latin typeface="Comic Sans MS" pitchFamily="66" charset="0"/>
              </a:rPr>
              <a:t>dne</a:t>
            </a:r>
          </a:p>
          <a:p>
            <a:r>
              <a:rPr lang="sk-SK" dirty="0" smtClean="0">
                <a:latin typeface="Comic Sans MS" pitchFamily="66" charset="0"/>
              </a:rPr>
              <a:t>Sploštené telo </a:t>
            </a:r>
            <a:r>
              <a:rPr lang="sk-SK" dirty="0" smtClean="0">
                <a:latin typeface="Comic Sans MS" pitchFamily="66" charset="0"/>
              </a:rPr>
              <a:t>a </a:t>
            </a:r>
            <a:r>
              <a:rPr lang="sk-SK" dirty="0" smtClean="0">
                <a:latin typeface="Comic Sans MS" pitchFamily="66" charset="0"/>
              </a:rPr>
              <a:t>krídlovité plutvy</a:t>
            </a:r>
          </a:p>
          <a:p>
            <a:endParaRPr lang="sk-SK" dirty="0">
              <a:latin typeface="Comic Sans MS" pitchFamily="66" charset="0"/>
            </a:endParaRPr>
          </a:p>
        </p:txBody>
      </p:sp>
      <p:pic>
        <p:nvPicPr>
          <p:cNvPr id="15362" name="Picture 2" descr="Súvisiaci obrázok"/>
          <p:cNvPicPr>
            <a:picLocks noChangeAspect="1" noChangeArrowheads="1"/>
          </p:cNvPicPr>
          <p:nvPr/>
        </p:nvPicPr>
        <p:blipFill>
          <a:blip r:embed="rId3" cstate="print"/>
          <a:srcRect/>
          <a:stretch>
            <a:fillRect/>
          </a:stretch>
        </p:blipFill>
        <p:spPr bwMode="auto">
          <a:xfrm>
            <a:off x="4000496" y="4500570"/>
            <a:ext cx="4086187" cy="2045139"/>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5362"/>
                                        </p:tgtEl>
                                        <p:attrNameLst>
                                          <p:attrName>style.visibility</p:attrName>
                                        </p:attrNameLst>
                                      </p:cBhvr>
                                      <p:to>
                                        <p:strVal val="visible"/>
                                      </p:to>
                                    </p:set>
                                    <p:anim calcmode="lin" valueType="num">
                                      <p:cBhvr additive="base">
                                        <p:cTn id="40" dur="500" fill="hold"/>
                                        <p:tgtEl>
                                          <p:spTgt spid="15362"/>
                                        </p:tgtEl>
                                        <p:attrNameLst>
                                          <p:attrName>ppt_x</p:attrName>
                                        </p:attrNameLst>
                                      </p:cBhvr>
                                      <p:tavLst>
                                        <p:tav tm="0">
                                          <p:val>
                                            <p:strVal val="#ppt_x"/>
                                          </p:val>
                                        </p:tav>
                                        <p:tav tm="100000">
                                          <p:val>
                                            <p:strVal val="#ppt_x"/>
                                          </p:val>
                                        </p:tav>
                                      </p:tavLst>
                                    </p:anim>
                                    <p:anim calcmode="lin" valueType="num">
                                      <p:cBhvr additive="base">
                                        <p:cTn id="41"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Comic Sans MS" pitchFamily="66" charset="0"/>
              </a:rPr>
              <a:t>Rad </a:t>
            </a:r>
            <a:r>
              <a:rPr lang="sk-SK" dirty="0" err="1" smtClean="0">
                <a:latin typeface="Comic Sans MS" pitchFamily="66" charset="0"/>
              </a:rPr>
              <a:t>elektrorajotvaré</a:t>
            </a:r>
            <a:endParaRPr lang="sk-SK" dirty="0">
              <a:latin typeface="Comic Sans MS" pitchFamily="66" charset="0"/>
            </a:endParaRPr>
          </a:p>
        </p:txBody>
      </p:sp>
      <p:sp>
        <p:nvSpPr>
          <p:cNvPr id="3" name="Zástupný symbol obsahu 2"/>
          <p:cNvSpPr>
            <a:spLocks noGrp="1"/>
          </p:cNvSpPr>
          <p:nvPr>
            <p:ph idx="1"/>
          </p:nvPr>
        </p:nvSpPr>
        <p:spPr/>
        <p:txBody>
          <a:bodyPr/>
          <a:lstStyle/>
          <a:p>
            <a:r>
              <a:rPr lang="sk-SK" dirty="0" smtClean="0">
                <a:latin typeface="Comic Sans MS" pitchFamily="66" charset="0"/>
              </a:rPr>
              <a:t>=elektrické raje</a:t>
            </a:r>
          </a:p>
          <a:p>
            <a:r>
              <a:rPr lang="sk-SK" dirty="0" smtClean="0">
                <a:latin typeface="Comic Sans MS" pitchFamily="66" charset="0"/>
              </a:rPr>
              <a:t>69 druhov</a:t>
            </a:r>
          </a:p>
          <a:p>
            <a:r>
              <a:rPr lang="sk-SK" dirty="0" err="1" smtClean="0">
                <a:latin typeface="Comic Sans MS" pitchFamily="66" charset="0"/>
              </a:rPr>
              <a:t>Torpere=paralýza</a:t>
            </a:r>
            <a:endParaRPr lang="sk-SK" dirty="0" smtClean="0">
              <a:latin typeface="Comic Sans MS" pitchFamily="66" charset="0"/>
            </a:endParaRPr>
          </a:p>
          <a:p>
            <a:r>
              <a:rPr lang="sk-SK" dirty="0" smtClean="0">
                <a:latin typeface="Comic Sans MS" pitchFamily="66" charset="0"/>
              </a:rPr>
              <a:t>0,43m - 4,5 m</a:t>
            </a:r>
          </a:p>
          <a:p>
            <a:r>
              <a:rPr lang="sk-SK" dirty="0" smtClean="0">
                <a:latin typeface="Comic Sans MS" pitchFamily="66" charset="0"/>
              </a:rPr>
              <a:t>Do </a:t>
            </a:r>
            <a:r>
              <a:rPr lang="sk-SK" dirty="0" smtClean="0">
                <a:latin typeface="Comic Sans MS" pitchFamily="66" charset="0"/>
              </a:rPr>
              <a:t>90 </a:t>
            </a:r>
            <a:r>
              <a:rPr lang="sk-SK" dirty="0" smtClean="0">
                <a:latin typeface="Comic Sans MS" pitchFamily="66" charset="0"/>
              </a:rPr>
              <a:t>kg</a:t>
            </a:r>
          </a:p>
          <a:p>
            <a:endParaRPr lang="sk-SK" dirty="0" smtClean="0"/>
          </a:p>
          <a:p>
            <a:endParaRPr lang="sk-SK"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4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9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4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orpediniformes"/>
          <p:cNvPicPr>
            <a:picLocks noChangeAspect="1" noChangeArrowheads="1"/>
          </p:cNvPicPr>
          <p:nvPr/>
        </p:nvPicPr>
        <p:blipFill>
          <a:blip r:embed="rId3"/>
          <a:srcRect/>
          <a:stretch>
            <a:fillRect/>
          </a:stretch>
        </p:blipFill>
        <p:spPr bwMode="auto">
          <a:xfrm>
            <a:off x="71406" y="785794"/>
            <a:ext cx="9001125" cy="6010275"/>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Comic Sans MS" pitchFamily="66" charset="0"/>
              </a:rPr>
              <a:t>Elektrický výboj</a:t>
            </a:r>
            <a:endParaRPr lang="sk-SK" dirty="0">
              <a:latin typeface="Comic Sans MS" pitchFamily="66" charset="0"/>
            </a:endParaRPr>
          </a:p>
        </p:txBody>
      </p:sp>
      <p:sp>
        <p:nvSpPr>
          <p:cNvPr id="3" name="Zástupný symbol obsahu 2"/>
          <p:cNvSpPr>
            <a:spLocks noGrp="1"/>
          </p:cNvSpPr>
          <p:nvPr>
            <p:ph idx="1"/>
          </p:nvPr>
        </p:nvSpPr>
        <p:spPr/>
        <p:txBody>
          <a:bodyPr/>
          <a:lstStyle/>
          <a:p>
            <a:r>
              <a:rPr lang="sk-SK" dirty="0" smtClean="0">
                <a:latin typeface="Comic Sans MS" pitchFamily="66" charset="0"/>
              </a:rPr>
              <a:t>8-220V</a:t>
            </a:r>
          </a:p>
          <a:p>
            <a:r>
              <a:rPr lang="sk-SK" dirty="0" smtClean="0">
                <a:latin typeface="Comic Sans MS" pitchFamily="66" charset="0"/>
              </a:rPr>
              <a:t>Lokalizácia, omráčenie, </a:t>
            </a:r>
            <a:r>
              <a:rPr lang="sk-SK" dirty="0" smtClean="0">
                <a:latin typeface="Comic Sans MS" pitchFamily="66" charset="0"/>
              </a:rPr>
              <a:t>usmrtenie</a:t>
            </a:r>
          </a:p>
          <a:p>
            <a:r>
              <a:rPr lang="sk-SK" dirty="0" err="1" smtClean="0">
                <a:latin typeface="Comic Sans MS" pitchFamily="66" charset="0"/>
              </a:rPr>
              <a:t>Elektroplaxy</a:t>
            </a:r>
            <a:endParaRPr lang="sk-SK" dirty="0" smtClean="0">
              <a:latin typeface="Comic Sans MS" pitchFamily="66" charset="0"/>
            </a:endParaRPr>
          </a:p>
          <a:p>
            <a:r>
              <a:rPr lang="sk-SK" dirty="0" smtClean="0">
                <a:latin typeface="Comic Sans MS" pitchFamily="66" charset="0"/>
              </a:rPr>
              <a:t>2400</a:t>
            </a:r>
          </a:p>
          <a:p>
            <a:r>
              <a:rPr lang="sk-SK" dirty="0" smtClean="0">
                <a:latin typeface="Comic Sans MS" pitchFamily="66" charset="0"/>
                <a:hlinkClick r:id="rId3"/>
              </a:rPr>
              <a:t>Lov</a:t>
            </a:r>
            <a:r>
              <a:rPr lang="sk-SK" dirty="0" smtClean="0">
                <a:latin typeface="Comic Sans MS" pitchFamily="66" charset="0"/>
              </a:rPr>
              <a:t> (2:30)</a:t>
            </a:r>
          </a:p>
          <a:p>
            <a:r>
              <a:rPr lang="sk-SK" dirty="0" smtClean="0">
                <a:latin typeface="Comic Sans MS" pitchFamily="66" charset="0"/>
              </a:rPr>
              <a:t>Nemusí byť pre človeka nebezpečný</a:t>
            </a:r>
            <a:endParaRPr lang="sk-SK" dirty="0">
              <a:latin typeface="Comic Sans MS" pitchFamily="66"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7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700"/>
                            </p:stCondLst>
                            <p:childTnLst>
                              <p:par>
                                <p:cTn id="38" presetID="2" presetClass="entr" presetSubtype="4"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lektric organ"/>
          <p:cNvPicPr>
            <a:picLocks noChangeAspect="1" noChangeArrowheads="1"/>
          </p:cNvPicPr>
          <p:nvPr/>
        </p:nvPicPr>
        <p:blipFill>
          <a:blip r:embed="rId3"/>
          <a:srcRect/>
          <a:stretch>
            <a:fillRect/>
          </a:stretch>
        </p:blipFill>
        <p:spPr bwMode="auto">
          <a:xfrm>
            <a:off x="2285984" y="1500174"/>
            <a:ext cx="4572000" cy="5191126"/>
          </a:xfrm>
          <a:prstGeom prst="rect">
            <a:avLst/>
          </a:prstGeom>
          <a:noFill/>
        </p:spPr>
      </p:pic>
      <p:sp>
        <p:nvSpPr>
          <p:cNvPr id="3" name="Nadpis 2"/>
          <p:cNvSpPr>
            <a:spLocks noGrp="1"/>
          </p:cNvSpPr>
          <p:nvPr>
            <p:ph type="title"/>
          </p:nvPr>
        </p:nvSpPr>
        <p:spPr>
          <a:xfrm>
            <a:off x="838200" y="357166"/>
            <a:ext cx="8305800" cy="1143000"/>
          </a:xfrm>
        </p:spPr>
        <p:txBody>
          <a:bodyPr/>
          <a:lstStyle/>
          <a:p>
            <a:r>
              <a:rPr lang="sk-SK" dirty="0" smtClean="0">
                <a:latin typeface="Comic Sans MS" pitchFamily="66" charset="0"/>
              </a:rPr>
              <a:t>Stavba tela</a:t>
            </a:r>
            <a:endParaRPr lang="sk-SK" dirty="0">
              <a:latin typeface="Comic Sans MS" pitchFamily="66"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50"/>
                            </p:stCondLst>
                            <p:childTnLst>
                              <p:par>
                                <p:cTn id="13" presetID="2" presetClass="entr" presetSubtype="4"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 calcmode="lin" valueType="num">
                                      <p:cBhvr additive="base">
                                        <p:cTn id="15" dur="500" fill="hold"/>
                                        <p:tgtEl>
                                          <p:spTgt spid="21506"/>
                                        </p:tgtEl>
                                        <p:attrNameLst>
                                          <p:attrName>ppt_x</p:attrName>
                                        </p:attrNameLst>
                                      </p:cBhvr>
                                      <p:tavLst>
                                        <p:tav tm="0">
                                          <p:val>
                                            <p:strVal val="#ppt_x"/>
                                          </p:val>
                                        </p:tav>
                                        <p:tav tm="100000">
                                          <p:val>
                                            <p:strVal val="#ppt_x"/>
                                          </p:val>
                                        </p:tav>
                                      </p:tavLst>
                                    </p:anim>
                                    <p:anim calcmode="lin" valueType="num">
                                      <p:cBhvr additive="base">
                                        <p:cTn id="16"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reál rozšíření"/>
          <p:cNvPicPr>
            <a:picLocks noChangeAspect="1" noChangeArrowheads="1"/>
          </p:cNvPicPr>
          <p:nvPr/>
        </p:nvPicPr>
        <p:blipFill>
          <a:blip r:embed="rId3"/>
          <a:srcRect/>
          <a:stretch>
            <a:fillRect/>
          </a:stretch>
        </p:blipFill>
        <p:spPr bwMode="auto">
          <a:xfrm>
            <a:off x="714348" y="1857364"/>
            <a:ext cx="7996203" cy="3700528"/>
          </a:xfrm>
          <a:prstGeom prst="rect">
            <a:avLst/>
          </a:prstGeom>
          <a:noFill/>
        </p:spPr>
      </p:pic>
      <p:sp>
        <p:nvSpPr>
          <p:cNvPr id="3" name="Nadpis 2"/>
          <p:cNvSpPr>
            <a:spLocks noGrp="1"/>
          </p:cNvSpPr>
          <p:nvPr>
            <p:ph type="title"/>
          </p:nvPr>
        </p:nvSpPr>
        <p:spPr>
          <a:xfrm>
            <a:off x="428596" y="571480"/>
            <a:ext cx="8305800" cy="1143000"/>
          </a:xfrm>
        </p:spPr>
        <p:txBody>
          <a:bodyPr/>
          <a:lstStyle/>
          <a:p>
            <a:r>
              <a:rPr lang="sk-SK" dirty="0" smtClean="0"/>
              <a:t>Výskyt</a:t>
            </a:r>
            <a:endParaRPr lang="sk-SK"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750"/>
                            </p:stCondLst>
                            <p:childTnLst>
                              <p:par>
                                <p:cTn id="13" presetID="2" presetClass="entr" presetSubtype="4" fill="hold" nodeType="afterEffect">
                                  <p:stCondLst>
                                    <p:cond delay="0"/>
                                  </p:stCondLst>
                                  <p:childTnLst>
                                    <p:set>
                                      <p:cBhvr>
                                        <p:cTn id="14" dur="1" fill="hold">
                                          <p:stCondLst>
                                            <p:cond delay="0"/>
                                          </p:stCondLst>
                                        </p:cTn>
                                        <p:tgtEl>
                                          <p:spTgt spid="28674"/>
                                        </p:tgtEl>
                                        <p:attrNameLst>
                                          <p:attrName>style.visibility</p:attrName>
                                        </p:attrNameLst>
                                      </p:cBhvr>
                                      <p:to>
                                        <p:strVal val="visible"/>
                                      </p:to>
                                    </p:set>
                                    <p:anim calcmode="lin" valueType="num">
                                      <p:cBhvr additive="base">
                                        <p:cTn id="15" dur="500" fill="hold"/>
                                        <p:tgtEl>
                                          <p:spTgt spid="28674"/>
                                        </p:tgtEl>
                                        <p:attrNameLst>
                                          <p:attrName>ppt_x</p:attrName>
                                        </p:attrNameLst>
                                      </p:cBhvr>
                                      <p:tavLst>
                                        <p:tav tm="0">
                                          <p:val>
                                            <p:strVal val="#ppt_x"/>
                                          </p:val>
                                        </p:tav>
                                        <p:tav tm="100000">
                                          <p:val>
                                            <p:strVal val="#ppt_x"/>
                                          </p:val>
                                        </p:tav>
                                      </p:tavLst>
                                    </p:anim>
                                    <p:anim calcmode="lin" valueType="num">
                                      <p:cBhvr additive="base">
                                        <p:cTn id="16"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9"/>
          <p:cNvSpPr>
            <a:spLocks noGrp="1"/>
          </p:cNvSpPr>
          <p:nvPr>
            <p:ph type="title"/>
          </p:nvPr>
        </p:nvSpPr>
        <p:spPr>
          <a:xfrm>
            <a:off x="428596" y="357166"/>
            <a:ext cx="8229600" cy="1143000"/>
          </a:xfrm>
        </p:spPr>
        <p:txBody>
          <a:bodyPr/>
          <a:lstStyle/>
          <a:p>
            <a:r>
              <a:rPr lang="sk-SK" dirty="0" smtClean="0">
                <a:latin typeface="Comic Sans MS" pitchFamily="66" charset="0"/>
              </a:rPr>
              <a:t>Zástupcovia</a:t>
            </a:r>
            <a:endParaRPr lang="sk-SK" dirty="0">
              <a:latin typeface="Comic Sans MS" pitchFamily="66" charset="0"/>
            </a:endParaRPr>
          </a:p>
        </p:txBody>
      </p:sp>
      <p:sp>
        <p:nvSpPr>
          <p:cNvPr id="14" name="Zástupný symbol textu 13"/>
          <p:cNvSpPr>
            <a:spLocks noGrp="1"/>
          </p:cNvSpPr>
          <p:nvPr>
            <p:ph type="body" idx="1"/>
          </p:nvPr>
        </p:nvSpPr>
        <p:spPr>
          <a:xfrm>
            <a:off x="428596" y="1428736"/>
            <a:ext cx="4040188" cy="659352"/>
          </a:xfrm>
        </p:spPr>
        <p:txBody>
          <a:bodyPr/>
          <a:lstStyle/>
          <a:p>
            <a:r>
              <a:rPr lang="sk-SK" dirty="0" smtClean="0">
                <a:latin typeface="Comic Sans MS" pitchFamily="66" charset="0"/>
              </a:rPr>
              <a:t>Torpédo mramorové</a:t>
            </a:r>
            <a:endParaRPr lang="sk-SK" dirty="0">
              <a:latin typeface="Comic Sans MS" pitchFamily="66" charset="0"/>
            </a:endParaRPr>
          </a:p>
        </p:txBody>
      </p:sp>
      <p:sp>
        <p:nvSpPr>
          <p:cNvPr id="16" name="Zástupný symbol textu 15"/>
          <p:cNvSpPr>
            <a:spLocks noGrp="1"/>
          </p:cNvSpPr>
          <p:nvPr>
            <p:ph type="body" sz="half" idx="3"/>
          </p:nvPr>
        </p:nvSpPr>
        <p:spPr>
          <a:xfrm>
            <a:off x="4643438" y="1416835"/>
            <a:ext cx="4041775" cy="654843"/>
          </a:xfrm>
        </p:spPr>
        <p:txBody>
          <a:bodyPr/>
          <a:lstStyle/>
          <a:p>
            <a:r>
              <a:rPr lang="sk-SK" dirty="0" smtClean="0">
                <a:latin typeface="Comic Sans MS" pitchFamily="66" charset="0"/>
              </a:rPr>
              <a:t>Torpédo atlantické</a:t>
            </a:r>
            <a:endParaRPr lang="sk-SK" dirty="0">
              <a:latin typeface="Comic Sans MS" pitchFamily="66" charset="0"/>
            </a:endParaRPr>
          </a:p>
        </p:txBody>
      </p:sp>
      <p:sp>
        <p:nvSpPr>
          <p:cNvPr id="15" name="Zástupný symbol obsahu 14"/>
          <p:cNvSpPr>
            <a:spLocks noGrp="1"/>
          </p:cNvSpPr>
          <p:nvPr>
            <p:ph sz="quarter" idx="2"/>
          </p:nvPr>
        </p:nvSpPr>
        <p:spPr>
          <a:xfrm>
            <a:off x="428596" y="2000240"/>
            <a:ext cx="4040188" cy="3845720"/>
          </a:xfrm>
        </p:spPr>
        <p:txBody>
          <a:bodyPr/>
          <a:lstStyle/>
          <a:p>
            <a:r>
              <a:rPr lang="sk-SK" dirty="0" smtClean="0">
                <a:latin typeface="Comic Sans MS" pitchFamily="66" charset="0"/>
              </a:rPr>
              <a:t>Raja mramorová</a:t>
            </a:r>
          </a:p>
          <a:p>
            <a:r>
              <a:rPr lang="sk-SK" dirty="0" smtClean="0">
                <a:latin typeface="Comic Sans MS" pitchFamily="66" charset="0"/>
              </a:rPr>
              <a:t>Do 1,5 m </a:t>
            </a:r>
          </a:p>
          <a:p>
            <a:r>
              <a:rPr lang="sk-SK" dirty="0" smtClean="0">
                <a:latin typeface="Comic Sans MS" pitchFamily="66" charset="0"/>
              </a:rPr>
              <a:t>15 – 20 rokov</a:t>
            </a:r>
            <a:endParaRPr lang="sk-SK" dirty="0">
              <a:latin typeface="Comic Sans MS" pitchFamily="66" charset="0"/>
            </a:endParaRPr>
          </a:p>
        </p:txBody>
      </p:sp>
      <p:sp>
        <p:nvSpPr>
          <p:cNvPr id="17" name="Zástupný symbol obsahu 16"/>
          <p:cNvSpPr>
            <a:spLocks noGrp="1"/>
          </p:cNvSpPr>
          <p:nvPr>
            <p:ph sz="quarter" idx="4"/>
          </p:nvPr>
        </p:nvSpPr>
        <p:spPr>
          <a:xfrm>
            <a:off x="4643438" y="2000240"/>
            <a:ext cx="4041775" cy="3845720"/>
          </a:xfrm>
        </p:spPr>
        <p:txBody>
          <a:bodyPr/>
          <a:lstStyle/>
          <a:p>
            <a:r>
              <a:rPr lang="sk-SK" dirty="0" smtClean="0">
                <a:latin typeface="Comic Sans MS" pitchFamily="66" charset="0"/>
              </a:rPr>
              <a:t>Jeden z najväčších</a:t>
            </a:r>
          </a:p>
          <a:p>
            <a:r>
              <a:rPr lang="sk-SK" dirty="0" smtClean="0">
                <a:latin typeface="Comic Sans MS" pitchFamily="66" charset="0"/>
              </a:rPr>
              <a:t>1,5 m</a:t>
            </a:r>
          </a:p>
          <a:p>
            <a:r>
              <a:rPr lang="sk-SK" dirty="0" smtClean="0">
                <a:latin typeface="Comic Sans MS" pitchFamily="66" charset="0"/>
              </a:rPr>
              <a:t>75 kg</a:t>
            </a:r>
          </a:p>
          <a:p>
            <a:r>
              <a:rPr lang="sk-SK" dirty="0" smtClean="0">
                <a:latin typeface="Comic Sans MS" pitchFamily="66" charset="0"/>
              </a:rPr>
              <a:t>Nemá „drsnú kožu“</a:t>
            </a:r>
          </a:p>
          <a:p>
            <a:r>
              <a:rPr lang="sk-SK" dirty="0" smtClean="0">
                <a:latin typeface="Comic Sans MS" pitchFamily="66" charset="0"/>
              </a:rPr>
              <a:t>Aj malé žraloky</a:t>
            </a:r>
            <a:endParaRPr lang="sk-SK" dirty="0">
              <a:latin typeface="Comic Sans MS" pitchFamily="66" charset="0"/>
            </a:endParaRPr>
          </a:p>
        </p:txBody>
      </p:sp>
      <p:pic>
        <p:nvPicPr>
          <p:cNvPr id="18" name="Picture 2" descr="Výsledok vyhľadávania obrázkov pre dopyt Torpedo marmorata"/>
          <p:cNvPicPr>
            <a:picLocks noChangeAspect="1" noChangeArrowheads="1"/>
          </p:cNvPicPr>
          <p:nvPr/>
        </p:nvPicPr>
        <p:blipFill>
          <a:blip r:embed="rId3"/>
          <a:srcRect/>
          <a:stretch>
            <a:fillRect/>
          </a:stretch>
        </p:blipFill>
        <p:spPr bwMode="auto">
          <a:xfrm>
            <a:off x="285720" y="3571876"/>
            <a:ext cx="4000528" cy="3001492"/>
          </a:xfrm>
          <a:prstGeom prst="rect">
            <a:avLst/>
          </a:prstGeom>
          <a:noFill/>
        </p:spPr>
      </p:pic>
      <p:pic>
        <p:nvPicPr>
          <p:cNvPr id="19" name="Picture 2" descr="http://www.zivapriroda.sk/wp-content/uploads/2015/11/torpedo-nobiliana.jpg"/>
          <p:cNvPicPr>
            <a:picLocks noChangeAspect="1" noChangeArrowheads="1"/>
          </p:cNvPicPr>
          <p:nvPr/>
        </p:nvPicPr>
        <p:blipFill>
          <a:blip r:embed="rId4"/>
          <a:srcRect/>
          <a:stretch>
            <a:fillRect/>
          </a:stretch>
        </p:blipFill>
        <p:spPr bwMode="auto">
          <a:xfrm>
            <a:off x="4786314" y="4071942"/>
            <a:ext cx="3619472" cy="2533631"/>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4">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p:cTn id="2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0" end="0"/>
                                            </p:txEl>
                                          </p:spTgt>
                                        </p:tgtEl>
                                      </p:cBhvr>
                                    </p:animEffect>
                                  </p:childTnLst>
                                </p:cTn>
                              </p:par>
                            </p:childTnLst>
                          </p:cTn>
                        </p:par>
                        <p:par>
                          <p:cTn id="26" fill="hold">
                            <p:stCondLst>
                              <p:cond delay="1300"/>
                            </p:stCondLst>
                            <p:childTnLst>
                              <p:par>
                                <p:cTn id="27" presetID="2" presetClass="entr" presetSubtype="4"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800"/>
                            </p:stCondLst>
                            <p:childTnLst>
                              <p:par>
                                <p:cTn id="36" presetID="2" presetClass="entr" presetSubtype="4" fill="hold" grpId="0" nodeType="after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additive="base">
                                        <p:cTn id="4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300"/>
                            </p:stCondLst>
                            <p:childTnLst>
                              <p:par>
                                <p:cTn id="45" presetID="2" presetClass="entr" presetSubtype="4" fill="hold" grpId="0" nodeType="after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 calcmode="lin" valueType="num">
                                      <p:cBhvr additive="base">
                                        <p:cTn id="4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 calcmode="lin" valueType="num">
                                      <p:cBhvr additive="base">
                                        <p:cTn id="5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53" fill="hold">
                            <p:stCondLst>
                              <p:cond delay="2800"/>
                            </p:stCondLst>
                            <p:childTnLst>
                              <p:par>
                                <p:cTn id="54" presetID="2" presetClass="entr" presetSubtype="4" fill="hold" grpId="0" nodeType="after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 calcmode="lin" valueType="num">
                                      <p:cBhvr additive="base">
                                        <p:cTn id="60"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par>
                          <p:cTn id="62" fill="hold">
                            <p:stCondLst>
                              <p:cond delay="3300"/>
                            </p:stCondLst>
                            <p:childTnLst>
                              <p:par>
                                <p:cTn id="63" presetID="2" presetClass="entr" presetSubtype="4"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build="p"/>
      <p:bldP spid="16" grpId="0" build="p"/>
      <p:bldP spid="15" grpId="0" uiExpand="1" build="p"/>
      <p:bldP spid="1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Vlastná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20C8F7"/>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TotalTime>
  <Words>311</Words>
  <Application>Microsoft Office PowerPoint</Application>
  <PresentationFormat>Prezentácia na obrazovke (4:3)</PresentationFormat>
  <Paragraphs>84</Paragraphs>
  <Slides>13</Slides>
  <Notes>8</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Tok</vt:lpstr>
      <vt:lpstr>Elektrická raja</vt:lpstr>
      <vt:lpstr>Obsah</vt:lpstr>
      <vt:lpstr>Čo je to raja?</vt:lpstr>
      <vt:lpstr>Rad elektrorajotvaré</vt:lpstr>
      <vt:lpstr>Snímka 5</vt:lpstr>
      <vt:lpstr>Elektrický výboj</vt:lpstr>
      <vt:lpstr>Stavba tela</vt:lpstr>
      <vt:lpstr>Výskyt</vt:lpstr>
      <vt:lpstr>Zástupcovia</vt:lpstr>
      <vt:lpstr>Snímka 10</vt:lpstr>
      <vt:lpstr>Otázky</vt:lpstr>
      <vt:lpstr>Zdroje</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Merkury</dc:creator>
  <cp:lastModifiedBy>Merkury</cp:lastModifiedBy>
  <cp:revision>29</cp:revision>
  <dcterms:created xsi:type="dcterms:W3CDTF">2017-05-31T17:46:47Z</dcterms:created>
  <dcterms:modified xsi:type="dcterms:W3CDTF">2017-05-31T20:54:52Z</dcterms:modified>
</cp:coreProperties>
</file>