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CC06B-0D4A-4C19-8638-F478889E9E31}" type="datetimeFigureOut">
              <a:rPr lang="sk-SK" smtClean="0"/>
              <a:pPr/>
              <a:t>6.10.2011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85458-95B9-4C2E-99A7-95D8294470B4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Britské ostrovy – najväčšie súostrovie</a:t>
            </a:r>
            <a:r>
              <a:rPr lang="sk-SK" baseline="0" dirty="0" smtClean="0"/>
              <a:t> v Európe – najväčšie ostrovy : Veľká Británia a  Írsko  - zahŕňajú 2 štátne útvary : A) Spojené kráľovstvo Veľkej Británie a Severného Írska B) Írsko 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85458-95B9-4C2E-99A7-95D8294470B4}" type="slidenum">
              <a:rPr lang="sk-SK" smtClean="0"/>
              <a:pPr/>
              <a:t>1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Londýn – JV Anglicka </a:t>
            </a:r>
          </a:p>
          <a:p>
            <a:r>
              <a:rPr lang="sk-SK" dirty="0" smtClean="0"/>
              <a:t>Libra sa niekedy používala</a:t>
            </a:r>
            <a:r>
              <a:rPr lang="sk-SK" baseline="0" dirty="0" smtClean="0"/>
              <a:t> ako miera váhy ... 1 libra= 453 g ; libra šterlingov je </a:t>
            </a:r>
            <a:r>
              <a:rPr lang="sk-SK" baseline="0" dirty="0" err="1" smtClean="0"/>
              <a:t>officiálny</a:t>
            </a:r>
            <a:r>
              <a:rPr lang="sk-SK" baseline="0" dirty="0" smtClean="0"/>
              <a:t> názov EU; parlament má 2 komory...</a:t>
            </a:r>
            <a:r>
              <a:rPr lang="sk-SK" baseline="0" dirty="0" err="1" smtClean="0"/>
              <a:t>najv</a:t>
            </a:r>
            <a:r>
              <a:rPr lang="sk-SK" baseline="0" dirty="0" smtClean="0"/>
              <a:t>. strany </a:t>
            </a:r>
            <a:r>
              <a:rPr lang="sk-SK" baseline="0" dirty="0" err="1" smtClean="0"/>
              <a:t>Labour</a:t>
            </a:r>
            <a:r>
              <a:rPr lang="sk-SK" baseline="0" dirty="0" smtClean="0"/>
              <a:t> a </a:t>
            </a:r>
            <a:r>
              <a:rPr lang="sk-SK" baseline="0" dirty="0" err="1" smtClean="0"/>
              <a:t>Konzervativisti</a:t>
            </a:r>
            <a:r>
              <a:rPr lang="sk-SK" baseline="0" dirty="0" smtClean="0"/>
              <a:t> 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85458-95B9-4C2E-99A7-95D8294470B4}" type="slidenum">
              <a:rPr lang="sk-SK" smtClean="0"/>
              <a:pPr/>
              <a:t>2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Lough</a:t>
            </a:r>
            <a:r>
              <a:rPr lang="sk-SK" dirty="0" smtClean="0"/>
              <a:t> </a:t>
            </a:r>
            <a:r>
              <a:rPr lang="sk-SK" dirty="0" err="1" smtClean="0"/>
              <a:t>Neagh</a:t>
            </a:r>
            <a:r>
              <a:rPr lang="sk-SK" dirty="0" smtClean="0"/>
              <a:t> – </a:t>
            </a:r>
            <a:r>
              <a:rPr lang="sk-SK" dirty="0" err="1" smtClean="0"/>
              <a:t>najv</a:t>
            </a:r>
            <a:r>
              <a:rPr lang="sk-SK" dirty="0" smtClean="0"/>
              <a:t>. jazero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85458-95B9-4C2E-99A7-95D8294470B4}" type="slidenum">
              <a:rPr lang="sk-SK" smtClean="0"/>
              <a:pPr/>
              <a:t>5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Patrí medzi najdaždivejšie miesta v Európe 6530mm/rok </a:t>
            </a:r>
            <a:r>
              <a:rPr lang="sk-SK" dirty="0" err="1" smtClean="0"/>
              <a:t>Kumbrické</a:t>
            </a:r>
            <a:r>
              <a:rPr lang="sk-SK" dirty="0" smtClean="0"/>
              <a:t> hory</a:t>
            </a:r>
          </a:p>
          <a:p>
            <a:r>
              <a:rPr lang="sk-SK" dirty="0" smtClean="0"/>
              <a:t>Škótsko a S Írsko patrí medzi oblasti s  najsilnejšími vetrami v EUROPE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85458-95B9-4C2E-99A7-95D8294470B4}" type="slidenum">
              <a:rPr lang="sk-SK" smtClean="0"/>
              <a:pPr/>
              <a:t>6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Z od </a:t>
            </a:r>
            <a:r>
              <a:rPr lang="sk-SK" dirty="0" err="1" smtClean="0"/>
              <a:t>Amesbury</a:t>
            </a:r>
            <a:r>
              <a:rPr lang="sk-SK" dirty="0" smtClean="0"/>
              <a:t>,</a:t>
            </a:r>
            <a:r>
              <a:rPr lang="sk-SK" baseline="0" dirty="0" smtClean="0"/>
              <a:t> </a:t>
            </a:r>
            <a:r>
              <a:rPr lang="sk-SK" baseline="0" dirty="0" err="1" smtClean="0"/>
              <a:t>Stonehende</a:t>
            </a:r>
            <a:r>
              <a:rPr lang="sk-SK" baseline="0" dirty="0" smtClean="0"/>
              <a:t> – 8000 </a:t>
            </a:r>
            <a:r>
              <a:rPr lang="sk-SK" baseline="0" dirty="0" err="1" smtClean="0"/>
              <a:t>pnl</a:t>
            </a:r>
            <a:r>
              <a:rPr lang="sk-SK" baseline="0" dirty="0" smtClean="0"/>
              <a:t>. </a:t>
            </a:r>
          </a:p>
          <a:p>
            <a:r>
              <a:rPr lang="sk-SK" baseline="0" dirty="0" err="1" smtClean="0"/>
              <a:t>London</a:t>
            </a:r>
            <a:r>
              <a:rPr lang="sk-SK" baseline="0" dirty="0" smtClean="0"/>
              <a:t> </a:t>
            </a:r>
            <a:r>
              <a:rPr lang="sk-SK" baseline="0" dirty="0" err="1" smtClean="0"/>
              <a:t>eye</a:t>
            </a:r>
            <a:r>
              <a:rPr lang="sk-SK" baseline="0" dirty="0" smtClean="0"/>
              <a:t> – milénium 2000</a:t>
            </a:r>
          </a:p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85458-95B9-4C2E-99A7-95D8294470B4}" type="slidenum">
              <a:rPr lang="sk-SK" smtClean="0"/>
              <a:pPr/>
              <a:t>9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Dublin </a:t>
            </a:r>
            <a:r>
              <a:rPr lang="sk-SK" dirty="0" err="1" smtClean="0"/>
              <a:t>Arena</a:t>
            </a:r>
            <a:r>
              <a:rPr lang="sk-SK" dirty="0" smtClean="0"/>
              <a:t> ---</a:t>
            </a:r>
            <a:r>
              <a:rPr lang="sk-SK" dirty="0" err="1" smtClean="0"/>
              <a:t>finale</a:t>
            </a:r>
            <a:r>
              <a:rPr lang="sk-SK" dirty="0" smtClean="0"/>
              <a:t> </a:t>
            </a:r>
            <a:r>
              <a:rPr lang="sk-SK" dirty="0" err="1" smtClean="0"/>
              <a:t>Euroligy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85458-95B9-4C2E-99A7-95D8294470B4}" type="slidenum">
              <a:rPr lang="sk-SK" smtClean="0"/>
              <a:pPr/>
              <a:t>15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Irsky</a:t>
            </a:r>
            <a:r>
              <a:rPr lang="sk-SK" dirty="0" smtClean="0"/>
              <a:t> </a:t>
            </a:r>
            <a:r>
              <a:rPr lang="sk-SK" dirty="0" err="1" smtClean="0"/>
              <a:t>jablkovy</a:t>
            </a:r>
            <a:r>
              <a:rPr lang="sk-SK" baseline="0" dirty="0" smtClean="0"/>
              <a:t> dezert s </a:t>
            </a:r>
            <a:r>
              <a:rPr lang="sk-SK" baseline="0" dirty="0" err="1" smtClean="0"/>
              <a:t>whiskey</a:t>
            </a:r>
            <a:r>
              <a:rPr lang="sk-SK" baseline="0" dirty="0" smtClean="0"/>
              <a:t> </a:t>
            </a:r>
            <a:endParaRPr lang="sk-SK" baseline="0" dirty="0" smtClean="0"/>
          </a:p>
          <a:p>
            <a:r>
              <a:rPr lang="sk-SK" baseline="0" dirty="0" err="1" smtClean="0"/>
              <a:t>Iri</a:t>
            </a:r>
            <a:r>
              <a:rPr lang="sk-SK" baseline="0" dirty="0" smtClean="0"/>
              <a:t> a </a:t>
            </a:r>
            <a:r>
              <a:rPr lang="sk-SK" baseline="0" dirty="0" err="1" smtClean="0"/>
              <a:t>Fini</a:t>
            </a:r>
            <a:r>
              <a:rPr lang="sk-SK" baseline="0" dirty="0" smtClean="0"/>
              <a:t> ... 4 </a:t>
            </a:r>
            <a:r>
              <a:rPr lang="sk-SK" baseline="0" dirty="0" err="1" smtClean="0"/>
              <a:t>pohare</a:t>
            </a:r>
            <a:r>
              <a:rPr lang="sk-SK" baseline="0" dirty="0" smtClean="0"/>
              <a:t> alkoholu na posedenie ...pije viac </a:t>
            </a:r>
            <a:r>
              <a:rPr lang="sk-SK" baseline="0" dirty="0" err="1" smtClean="0"/>
              <a:t>zien</a:t>
            </a:r>
            <a:r>
              <a:rPr lang="sk-SK" baseline="0" dirty="0" smtClean="0"/>
              <a:t> ako </a:t>
            </a:r>
            <a:r>
              <a:rPr lang="sk-SK" baseline="0" dirty="0" err="1" smtClean="0"/>
              <a:t>muzov</a:t>
            </a:r>
            <a:r>
              <a:rPr lang="sk-SK" baseline="0" dirty="0" smtClean="0"/>
              <a:t> ale  80% </a:t>
            </a:r>
            <a:r>
              <a:rPr lang="sk-SK" baseline="0" dirty="0" err="1" smtClean="0"/>
              <a:t>irskych</a:t>
            </a:r>
            <a:r>
              <a:rPr lang="sk-SK" baseline="0" dirty="0" smtClean="0"/>
              <a:t> </a:t>
            </a:r>
            <a:r>
              <a:rPr lang="sk-SK" baseline="0" dirty="0" err="1" smtClean="0"/>
              <a:t>zien</a:t>
            </a:r>
            <a:r>
              <a:rPr lang="sk-SK" baseline="0" dirty="0" smtClean="0"/>
              <a:t> si </a:t>
            </a:r>
            <a:r>
              <a:rPr lang="sk-SK" baseline="0" dirty="0" err="1" smtClean="0"/>
              <a:t>objedna</a:t>
            </a:r>
            <a:r>
              <a:rPr lang="sk-SK" baseline="0" dirty="0" smtClean="0"/>
              <a:t> menej ako 2 </a:t>
            </a:r>
            <a:r>
              <a:rPr lang="sk-SK" baseline="0" dirty="0" err="1" smtClean="0"/>
              <a:t>pohare</a:t>
            </a:r>
            <a:r>
              <a:rPr lang="sk-SK" baseline="0" dirty="0" smtClean="0"/>
              <a:t> vina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85458-95B9-4C2E-99A7-95D8294470B4}" type="slidenum">
              <a:rPr lang="sk-SK" smtClean="0"/>
              <a:pPr/>
              <a:t>16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512DB-8C4B-4281-A6FE-5D7E344340D0}" type="datetimeFigureOut">
              <a:rPr lang="sk-SK" smtClean="0"/>
              <a:pPr/>
              <a:t>6.10.2011</a:t>
            </a:fld>
            <a:endParaRPr lang="sk-SK" dirty="0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D0105A-0FA6-4ABC-9D95-5972657CB0C4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512DB-8C4B-4281-A6FE-5D7E344340D0}" type="datetimeFigureOut">
              <a:rPr lang="sk-SK" smtClean="0"/>
              <a:pPr/>
              <a:t>6.10.2011</a:t>
            </a:fld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05A-0FA6-4ABC-9D95-5972657CB0C4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512DB-8C4B-4281-A6FE-5D7E344340D0}" type="datetimeFigureOut">
              <a:rPr lang="sk-SK" smtClean="0"/>
              <a:pPr/>
              <a:t>6.10.2011</a:t>
            </a:fld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05A-0FA6-4ABC-9D95-5972657CB0C4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5A512DB-8C4B-4281-A6FE-5D7E344340D0}" type="datetimeFigureOut">
              <a:rPr lang="sk-SK" smtClean="0"/>
              <a:pPr/>
              <a:t>6.10.2011</a:t>
            </a:fld>
            <a:endParaRPr lang="sk-SK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9D0105A-0FA6-4ABC-9D95-5972657CB0C4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512DB-8C4B-4281-A6FE-5D7E344340D0}" type="datetimeFigureOut">
              <a:rPr lang="sk-SK" smtClean="0"/>
              <a:pPr/>
              <a:t>6.10.2011</a:t>
            </a:fld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05A-0FA6-4ABC-9D95-5972657CB0C4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512DB-8C4B-4281-A6FE-5D7E344340D0}" type="datetimeFigureOut">
              <a:rPr lang="sk-SK" smtClean="0"/>
              <a:pPr/>
              <a:t>6.10.2011</a:t>
            </a:fld>
            <a:endParaRPr lang="sk-SK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05A-0FA6-4ABC-9D95-5972657CB0C4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05A-0FA6-4ABC-9D95-5972657CB0C4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512DB-8C4B-4281-A6FE-5D7E344340D0}" type="datetimeFigureOut">
              <a:rPr lang="sk-SK" smtClean="0"/>
              <a:pPr/>
              <a:t>6.10.2011</a:t>
            </a:fld>
            <a:endParaRPr lang="sk-SK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512DB-8C4B-4281-A6FE-5D7E344340D0}" type="datetimeFigureOut">
              <a:rPr lang="sk-SK" smtClean="0"/>
              <a:pPr/>
              <a:t>6.10.2011</a:t>
            </a:fld>
            <a:endParaRPr lang="sk-SK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05A-0FA6-4ABC-9D95-5972657CB0C4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512DB-8C4B-4281-A6FE-5D7E344340D0}" type="datetimeFigureOut">
              <a:rPr lang="sk-SK" smtClean="0"/>
              <a:pPr/>
              <a:t>6.10.2011</a:t>
            </a:fld>
            <a:endParaRPr lang="sk-SK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05A-0FA6-4ABC-9D95-5972657CB0C4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5A512DB-8C4B-4281-A6FE-5D7E344340D0}" type="datetimeFigureOut">
              <a:rPr lang="sk-SK" smtClean="0"/>
              <a:pPr/>
              <a:t>6.10.2011</a:t>
            </a:fld>
            <a:endParaRPr lang="sk-SK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9D0105A-0FA6-4ABC-9D95-5972657CB0C4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dirty="0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512DB-8C4B-4281-A6FE-5D7E344340D0}" type="datetimeFigureOut">
              <a:rPr lang="sk-SK" smtClean="0"/>
              <a:pPr/>
              <a:t>6.10.2011</a:t>
            </a:fld>
            <a:endParaRPr lang="sk-SK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D0105A-0FA6-4ABC-9D95-5972657CB0C4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5A512DB-8C4B-4281-A6FE-5D7E344340D0}" type="datetimeFigureOut">
              <a:rPr lang="sk-SK" smtClean="0"/>
              <a:pPr/>
              <a:t>6.10.2011</a:t>
            </a:fld>
            <a:endParaRPr lang="sk-SK" dirty="0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9D0105A-0FA6-4ABC-9D95-5972657CB0C4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.xml"/><Relationship Id="rId7" Type="http://schemas.openxmlformats.org/officeDocument/2006/relationships/slide" Target="slide10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tomas\tom\tom1\GJAR\Geo\VB-Irsko\01_EUYO%20-%20Nummer%203.wav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6.gif"/><Relationship Id="rId5" Type="http://schemas.openxmlformats.org/officeDocument/2006/relationships/audio" Target="../media/audio1.wav"/><Relationship Id="rId10" Type="http://schemas.openxmlformats.org/officeDocument/2006/relationships/image" Target="../media/image5.jpeg"/><Relationship Id="rId4" Type="http://schemas.openxmlformats.org/officeDocument/2006/relationships/slide" Target="slide2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slide" Target="slide1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51.jpeg"/><Relationship Id="rId18" Type="http://schemas.openxmlformats.org/officeDocument/2006/relationships/audio" Target="../media/audio10.wav"/><Relationship Id="rId3" Type="http://schemas.openxmlformats.org/officeDocument/2006/relationships/audio" Target="../media/audio3.wav"/><Relationship Id="rId7" Type="http://schemas.openxmlformats.org/officeDocument/2006/relationships/image" Target="../media/image49.jpeg"/><Relationship Id="rId12" Type="http://schemas.openxmlformats.org/officeDocument/2006/relationships/audio" Target="../media/audio4.wav"/><Relationship Id="rId17" Type="http://schemas.openxmlformats.org/officeDocument/2006/relationships/slide" Target="slide17.xml"/><Relationship Id="rId2" Type="http://schemas.openxmlformats.org/officeDocument/2006/relationships/slide" Target="slide15.xml"/><Relationship Id="rId16" Type="http://schemas.openxmlformats.org/officeDocument/2006/relationships/image" Target="../media/image52.jpeg"/><Relationship Id="rId20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slide" Target="slide13.xml"/><Relationship Id="rId5" Type="http://schemas.openxmlformats.org/officeDocument/2006/relationships/slide" Target="slide16.xml"/><Relationship Id="rId15" Type="http://schemas.openxmlformats.org/officeDocument/2006/relationships/audio" Target="../media/audio9.wav"/><Relationship Id="rId10" Type="http://schemas.openxmlformats.org/officeDocument/2006/relationships/image" Target="../media/image50.jpeg"/><Relationship Id="rId19" Type="http://schemas.openxmlformats.org/officeDocument/2006/relationships/image" Target="../media/image53.jpeg"/><Relationship Id="rId4" Type="http://schemas.openxmlformats.org/officeDocument/2006/relationships/image" Target="../media/image48.jpeg"/><Relationship Id="rId9" Type="http://schemas.openxmlformats.org/officeDocument/2006/relationships/audio" Target="../media/audio6.wav"/><Relationship Id="rId1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hyperlink" Target="http://www.youtube.com/watch?v=RaDzCySXhqQ&amp;feature=related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slide" Target="slide11.xml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4.jpeg"/><Relationship Id="rId1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image" Target="../media/image12.jpeg"/><Relationship Id="rId12" Type="http://schemas.openxmlformats.org/officeDocument/2006/relationships/audio" Target="../media/audio6.wav"/><Relationship Id="rId17" Type="http://schemas.openxmlformats.org/officeDocument/2006/relationships/slide" Target="slide8.xml"/><Relationship Id="rId2" Type="http://schemas.openxmlformats.org/officeDocument/2006/relationships/slide" Target="slide9.xml"/><Relationship Id="rId16" Type="http://schemas.openxmlformats.org/officeDocument/2006/relationships/image" Target="../media/image15.jpeg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slide" Target="slide5.xml"/><Relationship Id="rId5" Type="http://schemas.openxmlformats.org/officeDocument/2006/relationships/slide" Target="slide6.xml"/><Relationship Id="rId15" Type="http://schemas.openxmlformats.org/officeDocument/2006/relationships/audio" Target="../media/audio7.wav"/><Relationship Id="rId10" Type="http://schemas.openxmlformats.org/officeDocument/2006/relationships/image" Target="../media/image13.jpeg"/><Relationship Id="rId19" Type="http://schemas.openxmlformats.org/officeDocument/2006/relationships/image" Target="../media/image16.jpeg"/><Relationship Id="rId4" Type="http://schemas.openxmlformats.org/officeDocument/2006/relationships/image" Target="../media/image11.jpeg"/><Relationship Id="rId9" Type="http://schemas.openxmlformats.org/officeDocument/2006/relationships/audio" Target="../media/audio5.wav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slide" Target="slide3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45.jpeg"/><Relationship Id="rId3" Type="http://schemas.openxmlformats.org/officeDocument/2006/relationships/slide" Target="slide3.xml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Image7.png">
            <a:hlinkClick r:id="rId4" action="ppaction://hlinksldjump" highlightClick="1">
              <a:snd r:embed="rId5" name="Reinounido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5736" y="260648"/>
            <a:ext cx="2404894" cy="3861978"/>
          </a:xfrm>
          <a:prstGeom prst="rect">
            <a:avLst/>
          </a:prstGeom>
        </p:spPr>
      </p:pic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467544" y="3933056"/>
            <a:ext cx="8305800" cy="1143000"/>
          </a:xfrm>
        </p:spPr>
        <p:txBody>
          <a:bodyPr/>
          <a:lstStyle/>
          <a:p>
            <a:r>
              <a:rPr lang="sk-SK" dirty="0" smtClean="0"/>
              <a:t>Najrozsiahlejšie Európske súostrovie</a:t>
            </a:r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305800" cy="1981200"/>
          </a:xfrm>
        </p:spPr>
        <p:txBody>
          <a:bodyPr/>
          <a:lstStyle/>
          <a:p>
            <a:r>
              <a:rPr lang="sk-SK" dirty="0" smtClean="0"/>
              <a:t>Britské ostrovy</a:t>
            </a:r>
            <a:endParaRPr lang="sk-SK" dirty="0"/>
          </a:p>
        </p:txBody>
      </p:sp>
      <p:pic>
        <p:nvPicPr>
          <p:cNvPr id="6" name="Obrázek 5" descr="Image8.png">
            <a:hlinkClick r:id="rId7" action="ppaction://hlinksldjump" highlightClick="1">
              <a:snd r:embed="rId8" name="01_amhrannabhfiann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03648" y="1772816"/>
            <a:ext cx="1264920" cy="1764640"/>
          </a:xfrm>
          <a:prstGeom prst="rect">
            <a:avLst/>
          </a:prstGeom>
        </p:spPr>
      </p:pic>
      <p:pic>
        <p:nvPicPr>
          <p:cNvPr id="7" name="Obrázek 6" descr="vlajka-velka-britanie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75856" y="620688"/>
            <a:ext cx="764304" cy="510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 descr="IrelandF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31640" y="2780928"/>
            <a:ext cx="720080" cy="48005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940152" y="5805264"/>
            <a:ext cx="27363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dirty="0" smtClean="0"/>
              <a:t>Tomáš Kello</a:t>
            </a:r>
            <a:endParaRPr lang="sk-SK" dirty="0"/>
          </a:p>
        </p:txBody>
      </p:sp>
      <p:pic>
        <p:nvPicPr>
          <p:cNvPr id="10" name="01_EUYO - Nummer 3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827584" y="594928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pPr algn="ctr"/>
            <a:r>
              <a:rPr lang="sk-SK" dirty="0" smtClean="0"/>
              <a:t>Írska republika</a:t>
            </a:r>
            <a:endParaRPr lang="sk-SK" dirty="0"/>
          </a:p>
        </p:txBody>
      </p:sp>
      <p:pic>
        <p:nvPicPr>
          <p:cNvPr id="3" name="Obrázek 2" descr="IrelandF.gif">
            <a:hlinkClick r:id="rId2" action="ppaction://hlinksldjump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268761"/>
            <a:ext cx="3240360" cy="216294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39552" y="1268760"/>
            <a:ext cx="43924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Hlavné mesto: </a:t>
            </a:r>
            <a:r>
              <a:rPr lang="sk-SK" dirty="0" smtClean="0"/>
              <a:t>Dublin,</a:t>
            </a:r>
          </a:p>
          <a:p>
            <a:endParaRPr lang="sk-SK" dirty="0" smtClean="0"/>
          </a:p>
          <a:p>
            <a:r>
              <a:rPr lang="sk-SK" dirty="0" smtClean="0">
                <a:solidFill>
                  <a:schemeClr val="bg1"/>
                </a:solidFill>
              </a:rPr>
              <a:t>Poloha: </a:t>
            </a:r>
            <a:r>
              <a:rPr lang="sk-SK" dirty="0" smtClean="0"/>
              <a:t>ostrov Írsko,</a:t>
            </a:r>
          </a:p>
          <a:p>
            <a:endParaRPr lang="sk-SK" dirty="0" smtClean="0"/>
          </a:p>
          <a:p>
            <a:r>
              <a:rPr lang="sk-SK" dirty="0" smtClean="0">
                <a:solidFill>
                  <a:schemeClr val="bg1"/>
                </a:solidFill>
              </a:rPr>
              <a:t>Forma vlády:  </a:t>
            </a:r>
            <a:r>
              <a:rPr lang="sk-SK" dirty="0" smtClean="0"/>
              <a:t>republika,</a:t>
            </a:r>
          </a:p>
          <a:p>
            <a:endParaRPr lang="sk-SK" dirty="0" smtClean="0"/>
          </a:p>
          <a:p>
            <a:r>
              <a:rPr lang="sk-SK" dirty="0" smtClean="0">
                <a:solidFill>
                  <a:schemeClr val="bg1"/>
                </a:solidFill>
              </a:rPr>
              <a:t>Hlava štátu: </a:t>
            </a:r>
            <a:r>
              <a:rPr lang="sk-SK" dirty="0" err="1" smtClean="0"/>
              <a:t>Marry</a:t>
            </a:r>
            <a:r>
              <a:rPr lang="sk-SK" dirty="0" smtClean="0"/>
              <a:t> </a:t>
            </a:r>
            <a:r>
              <a:rPr lang="sk-SK" dirty="0" err="1" smtClean="0"/>
              <a:t>McAleese</a:t>
            </a:r>
            <a:r>
              <a:rPr lang="sk-SK" dirty="0" smtClean="0"/>
              <a:t>,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Predseda vlády: </a:t>
            </a:r>
            <a:r>
              <a:rPr lang="sk-SK" dirty="0" smtClean="0"/>
              <a:t>Brian </a:t>
            </a:r>
            <a:r>
              <a:rPr lang="sk-SK" dirty="0" err="1" smtClean="0"/>
              <a:t>Cowen</a:t>
            </a:r>
            <a:r>
              <a:rPr lang="sk-SK" dirty="0" smtClean="0"/>
              <a:t>,</a:t>
            </a:r>
          </a:p>
          <a:p>
            <a:endParaRPr lang="sk-SK" dirty="0" smtClean="0"/>
          </a:p>
          <a:p>
            <a:r>
              <a:rPr lang="sk-SK" dirty="0" smtClean="0">
                <a:solidFill>
                  <a:schemeClr val="bg1"/>
                </a:solidFill>
              </a:rPr>
              <a:t>Administratívne rozdelenie: </a:t>
            </a:r>
            <a:r>
              <a:rPr lang="sk-SK" dirty="0" smtClean="0"/>
              <a:t>26 provincií,</a:t>
            </a:r>
          </a:p>
          <a:p>
            <a:endParaRPr lang="sk-SK" dirty="0" smtClean="0"/>
          </a:p>
          <a:p>
            <a:r>
              <a:rPr lang="sk-SK" dirty="0" smtClean="0">
                <a:solidFill>
                  <a:schemeClr val="bg1"/>
                </a:solidFill>
              </a:rPr>
              <a:t>Úradný jazyk: </a:t>
            </a:r>
            <a:r>
              <a:rPr lang="sk-SK" dirty="0" smtClean="0"/>
              <a:t>angličtina, </a:t>
            </a:r>
            <a:r>
              <a:rPr lang="sk-SK" dirty="0" err="1" smtClean="0"/>
              <a:t>írština</a:t>
            </a:r>
            <a:r>
              <a:rPr lang="sk-SK" dirty="0" smtClean="0"/>
              <a:t>,(</a:t>
            </a:r>
            <a:r>
              <a:rPr lang="sk-SK" dirty="0" err="1" smtClean="0"/>
              <a:t>keltština</a:t>
            </a:r>
            <a:r>
              <a:rPr lang="sk-SK" dirty="0" smtClean="0"/>
              <a:t>),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>
                <a:solidFill>
                  <a:schemeClr val="bg1"/>
                </a:solidFill>
              </a:rPr>
              <a:t>Mena: </a:t>
            </a:r>
            <a:r>
              <a:rPr lang="sk-SK" dirty="0" smtClean="0"/>
              <a:t>EURO,</a:t>
            </a:r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5220072" y="378904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Členstvo:</a:t>
            </a:r>
            <a:r>
              <a:rPr lang="sk-SK" dirty="0" smtClean="0"/>
              <a:t> EÚ, OSN, CE, OECD .</a:t>
            </a:r>
            <a:endParaRPr lang="sk-SK" dirty="0"/>
          </a:p>
        </p:txBody>
      </p:sp>
      <p:pic>
        <p:nvPicPr>
          <p:cNvPr id="7" name="Obrázek 6" descr="461px-Coat_of_arms_of_Ireland_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908720"/>
            <a:ext cx="4391025" cy="5705475"/>
          </a:xfrm>
          <a:prstGeom prst="rect">
            <a:avLst/>
          </a:prstGeom>
        </p:spPr>
      </p:pic>
      <p:pic>
        <p:nvPicPr>
          <p:cNvPr id="8" name="Obrázek 7" descr="461px-Coat_of_arms_of_Ireland_svg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4653136"/>
            <a:ext cx="864096" cy="11227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3073 0.252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878847.jpg">
            <a:hlinkClick r:id="rId2" action="ppaction://hlinksldjump" highlightClick="1">
              <a:snd r:embed="rId3" name="camera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1412776"/>
            <a:ext cx="3816424" cy="31867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 descr="A060403_TOM_IRSKO_4327_V.jpg">
            <a:hlinkClick r:id="rId5" action="ppaction://hlinksldjump" highlightClick="1">
              <a:snd r:embed="rId6" name="hammer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7984" y="332656"/>
            <a:ext cx="2737679" cy="19241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ázek 4" descr="irsko07.jpg">
            <a:hlinkClick r:id="rId8" action="ppaction://hlinksldjump" highlightClick="1">
              <a:snd r:embed="rId9" name="wind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4128" y="2492896"/>
            <a:ext cx="3134308" cy="20882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ek 5" descr="7f65dafcc46bbbd5e3aa10c12381915fd5e5ed3a.jpg">
            <a:hlinkClick r:id="rId11" action="ppaction://hlinksldjump" highlightClick="1">
              <a:snd r:embed="rId12" name="breeze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275856" y="4005064"/>
            <a:ext cx="2688298" cy="20162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ázek 6" descr="10887.jpg">
            <a:hlinkClick r:id="rId14" action="ppaction://hlinksldjump" highlightClick="1">
              <a:snd r:embed="rId15" name="arrow.wav"/>
            </a:hlinkClick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475656" y="692696"/>
            <a:ext cx="2471936" cy="1853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ázek 7" descr="ryanair_oZW5x.jpg">
            <a:hlinkClick r:id="rId17" action="ppaction://hlinksldjump" highlightClick="1">
              <a:snd r:embed="rId18" name="voltage.wav"/>
            </a:hlinkClick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67544" y="2852936"/>
            <a:ext cx="2713484" cy="18029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Zahnutá šipka doleva 9">
            <a:hlinkClick r:id="rId20" action="ppaction://hlinksldjump"/>
          </p:cNvPr>
          <p:cNvSpPr/>
          <p:nvPr/>
        </p:nvSpPr>
        <p:spPr>
          <a:xfrm>
            <a:off x="7668344" y="5445224"/>
            <a:ext cx="936104" cy="93610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sk-SK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Podnebie</a:t>
            </a:r>
            <a:endParaRPr lang="sk-SK" dirty="0"/>
          </a:p>
        </p:txBody>
      </p:sp>
      <p:sp>
        <p:nvSpPr>
          <p:cNvPr id="3" name="Zahnutá šipka doleva 2">
            <a:hlinkClick r:id="rId2" action="ppaction://hlinksldjump"/>
          </p:cNvPr>
          <p:cNvSpPr/>
          <p:nvPr/>
        </p:nvSpPr>
        <p:spPr>
          <a:xfrm>
            <a:off x="7668344" y="5445224"/>
            <a:ext cx="936104" cy="93610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sk-SK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1560" y="1556792"/>
            <a:ext cx="5184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-Mierne oceánske s ešte výraznejším vplyvom Golfského prúdu ako v Británii  - celoročne zelené Írsko,</a:t>
            </a:r>
          </a:p>
          <a:p>
            <a:r>
              <a:rPr lang="sk-SK" dirty="0" smtClean="0"/>
              <a:t>-časté zrážky a hmly, vysoká vlhkosť, na rozdiel od Británie ustálené zmeny.</a:t>
            </a:r>
            <a:endParaRPr lang="sk-SK" dirty="0"/>
          </a:p>
        </p:txBody>
      </p:sp>
      <p:pic>
        <p:nvPicPr>
          <p:cNvPr id="5" name="Obrázek 4" descr="ZPAD-S~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2780928"/>
            <a:ext cx="4824536" cy="36165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Povrch</a:t>
            </a:r>
            <a:endParaRPr lang="sk-SK" dirty="0"/>
          </a:p>
        </p:txBody>
      </p:sp>
      <p:sp>
        <p:nvSpPr>
          <p:cNvPr id="3" name="Zahnutá šipka doleva 2">
            <a:hlinkClick r:id="rId2" action="ppaction://hlinksldjump"/>
          </p:cNvPr>
          <p:cNvSpPr/>
          <p:nvPr/>
        </p:nvSpPr>
        <p:spPr>
          <a:xfrm>
            <a:off x="7668344" y="5445224"/>
            <a:ext cx="936104" cy="93610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sk-SK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9552" y="1484784"/>
            <a:ext cx="79928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Ostrovy: </a:t>
            </a:r>
            <a:r>
              <a:rPr lang="sk-SK" sz="2000" dirty="0" smtClean="0"/>
              <a:t>Írsko, </a:t>
            </a:r>
            <a:r>
              <a:rPr lang="sk-SK" sz="2000" dirty="0" err="1" smtClean="0"/>
              <a:t>Aranské</a:t>
            </a:r>
            <a:r>
              <a:rPr lang="sk-SK" sz="2000" dirty="0" smtClean="0"/>
              <a:t> ostrovy, </a:t>
            </a:r>
            <a:r>
              <a:rPr lang="sk-SK" sz="2000" dirty="0" err="1" smtClean="0"/>
              <a:t>Clare</a:t>
            </a:r>
            <a:r>
              <a:rPr lang="sk-SK" sz="2000" dirty="0" smtClean="0"/>
              <a:t>, </a:t>
            </a:r>
            <a:r>
              <a:rPr lang="sk-SK" sz="2000" dirty="0" err="1" smtClean="0"/>
              <a:t>Achill</a:t>
            </a:r>
            <a:endParaRPr lang="sk-SK" sz="2000" dirty="0" smtClean="0"/>
          </a:p>
          <a:p>
            <a:endParaRPr lang="sk-SK" sz="2000" b="1" dirty="0" smtClean="0"/>
          </a:p>
          <a:p>
            <a:r>
              <a:rPr lang="sk-SK" sz="2400" b="1" dirty="0" smtClean="0"/>
              <a:t>Pohoria: </a:t>
            </a:r>
            <a:r>
              <a:rPr lang="sk-SK" sz="2000" dirty="0" smtClean="0"/>
              <a:t>povrch prevažne nížinatý, hornatý najviac k pobrežiu;</a:t>
            </a:r>
          </a:p>
          <a:p>
            <a:r>
              <a:rPr lang="sk-SK" sz="2000" b="1" dirty="0" smtClean="0"/>
              <a:t>-</a:t>
            </a:r>
            <a:r>
              <a:rPr lang="sk-SK" sz="2000" dirty="0" err="1" smtClean="0"/>
              <a:t>Wicklovské</a:t>
            </a:r>
            <a:r>
              <a:rPr lang="sk-SK" sz="2000" dirty="0" smtClean="0"/>
              <a:t> hory, </a:t>
            </a:r>
          </a:p>
          <a:p>
            <a:r>
              <a:rPr lang="sk-SK" sz="2000" dirty="0" smtClean="0"/>
              <a:t>-</a:t>
            </a:r>
            <a:r>
              <a:rPr lang="sk-SK" sz="2000" dirty="0" err="1" smtClean="0"/>
              <a:t>najv</a:t>
            </a:r>
            <a:r>
              <a:rPr lang="sk-SK" sz="2000" dirty="0" smtClean="0"/>
              <a:t>. vrch </a:t>
            </a:r>
            <a:r>
              <a:rPr lang="sk-SK" sz="2000" dirty="0" err="1" smtClean="0"/>
              <a:t>Carrantuohill</a:t>
            </a:r>
            <a:r>
              <a:rPr lang="sk-SK" sz="2000" dirty="0" smtClean="0"/>
              <a:t> – 1040 </a:t>
            </a:r>
            <a:r>
              <a:rPr lang="sk-SK" sz="2000" dirty="0" err="1" smtClean="0"/>
              <a:t>m.n.m</a:t>
            </a:r>
            <a:r>
              <a:rPr lang="sk-SK" sz="2000" dirty="0" smtClean="0"/>
              <a:t>. </a:t>
            </a:r>
          </a:p>
          <a:p>
            <a:endParaRPr lang="sk-SK" sz="2000" dirty="0" smtClean="0"/>
          </a:p>
          <a:p>
            <a:r>
              <a:rPr lang="sk-SK" sz="2000" dirty="0" smtClean="0"/>
              <a:t>Povrch tvoria pasienky a lúky, občasne močariská a rašeliniská.</a:t>
            </a:r>
            <a:endParaRPr lang="sk-SK" sz="2400" dirty="0"/>
          </a:p>
        </p:txBody>
      </p:sp>
      <p:pic>
        <p:nvPicPr>
          <p:cNvPr id="5" name="Obrázek 4" descr="profimedia-00765150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400175"/>
            <a:ext cx="6096000" cy="4057650"/>
          </a:xfrm>
          <a:prstGeom prst="rect">
            <a:avLst/>
          </a:prstGeom>
        </p:spPr>
      </p:pic>
      <p:pic>
        <p:nvPicPr>
          <p:cNvPr id="6" name="Obrázek 5" descr="carrantuohill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1412776"/>
            <a:ext cx="6169868" cy="41132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Vodstvo</a:t>
            </a:r>
            <a:endParaRPr lang="sk-SK" dirty="0"/>
          </a:p>
        </p:txBody>
      </p:sp>
      <p:sp>
        <p:nvSpPr>
          <p:cNvPr id="3" name="Zahnutá šipka doleva 2">
            <a:hlinkClick r:id="rId2" action="ppaction://hlinksldjump"/>
          </p:cNvPr>
          <p:cNvSpPr/>
          <p:nvPr/>
        </p:nvSpPr>
        <p:spPr>
          <a:xfrm>
            <a:off x="7668344" y="5445224"/>
            <a:ext cx="936104" cy="93610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sk-SK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83568" y="1556792"/>
            <a:ext cx="61206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Najväčšia rieka: </a:t>
            </a:r>
            <a:r>
              <a:rPr lang="sk-SK" dirty="0" err="1" smtClean="0"/>
              <a:t>Shannon</a:t>
            </a:r>
            <a:r>
              <a:rPr lang="sk-SK" dirty="0" smtClean="0"/>
              <a:t>,</a:t>
            </a:r>
          </a:p>
          <a:p>
            <a:endParaRPr lang="sk-SK" dirty="0" smtClean="0"/>
          </a:p>
          <a:p>
            <a:r>
              <a:rPr lang="sk-SK" sz="2400" b="1" dirty="0" smtClean="0"/>
              <a:t>Jazerá: </a:t>
            </a:r>
            <a:r>
              <a:rPr lang="sk-SK" dirty="0" err="1" smtClean="0"/>
              <a:t>Lough</a:t>
            </a:r>
            <a:r>
              <a:rPr lang="sk-SK" dirty="0" smtClean="0"/>
              <a:t> </a:t>
            </a:r>
            <a:r>
              <a:rPr lang="sk-SK" dirty="0" err="1" smtClean="0"/>
              <a:t>Ree</a:t>
            </a:r>
            <a:r>
              <a:rPr lang="sk-SK" dirty="0" smtClean="0"/>
              <a:t>, </a:t>
            </a:r>
            <a:r>
              <a:rPr lang="sk-SK" dirty="0" err="1" smtClean="0"/>
              <a:t>Lough</a:t>
            </a:r>
            <a:r>
              <a:rPr lang="sk-SK" dirty="0" smtClean="0"/>
              <a:t> </a:t>
            </a:r>
            <a:r>
              <a:rPr lang="sk-SK" dirty="0" err="1" smtClean="0"/>
              <a:t>Mask</a:t>
            </a:r>
            <a:r>
              <a:rPr lang="sk-SK" dirty="0" smtClean="0"/>
              <a:t> </a:t>
            </a:r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Rozľahlá riečna sieť, dostatok až prebytok podzemnej vody -&gt; močariská.</a:t>
            </a:r>
          </a:p>
          <a:p>
            <a:endParaRPr lang="sk-SK" dirty="0" smtClean="0"/>
          </a:p>
          <a:p>
            <a:r>
              <a:rPr lang="sk-SK" sz="2400" b="1" dirty="0" smtClean="0"/>
              <a:t>Moria: </a:t>
            </a:r>
            <a:r>
              <a:rPr lang="sk-SK" sz="2000" dirty="0" smtClean="0"/>
              <a:t>Írske(od VB ho oddeľuje kanál Sv. </a:t>
            </a:r>
            <a:r>
              <a:rPr lang="sk-SK" sz="2000" dirty="0" err="1" smtClean="0"/>
              <a:t>Georga</a:t>
            </a:r>
            <a:r>
              <a:rPr lang="sk-SK" sz="2000" dirty="0" smtClean="0"/>
              <a:t>), Keltské -&gt; Atlantik</a:t>
            </a:r>
            <a:endParaRPr lang="sk-SK" sz="2400" b="1" dirty="0"/>
          </a:p>
        </p:txBody>
      </p:sp>
      <p:pic>
        <p:nvPicPr>
          <p:cNvPr id="5" name="Obrázek 4" descr="_rsk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1916832"/>
            <a:ext cx="5715798" cy="38105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Turizmus</a:t>
            </a:r>
            <a:endParaRPr lang="sk-SK" dirty="0"/>
          </a:p>
        </p:txBody>
      </p:sp>
      <p:sp>
        <p:nvSpPr>
          <p:cNvPr id="3" name="Zahnutá šipka doleva 2">
            <a:hlinkClick r:id="rId3" action="ppaction://hlinksldjump"/>
          </p:cNvPr>
          <p:cNvSpPr/>
          <p:nvPr/>
        </p:nvSpPr>
        <p:spPr>
          <a:xfrm>
            <a:off x="7668344" y="5445224"/>
            <a:ext cx="936104" cy="93610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sk-SK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83568" y="1412776"/>
            <a:ext cx="5904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Dublin – </a:t>
            </a:r>
            <a:r>
              <a:rPr lang="sk-SK" dirty="0" err="1" smtClean="0"/>
              <a:t>Writers</a:t>
            </a:r>
            <a:r>
              <a:rPr lang="sk-SK" dirty="0" smtClean="0"/>
              <a:t> </a:t>
            </a:r>
            <a:r>
              <a:rPr lang="sk-SK" dirty="0" err="1" smtClean="0"/>
              <a:t>museum</a:t>
            </a:r>
            <a:endParaRPr lang="sk-SK" dirty="0" smtClean="0"/>
          </a:p>
          <a:p>
            <a:r>
              <a:rPr lang="sk-SK" dirty="0" smtClean="0"/>
              <a:t>              - </a:t>
            </a:r>
            <a:r>
              <a:rPr lang="sk-SK" dirty="0" err="1" smtClean="0"/>
              <a:t>Trinity</a:t>
            </a:r>
            <a:r>
              <a:rPr lang="sk-SK" dirty="0" smtClean="0"/>
              <a:t> </a:t>
            </a:r>
            <a:r>
              <a:rPr lang="sk-SK" dirty="0" err="1" smtClean="0"/>
              <a:t>College</a:t>
            </a:r>
            <a:r>
              <a:rPr lang="sk-SK" dirty="0" smtClean="0"/>
              <a:t>  </a:t>
            </a:r>
          </a:p>
          <a:p>
            <a:r>
              <a:rPr lang="sk-SK" dirty="0" smtClean="0"/>
              <a:t>              -</a:t>
            </a:r>
            <a:r>
              <a:rPr lang="en-US" dirty="0" smtClean="0"/>
              <a:t>St. </a:t>
            </a:r>
            <a:r>
              <a:rPr lang="en-US" dirty="0" err="1" smtClean="0"/>
              <a:t>Patricks</a:t>
            </a:r>
            <a:r>
              <a:rPr lang="en-US" dirty="0" smtClean="0"/>
              <a:t> a Church </a:t>
            </a:r>
            <a:r>
              <a:rPr lang="en-US" dirty="0" err="1" smtClean="0"/>
              <a:t>Cathedrale</a:t>
            </a:r>
            <a:r>
              <a:rPr lang="en-US" dirty="0" smtClean="0"/>
              <a:t> </a:t>
            </a:r>
            <a:endParaRPr lang="sk-SK" dirty="0" smtClean="0"/>
          </a:p>
          <a:p>
            <a:r>
              <a:rPr lang="sk-SK" dirty="0" smtClean="0"/>
              <a:t>              -zábavný park </a:t>
            </a:r>
            <a:r>
              <a:rPr lang="sk-SK" dirty="0" err="1" smtClean="0"/>
              <a:t>Dublinia</a:t>
            </a:r>
            <a:r>
              <a:rPr lang="sk-SK" dirty="0" smtClean="0"/>
              <a:t>,</a:t>
            </a:r>
          </a:p>
          <a:p>
            <a:r>
              <a:rPr lang="sk-SK" dirty="0" smtClean="0"/>
              <a:t> </a:t>
            </a:r>
            <a:r>
              <a:rPr lang="sk-SK" dirty="0" smtClean="0"/>
              <a:t>             </a:t>
            </a:r>
            <a:r>
              <a:rPr lang="sk-SK" dirty="0" smtClean="0">
                <a:hlinkClick r:id="rId4"/>
              </a:rPr>
              <a:t>- írske tance</a:t>
            </a:r>
            <a:endParaRPr lang="sk-SK" dirty="0"/>
          </a:p>
        </p:txBody>
      </p:sp>
      <p:pic>
        <p:nvPicPr>
          <p:cNvPr id="5" name="Obrázek 4" descr="DSC_0354-7419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1844824"/>
            <a:ext cx="6096000" cy="4080510"/>
          </a:xfrm>
          <a:prstGeom prst="rect">
            <a:avLst/>
          </a:prstGeom>
        </p:spPr>
      </p:pic>
      <p:pic>
        <p:nvPicPr>
          <p:cNvPr id="6" name="Obrázek 5" descr="frontar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2132856"/>
            <a:ext cx="6858000" cy="4476750"/>
          </a:xfrm>
          <a:prstGeom prst="rect">
            <a:avLst/>
          </a:prstGeom>
        </p:spPr>
      </p:pic>
      <p:pic>
        <p:nvPicPr>
          <p:cNvPr id="7" name="Obrázek 6" descr="464127609_5bdcef6d1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1772816"/>
            <a:ext cx="6773738" cy="45384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Hospodárstvo</a:t>
            </a:r>
            <a:endParaRPr lang="sk-SK" dirty="0"/>
          </a:p>
        </p:txBody>
      </p:sp>
      <p:sp>
        <p:nvSpPr>
          <p:cNvPr id="3" name="Zahnutá šipka doleva 2">
            <a:hlinkClick r:id="rId3" action="ppaction://hlinksldjump"/>
          </p:cNvPr>
          <p:cNvSpPr/>
          <p:nvPr/>
        </p:nvSpPr>
        <p:spPr>
          <a:xfrm>
            <a:off x="7668344" y="5445224"/>
            <a:ext cx="936104" cy="93610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sk-SK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1560" y="1484784"/>
            <a:ext cx="806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Prevláda živočíšna výroba – ovce (pasienky); -&gt; textilný priemysel, rybolov, lov , chov psov (írsky seter),</a:t>
            </a:r>
          </a:p>
          <a:p>
            <a:pPr>
              <a:buFontTx/>
              <a:buChar char="-"/>
            </a:pP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ťažba obmedzená na rašelinu,</a:t>
            </a:r>
          </a:p>
          <a:p>
            <a:pPr>
              <a:buFontTx/>
              <a:buChar char="-"/>
            </a:pP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ostatné druhy priemyslu menej rozvinuté(potravinársky- pivo, </a:t>
            </a:r>
            <a:r>
              <a:rPr lang="sk-SK" dirty="0" err="1" smtClean="0"/>
              <a:t>whiskey</a:t>
            </a:r>
            <a:r>
              <a:rPr lang="sk-SK" dirty="0" smtClean="0"/>
              <a:t>, likéry)</a:t>
            </a:r>
            <a:endParaRPr lang="sk-SK" dirty="0"/>
          </a:p>
        </p:txBody>
      </p:sp>
      <p:pic>
        <p:nvPicPr>
          <p:cNvPr id="5" name="Obrázek 4" descr="01885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548680"/>
            <a:ext cx="3992801" cy="4196878"/>
          </a:xfrm>
          <a:prstGeom prst="rect">
            <a:avLst/>
          </a:prstGeom>
        </p:spPr>
      </p:pic>
      <p:pic>
        <p:nvPicPr>
          <p:cNvPr id="7" name="Obrázek 6" descr="kilkenny-znak-239x3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33762" y="2000250"/>
            <a:ext cx="2276475" cy="2857500"/>
          </a:xfrm>
          <a:prstGeom prst="rect">
            <a:avLst/>
          </a:prstGeom>
        </p:spPr>
      </p:pic>
      <p:pic>
        <p:nvPicPr>
          <p:cNvPr id="8" name="Obrázek 7" descr="107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5085184"/>
            <a:ext cx="1905000" cy="1428750"/>
          </a:xfrm>
          <a:prstGeom prst="rect">
            <a:avLst/>
          </a:prstGeom>
        </p:spPr>
      </p:pic>
      <p:pic>
        <p:nvPicPr>
          <p:cNvPr id="9" name="Obrázek 8" descr="j89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1772816"/>
            <a:ext cx="2286000" cy="1495425"/>
          </a:xfrm>
          <a:prstGeom prst="rect">
            <a:avLst/>
          </a:prstGeom>
        </p:spPr>
      </p:pic>
      <p:pic>
        <p:nvPicPr>
          <p:cNvPr id="10" name="Obrázek 9" descr="guines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544" y="3645024"/>
            <a:ext cx="2818874" cy="25976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Obyvateľstvo, doprava</a:t>
            </a:r>
            <a:endParaRPr lang="sk-SK" dirty="0"/>
          </a:p>
        </p:txBody>
      </p:sp>
      <p:sp>
        <p:nvSpPr>
          <p:cNvPr id="3" name="Zahnutá šipka doleva 2">
            <a:hlinkClick r:id="rId2" action="ppaction://hlinksldjump"/>
          </p:cNvPr>
          <p:cNvSpPr/>
          <p:nvPr/>
        </p:nvSpPr>
        <p:spPr>
          <a:xfrm>
            <a:off x="7668344" y="5445224"/>
            <a:ext cx="936104" cy="93610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sk-SK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1560" y="1556792"/>
            <a:ext cx="648072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Menej obyvateľov ako SR (v minulosti utrpeli ranu morom),</a:t>
            </a:r>
          </a:p>
          <a:p>
            <a:pPr>
              <a:buFontTx/>
              <a:buChar char="-"/>
            </a:pPr>
            <a:r>
              <a:rPr lang="sk-SK" dirty="0" smtClean="0"/>
              <a:t>oproti VB odlišná kultúra...</a:t>
            </a:r>
          </a:p>
          <a:p>
            <a:r>
              <a:rPr lang="sk-SK" sz="2000" b="1" dirty="0" smtClean="0"/>
              <a:t>Národnosti : </a:t>
            </a:r>
            <a:r>
              <a:rPr lang="sk-SK" dirty="0" smtClean="0"/>
              <a:t>prevažujú Íri,  ďalej Angličania...,</a:t>
            </a:r>
          </a:p>
          <a:p>
            <a:endParaRPr lang="sk-SK" dirty="0" smtClean="0"/>
          </a:p>
          <a:p>
            <a:r>
              <a:rPr lang="sk-SK" sz="2000" b="1" dirty="0" smtClean="0"/>
              <a:t>Jazyk: </a:t>
            </a:r>
            <a:r>
              <a:rPr lang="sk-SK" sz="2000" dirty="0" smtClean="0"/>
              <a:t>anglický, írsky, keltské jazykové skupiny;</a:t>
            </a:r>
          </a:p>
          <a:p>
            <a:endParaRPr lang="sk-SK" sz="2000" dirty="0" smtClean="0"/>
          </a:p>
          <a:p>
            <a:r>
              <a:rPr lang="sk-SK" sz="2000" b="1" dirty="0" smtClean="0"/>
              <a:t>Náboženstvo: katolíci,</a:t>
            </a:r>
            <a:endParaRPr lang="sk-SK" dirty="0" smtClean="0"/>
          </a:p>
          <a:p>
            <a:endParaRPr lang="sk-SK" b="1" dirty="0" smtClean="0"/>
          </a:p>
          <a:p>
            <a:r>
              <a:rPr lang="sk-SK" sz="2000" b="1" dirty="0" smtClean="0"/>
              <a:t>Doprava: </a:t>
            </a:r>
            <a:r>
              <a:rPr lang="sk-SK" dirty="0" smtClean="0"/>
              <a:t>námorná&gt;železničná&gt;letecká&gt;cestná.</a:t>
            </a:r>
          </a:p>
          <a:p>
            <a:r>
              <a:rPr lang="sk-SK" b="1" dirty="0" smtClean="0"/>
              <a:t>- Jazda vľavo.</a:t>
            </a:r>
            <a:endParaRPr lang="sk-SK" sz="2000" b="1" dirty="0" smtClean="0"/>
          </a:p>
          <a:p>
            <a:endParaRPr lang="sk-SK" dirty="0"/>
          </a:p>
        </p:txBody>
      </p:sp>
      <p:pic>
        <p:nvPicPr>
          <p:cNvPr id="5" name="Obrázek 4" descr="avalon-big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412776"/>
            <a:ext cx="4462272" cy="3026664"/>
          </a:xfrm>
          <a:prstGeom prst="rect">
            <a:avLst/>
          </a:prstGeom>
        </p:spPr>
      </p:pic>
      <p:pic>
        <p:nvPicPr>
          <p:cNvPr id="6" name="Obrázek 5" descr="profimedia-00881731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3645024"/>
            <a:ext cx="4851064" cy="27363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sk-SK" sz="4400" dirty="0" smtClean="0"/>
              <a:t>Spojené kráľovstvo Veľkej Británie a Severného Írska</a:t>
            </a:r>
            <a:endParaRPr lang="sk-SK" sz="4400" dirty="0"/>
          </a:p>
        </p:txBody>
      </p:sp>
      <p:pic>
        <p:nvPicPr>
          <p:cNvPr id="6" name="Obrázek 5" descr="vlajka-velka-britanie_1.jpg">
            <a:hlinkClick r:id="rId3" action="ppaction://hlinksldjump" highlightClick="1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772816"/>
            <a:ext cx="3566889" cy="2382682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39552" y="1772816"/>
            <a:ext cx="42484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Hlavné mesto: </a:t>
            </a:r>
            <a:r>
              <a:rPr lang="sk-SK" dirty="0" smtClean="0"/>
              <a:t>Londýn,</a:t>
            </a:r>
          </a:p>
          <a:p>
            <a:endParaRPr lang="sk-SK" dirty="0" smtClean="0">
              <a:solidFill>
                <a:schemeClr val="bg1"/>
              </a:solidFill>
            </a:endParaRPr>
          </a:p>
          <a:p>
            <a:r>
              <a:rPr lang="sk-SK" dirty="0" smtClean="0">
                <a:solidFill>
                  <a:schemeClr val="bg1"/>
                </a:solidFill>
              </a:rPr>
              <a:t>Poloha:</a:t>
            </a:r>
            <a:r>
              <a:rPr lang="sk-SK" dirty="0" smtClean="0"/>
              <a:t> ostrovy Veľká Británia a Írsko, </a:t>
            </a:r>
          </a:p>
          <a:p>
            <a:endParaRPr lang="sk-SK" dirty="0" smtClean="0"/>
          </a:p>
          <a:p>
            <a:r>
              <a:rPr lang="sk-SK" dirty="0" smtClean="0"/>
              <a:t> </a:t>
            </a:r>
            <a:r>
              <a:rPr lang="sk-SK" dirty="0" smtClean="0">
                <a:solidFill>
                  <a:schemeClr val="bg1"/>
                </a:solidFill>
              </a:rPr>
              <a:t>Forma vlády: </a:t>
            </a:r>
            <a:r>
              <a:rPr lang="sk-SK" dirty="0" smtClean="0"/>
              <a:t>dedičná konštitučná monarchia,</a:t>
            </a:r>
          </a:p>
          <a:p>
            <a:endParaRPr lang="sk-SK" dirty="0"/>
          </a:p>
          <a:p>
            <a:r>
              <a:rPr lang="sk-SK" dirty="0" smtClean="0">
                <a:solidFill>
                  <a:schemeClr val="bg1"/>
                </a:solidFill>
              </a:rPr>
              <a:t>Hlava štátu: </a:t>
            </a:r>
            <a:r>
              <a:rPr lang="sk-SK" dirty="0" smtClean="0"/>
              <a:t>Alžbeta II. , 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Predseda vlády:</a:t>
            </a:r>
            <a:r>
              <a:rPr lang="sk-SK" dirty="0" smtClean="0"/>
              <a:t> </a:t>
            </a:r>
            <a:r>
              <a:rPr lang="sk-SK" dirty="0" err="1" smtClean="0"/>
              <a:t>David</a:t>
            </a:r>
            <a:r>
              <a:rPr lang="sk-SK" dirty="0" smtClean="0"/>
              <a:t> </a:t>
            </a:r>
            <a:r>
              <a:rPr lang="sk-SK" dirty="0" err="1" smtClean="0"/>
              <a:t>Cameron</a:t>
            </a:r>
            <a:r>
              <a:rPr lang="sk-SK" dirty="0" smtClean="0"/>
              <a:t>, </a:t>
            </a:r>
          </a:p>
          <a:p>
            <a:endParaRPr lang="sk-SK" dirty="0"/>
          </a:p>
          <a:p>
            <a:r>
              <a:rPr lang="sk-SK" dirty="0" smtClean="0">
                <a:solidFill>
                  <a:schemeClr val="bg1"/>
                </a:solidFill>
              </a:rPr>
              <a:t>Administratívne rozdelenie: </a:t>
            </a:r>
            <a:r>
              <a:rPr lang="sk-SK" dirty="0" smtClean="0"/>
              <a:t>Wales, Anglicko, </a:t>
            </a:r>
            <a:r>
              <a:rPr lang="sk-SK" dirty="0"/>
              <a:t>Š</a:t>
            </a:r>
            <a:r>
              <a:rPr lang="sk-SK" dirty="0" smtClean="0"/>
              <a:t>kótsko, Severné Írsko;</a:t>
            </a:r>
          </a:p>
          <a:p>
            <a:endParaRPr lang="sk-SK" dirty="0"/>
          </a:p>
          <a:p>
            <a:r>
              <a:rPr lang="sk-SK" dirty="0" smtClean="0">
                <a:solidFill>
                  <a:schemeClr val="bg1"/>
                </a:solidFill>
              </a:rPr>
              <a:t>Mena: </a:t>
            </a:r>
            <a:r>
              <a:rPr lang="sk-SK" dirty="0" smtClean="0"/>
              <a:t>Anglická libra GBP (libra šterlingov); značka: £ = 100 pencí ; </a:t>
            </a:r>
          </a:p>
          <a:p>
            <a:endParaRPr lang="sk-SK" dirty="0"/>
          </a:p>
          <a:p>
            <a:endParaRPr lang="sk-SK" dirty="0" smtClean="0"/>
          </a:p>
        </p:txBody>
      </p:sp>
      <p:sp>
        <p:nvSpPr>
          <p:cNvPr id="12" name="TextovéPole 11"/>
          <p:cNvSpPr txBox="1"/>
          <p:nvPr/>
        </p:nvSpPr>
        <p:spPr>
          <a:xfrm>
            <a:off x="4932040" y="4509120"/>
            <a:ext cx="367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Úradný jazyk: </a:t>
            </a:r>
            <a:r>
              <a:rPr lang="sk-SK" dirty="0" smtClean="0"/>
              <a:t>angličtina;</a:t>
            </a:r>
          </a:p>
          <a:p>
            <a:endParaRPr lang="sk-SK" dirty="0"/>
          </a:p>
          <a:p>
            <a:r>
              <a:rPr lang="sk-SK" dirty="0" smtClean="0">
                <a:solidFill>
                  <a:schemeClr val="bg1"/>
                </a:solidFill>
              </a:rPr>
              <a:t>Člen:</a:t>
            </a:r>
            <a:r>
              <a:rPr lang="sk-SK" dirty="0" smtClean="0"/>
              <a:t> G8, EÚ, WEU, WTO, NATO,</a:t>
            </a:r>
          </a:p>
          <a:p>
            <a:r>
              <a:rPr lang="sk-SK" u="sng" dirty="0" err="1" smtClean="0"/>
              <a:t>Commonwealth</a:t>
            </a:r>
            <a:r>
              <a:rPr lang="sk-SK" u="sng" dirty="0" smtClean="0"/>
              <a:t>: </a:t>
            </a:r>
            <a:r>
              <a:rPr lang="sk-SK" dirty="0" smtClean="0"/>
              <a:t> Kanada, Austrália, Nový Zéland, Bahamy, Jamajka ... </a:t>
            </a:r>
            <a:endParaRPr lang="sk-SK" u="sng" dirty="0"/>
          </a:p>
        </p:txBody>
      </p:sp>
      <p:pic>
        <p:nvPicPr>
          <p:cNvPr id="7" name="Obrázek 6" descr="620px-Royal_Coat_of_Arms_of_the_United_Kingdom_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9632" y="0"/>
            <a:ext cx="6624736" cy="6411037"/>
          </a:xfrm>
          <a:prstGeom prst="rect">
            <a:avLst/>
          </a:prstGeom>
        </p:spPr>
      </p:pic>
      <p:pic>
        <p:nvPicPr>
          <p:cNvPr id="9" name="Obrázek 8" descr="620px-Royal_Coat_of_Arms_of_the_United_Kingdom_svg.png">
            <a:hlinkClick r:id="" action="ppaction://hlinkshowjump?jump=firstslide" endSnd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7624" y="908720"/>
            <a:ext cx="936104" cy="9059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8519 L -0.30712 -0.250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" y="-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nocny-londyn-sic006.jpg">
            <a:hlinkClick r:id="rId2" action="ppaction://hlinksldjump" highlightClick="1">
              <a:snd r:embed="rId3" name="camera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1772816"/>
            <a:ext cx="4032448" cy="27219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 descr="tumblr_lpgwg9HulV1qb0bzxo1_r1_1280.jpg">
            <a:hlinkClick r:id="rId5" action="ppaction://hlinksldjump" highlightClick="1">
              <a:snd r:embed="rId6" name="breeze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2420888"/>
            <a:ext cx="2448272" cy="19586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ázek 6" descr="IMG_2091blog.jpg">
            <a:hlinkClick r:id="rId8" action="ppaction://hlinksldjump" highlightClick="1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20072" y="2348880"/>
            <a:ext cx="3456383" cy="22452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ázek 7" descr="Wales_red_.jpg">
            <a:hlinkClick r:id="rId11" action="ppaction://hlinksldjump" highlightClick="1">
              <a:snd r:embed="rId12" name="wind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860032" y="476672"/>
            <a:ext cx="2592287" cy="17281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 descr="sli_52047_s.jpg">
            <a:hlinkClick r:id="rId14" action="ppaction://hlinksldjump" highlightClick="1">
              <a:snd r:embed="rId15" name="hammer.wav"/>
            </a:hlinkClick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483768" y="3861048"/>
            <a:ext cx="2862064" cy="21465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ázek 9" descr="londyn-autobus.jpg">
            <a:hlinkClick r:id="rId17" action="ppaction://hlinksldjump" highlightClick="1">
              <a:snd r:embed="rId18" name="push.wav"/>
            </a:hlinkClick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123728" y="620688"/>
            <a:ext cx="2321835" cy="17413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Zahnutá šipka doleva 11">
            <a:hlinkClick r:id="rId20" action="ppaction://hlinksldjump"/>
          </p:cNvPr>
          <p:cNvSpPr/>
          <p:nvPr/>
        </p:nvSpPr>
        <p:spPr>
          <a:xfrm>
            <a:off x="7668344" y="5445224"/>
            <a:ext cx="936104" cy="93610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sk-SK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Povrch</a:t>
            </a:r>
            <a:endParaRPr lang="sk-SK" dirty="0"/>
          </a:p>
        </p:txBody>
      </p:sp>
      <p:sp>
        <p:nvSpPr>
          <p:cNvPr id="3" name="Zahnutá šipka doleva 2">
            <a:hlinkClick r:id="rId2" action="ppaction://hlinksldjump"/>
          </p:cNvPr>
          <p:cNvSpPr/>
          <p:nvPr/>
        </p:nvSpPr>
        <p:spPr>
          <a:xfrm>
            <a:off x="7668344" y="5445224"/>
            <a:ext cx="936104" cy="93610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sk-SK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1560" y="1484784"/>
            <a:ext cx="74888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Ostrovy: </a:t>
            </a:r>
            <a:r>
              <a:rPr lang="sk-SK" sz="2000" b="1" dirty="0" smtClean="0"/>
              <a:t> </a:t>
            </a:r>
            <a:r>
              <a:rPr lang="sk-SK" sz="2000" dirty="0" smtClean="0"/>
              <a:t>Veľká Británia, Írsko, </a:t>
            </a:r>
            <a:r>
              <a:rPr lang="sk-SK" sz="2000" dirty="0" err="1" smtClean="0"/>
              <a:t>Hebridy</a:t>
            </a:r>
            <a:r>
              <a:rPr lang="sk-SK" sz="2000" dirty="0" smtClean="0"/>
              <a:t>, </a:t>
            </a:r>
            <a:r>
              <a:rPr lang="sk-SK" sz="2000" dirty="0" err="1" smtClean="0"/>
              <a:t>Orkneje</a:t>
            </a:r>
            <a:r>
              <a:rPr lang="sk-SK" sz="2000" dirty="0" smtClean="0"/>
              <a:t>, </a:t>
            </a:r>
            <a:r>
              <a:rPr lang="sk-SK" sz="2000" dirty="0" err="1" smtClean="0"/>
              <a:t>Shetlendy</a:t>
            </a:r>
            <a:r>
              <a:rPr lang="sk-SK" sz="2000" dirty="0" smtClean="0"/>
              <a:t>, Man, </a:t>
            </a:r>
            <a:r>
              <a:rPr lang="sk-SK" sz="2000" dirty="0" err="1" smtClean="0"/>
              <a:t>Guernsay</a:t>
            </a:r>
            <a:r>
              <a:rPr lang="sk-SK" sz="2000" dirty="0" smtClean="0"/>
              <a:t>, Jersey</a:t>
            </a:r>
          </a:p>
          <a:p>
            <a:endParaRPr lang="sk-SK" sz="2000" dirty="0" smtClean="0"/>
          </a:p>
          <a:p>
            <a:r>
              <a:rPr lang="sk-SK" sz="2400" b="1" dirty="0" smtClean="0"/>
              <a:t>Pohoria: </a:t>
            </a:r>
            <a:r>
              <a:rPr lang="sk-SK" sz="2000" dirty="0" smtClean="0"/>
              <a:t> </a:t>
            </a:r>
          </a:p>
          <a:p>
            <a:pPr>
              <a:buFont typeface="Constantia" pitchFamily="18" charset="0"/>
              <a:buChar char="‐"/>
            </a:pPr>
            <a:r>
              <a:rPr lang="sk-SK" sz="2000" dirty="0" smtClean="0"/>
              <a:t> Škótska vysočina –</a:t>
            </a:r>
            <a:r>
              <a:rPr lang="sk-SK" sz="2000" dirty="0" err="1" smtClean="0"/>
              <a:t>Kaledónske</a:t>
            </a:r>
            <a:r>
              <a:rPr lang="sk-SK" sz="2000" dirty="0" smtClean="0"/>
              <a:t> hory a Grampiány(Najvyššia hora </a:t>
            </a:r>
            <a:r>
              <a:rPr lang="sk-SK" sz="2000" b="1" dirty="0" err="1" smtClean="0"/>
              <a:t>Ben</a:t>
            </a:r>
            <a:r>
              <a:rPr lang="sk-SK" sz="2000" b="1" dirty="0" smtClean="0"/>
              <a:t> Nevis 1343 </a:t>
            </a:r>
            <a:r>
              <a:rPr lang="sk-SK" sz="2000" b="1" dirty="0" err="1" smtClean="0"/>
              <a:t>m.n.m</a:t>
            </a:r>
            <a:r>
              <a:rPr lang="sk-SK" sz="2000" dirty="0" smtClean="0"/>
              <a:t>), </a:t>
            </a:r>
            <a:r>
              <a:rPr lang="sk-SK" sz="2000" dirty="0" err="1" smtClean="0"/>
              <a:t>Kambrické</a:t>
            </a:r>
            <a:r>
              <a:rPr lang="sk-SK" sz="2000" dirty="0" smtClean="0"/>
              <a:t> pohoria, </a:t>
            </a:r>
            <a:r>
              <a:rPr lang="sk-SK" sz="2000" dirty="0" err="1" smtClean="0"/>
              <a:t>Penniny</a:t>
            </a:r>
            <a:r>
              <a:rPr lang="sk-SK" sz="2000" dirty="0" smtClean="0"/>
              <a:t>,</a:t>
            </a:r>
          </a:p>
          <a:p>
            <a:pPr>
              <a:buFont typeface="Constantia" pitchFamily="18" charset="0"/>
              <a:buChar char="‐"/>
            </a:pPr>
            <a:r>
              <a:rPr lang="sk-SK" sz="2000" dirty="0" smtClean="0"/>
              <a:t>Hornatejšie oblasti sú S Anglicka, Wales a Škótsko</a:t>
            </a:r>
          </a:p>
          <a:p>
            <a:pPr>
              <a:buFont typeface="Constantia" pitchFamily="18" charset="0"/>
              <a:buChar char="‐"/>
            </a:pPr>
            <a:endParaRPr lang="sk-SK" sz="2000" dirty="0" smtClean="0"/>
          </a:p>
          <a:p>
            <a:r>
              <a:rPr lang="sk-SK" sz="2400" b="1" dirty="0" smtClean="0"/>
              <a:t>Nížiny:</a:t>
            </a:r>
            <a:r>
              <a:rPr lang="sk-SK" sz="2000" b="1" dirty="0" smtClean="0"/>
              <a:t> </a:t>
            </a:r>
            <a:r>
              <a:rPr lang="sk-SK" sz="2000" dirty="0" smtClean="0"/>
              <a:t> </a:t>
            </a:r>
          </a:p>
          <a:p>
            <a:pPr>
              <a:buFontTx/>
              <a:buChar char="-"/>
            </a:pPr>
            <a:r>
              <a:rPr lang="sk-SK" sz="2000" dirty="0" smtClean="0"/>
              <a:t>Veľká Británia ako aj S Írska nemôžeme radiť medzi nížinaté oblasti  - prevládajú pahorkatiny ...</a:t>
            </a:r>
          </a:p>
          <a:p>
            <a:pPr>
              <a:buFontTx/>
              <a:buChar char="-"/>
            </a:pPr>
            <a:r>
              <a:rPr lang="sk-SK" sz="2000" dirty="0" smtClean="0"/>
              <a:t> pobrežné oblasti – útesy .  </a:t>
            </a:r>
          </a:p>
          <a:p>
            <a:endParaRPr lang="sk-SK" sz="2400" b="1" dirty="0"/>
          </a:p>
        </p:txBody>
      </p:sp>
      <p:pic>
        <p:nvPicPr>
          <p:cNvPr id="6" name="Obrázek 5" descr="isle-of-man-fla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2492896"/>
            <a:ext cx="3714750" cy="2524125"/>
          </a:xfrm>
          <a:prstGeom prst="rect">
            <a:avLst/>
          </a:prstGeom>
        </p:spPr>
      </p:pic>
      <p:pic>
        <p:nvPicPr>
          <p:cNvPr id="7" name="Obrázek 6" descr="ostrov%20m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2420888"/>
            <a:ext cx="3335174" cy="2601436"/>
          </a:xfrm>
          <a:prstGeom prst="rect">
            <a:avLst/>
          </a:prstGeom>
        </p:spPr>
      </p:pic>
      <p:pic>
        <p:nvPicPr>
          <p:cNvPr id="8" name="Obrázek 7" descr="ben-nevis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Obrázek 8" descr="12412672417n65Z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1844824"/>
            <a:ext cx="2482949" cy="35470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Vodstvo</a:t>
            </a:r>
            <a:endParaRPr lang="sk-SK" dirty="0"/>
          </a:p>
        </p:txBody>
      </p:sp>
      <p:sp>
        <p:nvSpPr>
          <p:cNvPr id="3" name="Zahnutá šipka doleva 2">
            <a:hlinkClick r:id="rId3" action="ppaction://hlinksldjump"/>
          </p:cNvPr>
          <p:cNvSpPr/>
          <p:nvPr/>
        </p:nvSpPr>
        <p:spPr>
          <a:xfrm>
            <a:off x="7668344" y="5445224"/>
            <a:ext cx="936104" cy="93610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sk-SK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83568" y="1556792"/>
            <a:ext cx="66967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Vysoká vlhkosť – dostatok horskej vody- bohatá riečna sieť:</a:t>
            </a:r>
          </a:p>
          <a:p>
            <a:endParaRPr lang="sk-SK" dirty="0" smtClean="0"/>
          </a:p>
          <a:p>
            <a:r>
              <a:rPr lang="sk-SK" sz="2400" b="1" dirty="0" smtClean="0"/>
              <a:t>Rieky:</a:t>
            </a:r>
            <a:r>
              <a:rPr lang="sk-SK" sz="2400" dirty="0" smtClean="0"/>
              <a:t> </a:t>
            </a:r>
            <a:r>
              <a:rPr lang="sk-SK" sz="2000" dirty="0" smtClean="0"/>
              <a:t>Temža, </a:t>
            </a:r>
            <a:r>
              <a:rPr lang="sk-SK" sz="2000" dirty="0" err="1" smtClean="0"/>
              <a:t>Clyde</a:t>
            </a:r>
            <a:r>
              <a:rPr lang="sk-SK" sz="2000" dirty="0" smtClean="0"/>
              <a:t>,</a:t>
            </a:r>
          </a:p>
          <a:p>
            <a:endParaRPr lang="sk-SK" sz="2400" b="1" dirty="0" smtClean="0"/>
          </a:p>
          <a:p>
            <a:r>
              <a:rPr lang="sk-SK" sz="2400" b="1" dirty="0" smtClean="0"/>
              <a:t>Moria: </a:t>
            </a:r>
            <a:r>
              <a:rPr lang="sk-SK" sz="2000" dirty="0" smtClean="0"/>
              <a:t>Severné more, Írske a Keltské more -&gt; Atlantik</a:t>
            </a:r>
          </a:p>
          <a:p>
            <a:r>
              <a:rPr lang="sk-SK" sz="2000" b="1" dirty="0" smtClean="0"/>
              <a:t>-</a:t>
            </a:r>
            <a:r>
              <a:rPr lang="sk-SK" sz="2000" b="1" dirty="0" err="1" smtClean="0"/>
              <a:t>Lamanšký</a:t>
            </a:r>
            <a:r>
              <a:rPr lang="sk-SK" sz="2000" b="1" dirty="0" smtClean="0"/>
              <a:t> prieliv -&gt; </a:t>
            </a:r>
            <a:r>
              <a:rPr lang="sk-SK" sz="2000" b="1" dirty="0" err="1" smtClean="0"/>
              <a:t>Calaiská</a:t>
            </a:r>
            <a:r>
              <a:rPr lang="sk-SK" sz="2000" b="1" dirty="0" smtClean="0"/>
              <a:t> nížina,</a:t>
            </a:r>
          </a:p>
          <a:p>
            <a:endParaRPr lang="sk-SK" sz="2400" b="1" dirty="0" smtClean="0"/>
          </a:p>
          <a:p>
            <a:r>
              <a:rPr lang="sk-SK" sz="2400" b="1" dirty="0" smtClean="0"/>
              <a:t>Jazerá: </a:t>
            </a:r>
            <a:r>
              <a:rPr lang="sk-SK" sz="2000" dirty="0" err="1" smtClean="0"/>
              <a:t>Loch</a:t>
            </a:r>
            <a:r>
              <a:rPr lang="sk-SK" sz="2000" dirty="0" smtClean="0"/>
              <a:t> </a:t>
            </a:r>
            <a:r>
              <a:rPr lang="sk-SK" sz="2000" dirty="0" err="1" smtClean="0"/>
              <a:t>Ness</a:t>
            </a:r>
            <a:r>
              <a:rPr lang="sk-SK" sz="2000" dirty="0" smtClean="0"/>
              <a:t> (Škótska vrchovina), </a:t>
            </a:r>
            <a:r>
              <a:rPr lang="sk-SK" sz="2000" dirty="0" err="1" smtClean="0"/>
              <a:t>Lough</a:t>
            </a:r>
            <a:r>
              <a:rPr lang="sk-SK" sz="2000" dirty="0" smtClean="0"/>
              <a:t> </a:t>
            </a:r>
            <a:r>
              <a:rPr lang="sk-SK" sz="2000" dirty="0" err="1" smtClean="0"/>
              <a:t>Neagh</a:t>
            </a:r>
            <a:r>
              <a:rPr lang="sk-SK" sz="2000" dirty="0" smtClean="0"/>
              <a:t> (</a:t>
            </a:r>
            <a:r>
              <a:rPr lang="sk-SK" sz="2000" dirty="0" err="1" smtClean="0"/>
              <a:t>S.Írsko</a:t>
            </a:r>
            <a:r>
              <a:rPr lang="sk-SK" sz="2000" dirty="0" smtClean="0"/>
              <a:t>).</a:t>
            </a:r>
            <a:endParaRPr lang="sk-SK" sz="2000" b="1" dirty="0" smtClean="0"/>
          </a:p>
        </p:txBody>
      </p:sp>
      <p:pic>
        <p:nvPicPr>
          <p:cNvPr id="5" name="Obrázek 4" descr="abbywi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32656"/>
            <a:ext cx="7903970" cy="2952328"/>
          </a:xfrm>
          <a:prstGeom prst="rect">
            <a:avLst/>
          </a:prstGeom>
        </p:spPr>
      </p:pic>
      <p:pic>
        <p:nvPicPr>
          <p:cNvPr id="6" name="Obrázek 5" descr="shutterstock_191570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620688"/>
            <a:ext cx="7786132" cy="51855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Podnebie</a:t>
            </a:r>
            <a:endParaRPr lang="sk-SK" dirty="0"/>
          </a:p>
        </p:txBody>
      </p:sp>
      <p:pic>
        <p:nvPicPr>
          <p:cNvPr id="3" name="Obrázek 2" descr="05_Rain_in_Lond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32656"/>
            <a:ext cx="4221286" cy="31116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ovéPole 4"/>
          <p:cNvSpPr txBox="1"/>
          <p:nvPr/>
        </p:nvSpPr>
        <p:spPr>
          <a:xfrm>
            <a:off x="539552" y="1412776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/>
              <a:t> Mierna klimatická oblasť,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Golfský prúd, oceánsky vplyv,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...hmly, dažde(najdaždivejšie je </a:t>
            </a:r>
            <a:r>
              <a:rPr lang="sk-SK" dirty="0" err="1" smtClean="0"/>
              <a:t>Z-pobrežie</a:t>
            </a:r>
            <a:r>
              <a:rPr lang="sk-SK" dirty="0" smtClean="0"/>
              <a:t>), vysoká vlhkosť a výkyvy teplôt.</a:t>
            </a:r>
          </a:p>
          <a:p>
            <a:endParaRPr lang="sk-SK" dirty="0"/>
          </a:p>
        </p:txBody>
      </p:sp>
      <p:pic>
        <p:nvPicPr>
          <p:cNvPr id="7" name="Obrázek 6" descr="pic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356992"/>
            <a:ext cx="3810000" cy="2619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Zahnutá šipka doleva 7">
            <a:hlinkClick r:id="rId5" action="ppaction://hlinksldjump"/>
          </p:cNvPr>
          <p:cNvSpPr/>
          <p:nvPr/>
        </p:nvSpPr>
        <p:spPr>
          <a:xfrm>
            <a:off x="7668344" y="5445224"/>
            <a:ext cx="936104" cy="93610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sk-SK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Obrázek 3" descr="london_snow_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260648"/>
            <a:ext cx="8280920" cy="62646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Hospodárstvo</a:t>
            </a:r>
            <a:endParaRPr lang="sk-SK" dirty="0"/>
          </a:p>
        </p:txBody>
      </p:sp>
      <p:sp>
        <p:nvSpPr>
          <p:cNvPr id="3" name="Zahnutá šipka doleva 2">
            <a:hlinkClick r:id="rId2" action="ppaction://hlinksldjump"/>
          </p:cNvPr>
          <p:cNvSpPr/>
          <p:nvPr/>
        </p:nvSpPr>
        <p:spPr>
          <a:xfrm>
            <a:off x="7668344" y="5445224"/>
            <a:ext cx="936104" cy="93610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sk-SK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1560" y="1412776"/>
            <a:ext cx="662473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V poľnohospodárstve prevláda živočíšna výroba,</a:t>
            </a:r>
          </a:p>
          <a:p>
            <a:pPr>
              <a:buFontTx/>
              <a:buChar char="-"/>
            </a:pPr>
            <a:r>
              <a:rPr lang="sk-SK" dirty="0" smtClean="0"/>
              <a:t> niekdajšie lesy boli nahradené pasienkami(7 % lesov),</a:t>
            </a:r>
          </a:p>
          <a:p>
            <a:endParaRPr lang="sk-SK" dirty="0" smtClean="0"/>
          </a:p>
          <a:p>
            <a:r>
              <a:rPr lang="sk-SK" sz="2400" b="1" dirty="0" smtClean="0"/>
              <a:t>Živočíšna výroba:  </a:t>
            </a:r>
            <a:r>
              <a:rPr lang="sk-SK" sz="2000" dirty="0" smtClean="0"/>
              <a:t>ovce (vlna), ryby (pozn.: okrem zajacov je divá zver na pokraji vyhynutia ),</a:t>
            </a:r>
          </a:p>
          <a:p>
            <a:endParaRPr lang="sk-SK" sz="2000" b="1" dirty="0" smtClean="0"/>
          </a:p>
          <a:p>
            <a:r>
              <a:rPr lang="sk-SK" sz="2400" b="1" dirty="0" smtClean="0"/>
              <a:t>Ťažba: </a:t>
            </a:r>
            <a:r>
              <a:rPr lang="sk-SK" sz="2000" dirty="0" smtClean="0"/>
              <a:t>hnedé uhlie, ropa, zemný plyn, železo, neželezné kovy,</a:t>
            </a:r>
          </a:p>
          <a:p>
            <a:endParaRPr lang="sk-SK" sz="2000" b="1" dirty="0" smtClean="0"/>
          </a:p>
          <a:p>
            <a:r>
              <a:rPr lang="sk-SK" sz="2400" b="1" dirty="0" smtClean="0"/>
              <a:t>Priemysel: </a:t>
            </a:r>
            <a:r>
              <a:rPr lang="sk-SK" sz="2000" dirty="0" smtClean="0"/>
              <a:t>ťažobný, hutnícky, strojársky(lode, lietadlá, autá: </a:t>
            </a:r>
            <a:r>
              <a:rPr lang="sk-SK" sz="2000" dirty="0" err="1" smtClean="0"/>
              <a:t>Jaguar,Aston</a:t>
            </a:r>
            <a:r>
              <a:rPr lang="sk-SK" sz="2000" dirty="0" smtClean="0"/>
              <a:t>, </a:t>
            </a:r>
            <a:r>
              <a:rPr lang="sk-SK" sz="2000" dirty="0" err="1" smtClean="0"/>
              <a:t>Bentley</a:t>
            </a:r>
            <a:r>
              <a:rPr lang="sk-SK" sz="2000" dirty="0" smtClean="0"/>
              <a:t>, </a:t>
            </a:r>
            <a:r>
              <a:rPr lang="sk-SK" sz="2000" dirty="0" err="1" smtClean="0"/>
              <a:t>Rolls-Royce</a:t>
            </a:r>
            <a:r>
              <a:rPr lang="sk-SK" sz="2000" dirty="0" smtClean="0"/>
              <a:t>), </a:t>
            </a:r>
            <a:r>
              <a:rPr lang="sk-SK" sz="2000" dirty="0" smtClean="0"/>
              <a:t>elektrotechnický (PC), chemický (rafinérie v prístavoch), spracúvanie vlny, potravinársky, energetika (tepelné a jadrové e.)). </a:t>
            </a:r>
            <a:endParaRPr lang="sk-SK" sz="2400" b="1" dirty="0"/>
          </a:p>
        </p:txBody>
      </p:sp>
      <p:pic>
        <p:nvPicPr>
          <p:cNvPr id="5" name="Obrázek 4" descr="140x140-aston-mart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32656"/>
            <a:ext cx="2826990" cy="2826990"/>
          </a:xfrm>
          <a:prstGeom prst="rect">
            <a:avLst/>
          </a:prstGeom>
        </p:spPr>
      </p:pic>
      <p:pic>
        <p:nvPicPr>
          <p:cNvPr id="6" name="Obrázek 5" descr="140x140-bentle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404664"/>
            <a:ext cx="2808312" cy="2808312"/>
          </a:xfrm>
          <a:prstGeom prst="rect">
            <a:avLst/>
          </a:prstGeom>
        </p:spPr>
      </p:pic>
      <p:pic>
        <p:nvPicPr>
          <p:cNvPr id="7" name="Obrázek 6" descr="new_jaguar_logo__2_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933056"/>
            <a:ext cx="4176463" cy="1866606"/>
          </a:xfrm>
          <a:prstGeom prst="rect">
            <a:avLst/>
          </a:prstGeom>
        </p:spPr>
      </p:pic>
      <p:pic>
        <p:nvPicPr>
          <p:cNvPr id="8" name="Obrázek 7" descr="rolls_royce_r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3284984"/>
            <a:ext cx="2747963" cy="32099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Obyvateľstvo, doprava</a:t>
            </a:r>
            <a:endParaRPr lang="sk-SK" dirty="0"/>
          </a:p>
        </p:txBody>
      </p:sp>
      <p:sp>
        <p:nvSpPr>
          <p:cNvPr id="3" name="Zahnutá šipka doleva 2">
            <a:hlinkClick r:id="rId2" action="ppaction://hlinksldjump"/>
          </p:cNvPr>
          <p:cNvSpPr/>
          <p:nvPr/>
        </p:nvSpPr>
        <p:spPr>
          <a:xfrm>
            <a:off x="7668344" y="5445224"/>
            <a:ext cx="936104" cy="93610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sk-SK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95536" y="1484784"/>
            <a:ext cx="82089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sz="2000" dirty="0" smtClean="0"/>
              <a:t>11 x viac obyvateľov ako na SR, vysoká úroveň urbanizácie</a:t>
            </a:r>
          </a:p>
          <a:p>
            <a:r>
              <a:rPr lang="sk-SK" sz="2400" b="1" dirty="0" smtClean="0"/>
              <a:t>Národnosti : </a:t>
            </a:r>
            <a:r>
              <a:rPr lang="sk-SK" sz="2000" dirty="0" smtClean="0"/>
              <a:t>prevažujú Angličania,  ďalej Škóti, Íri, Walesania...,</a:t>
            </a:r>
          </a:p>
          <a:p>
            <a:endParaRPr lang="sk-SK" sz="2000" dirty="0" smtClean="0"/>
          </a:p>
          <a:p>
            <a:r>
              <a:rPr lang="sk-SK" sz="2400" b="1" dirty="0" smtClean="0"/>
              <a:t>Jazyk: </a:t>
            </a:r>
            <a:r>
              <a:rPr lang="sk-SK" sz="2400" dirty="0" smtClean="0"/>
              <a:t>anglický, keltské jazykové skupiny;</a:t>
            </a:r>
          </a:p>
          <a:p>
            <a:endParaRPr lang="sk-SK" sz="2400" dirty="0" smtClean="0"/>
          </a:p>
          <a:p>
            <a:r>
              <a:rPr lang="sk-SK" sz="2400" b="1" dirty="0" smtClean="0"/>
              <a:t>Náboženstvo: </a:t>
            </a:r>
            <a:r>
              <a:rPr lang="sk-SK" sz="2000" dirty="0" smtClean="0"/>
              <a:t>protestanti,</a:t>
            </a:r>
          </a:p>
          <a:p>
            <a:endParaRPr lang="sk-SK" sz="2000" b="1" dirty="0" smtClean="0"/>
          </a:p>
          <a:p>
            <a:r>
              <a:rPr lang="sk-SK" sz="2400" b="1" dirty="0" smtClean="0"/>
              <a:t>Doprava: </a:t>
            </a:r>
            <a:r>
              <a:rPr lang="sk-SK" sz="2000" dirty="0" smtClean="0"/>
              <a:t>námorná (Londýn), letecká , cestná (</a:t>
            </a:r>
            <a:r>
              <a:rPr lang="sk-SK" sz="2000" dirty="0" err="1" smtClean="0"/>
              <a:t>Eurotunel</a:t>
            </a:r>
            <a:r>
              <a:rPr lang="sk-SK" sz="2000" dirty="0" smtClean="0"/>
              <a:t> pod </a:t>
            </a:r>
            <a:r>
              <a:rPr lang="sk-SK" sz="2000" dirty="0" err="1" smtClean="0"/>
              <a:t>Lamanšom</a:t>
            </a:r>
            <a:r>
              <a:rPr lang="sk-SK" sz="2000" dirty="0" smtClean="0"/>
              <a:t>), málo rozvinutá železničná.</a:t>
            </a:r>
          </a:p>
          <a:p>
            <a:r>
              <a:rPr lang="sk-SK" sz="2000" b="1" dirty="0" smtClean="0"/>
              <a:t>- Jazda vľavo.</a:t>
            </a:r>
            <a:endParaRPr lang="sk-SK" sz="2400" b="1" dirty="0"/>
          </a:p>
        </p:txBody>
      </p:sp>
      <p:pic>
        <p:nvPicPr>
          <p:cNvPr id="5" name="Obrázek 4" descr="769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2636912"/>
            <a:ext cx="3367204" cy="33672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Turizmus</a:t>
            </a:r>
            <a:endParaRPr lang="sk-SK" dirty="0"/>
          </a:p>
        </p:txBody>
      </p:sp>
      <p:sp>
        <p:nvSpPr>
          <p:cNvPr id="3" name="Zahnutá šipka doleva 2">
            <a:hlinkClick r:id="rId3" action="ppaction://hlinksldjump"/>
          </p:cNvPr>
          <p:cNvSpPr/>
          <p:nvPr/>
        </p:nvSpPr>
        <p:spPr>
          <a:xfrm>
            <a:off x="7668344" y="5445224"/>
            <a:ext cx="936104" cy="93610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sk-SK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9552" y="141277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Stonehenge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5" name="Obrázek 4" descr="250px-Stonehenge_Tot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1412776"/>
            <a:ext cx="3175000" cy="23876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292080" y="1484784"/>
            <a:ext cx="309634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Mestá: </a:t>
            </a:r>
            <a:r>
              <a:rPr lang="sk-SK" sz="2400" b="1" dirty="0" smtClean="0"/>
              <a:t> </a:t>
            </a:r>
            <a:r>
              <a:rPr lang="sk-SK" sz="2000" dirty="0" err="1" smtClean="0"/>
              <a:t>Amesbury</a:t>
            </a:r>
            <a:endParaRPr lang="sk-SK" sz="2000" dirty="0" smtClean="0"/>
          </a:p>
          <a:p>
            <a:r>
              <a:rPr lang="sk-SK" sz="2400" b="1" dirty="0" smtClean="0"/>
              <a:t> </a:t>
            </a:r>
            <a:r>
              <a:rPr lang="sk-SK" sz="2400" b="1" dirty="0" smtClean="0"/>
              <a:t>              </a:t>
            </a:r>
            <a:r>
              <a:rPr lang="sk-SK" sz="2000" dirty="0" smtClean="0"/>
              <a:t>Londýn</a:t>
            </a:r>
            <a:endParaRPr lang="sk-SK" sz="2000" dirty="0" smtClean="0"/>
          </a:p>
          <a:p>
            <a:r>
              <a:rPr lang="sk-SK" sz="2000" dirty="0" smtClean="0"/>
              <a:t>                </a:t>
            </a:r>
            <a:r>
              <a:rPr lang="sk-SK" sz="2000" dirty="0" smtClean="0"/>
              <a:t> </a:t>
            </a:r>
            <a:r>
              <a:rPr lang="sk-SK" sz="2000" dirty="0" err="1" smtClean="0"/>
              <a:t>Bushmills</a:t>
            </a:r>
            <a:endParaRPr lang="sk-SK" sz="2000" dirty="0" smtClean="0"/>
          </a:p>
          <a:p>
            <a:r>
              <a:rPr lang="sk-SK" sz="2000" dirty="0" smtClean="0"/>
              <a:t> </a:t>
            </a:r>
            <a:r>
              <a:rPr lang="sk-SK" sz="2000" dirty="0" smtClean="0"/>
              <a:t>                Liverpool</a:t>
            </a:r>
            <a:endParaRPr lang="sk-SK" sz="2000" dirty="0" smtClean="0"/>
          </a:p>
          <a:p>
            <a:r>
              <a:rPr lang="sk-SK" sz="2000" dirty="0" smtClean="0"/>
              <a:t> </a:t>
            </a:r>
            <a:r>
              <a:rPr lang="sk-SK" sz="2000" dirty="0" smtClean="0"/>
              <a:t>               </a:t>
            </a:r>
            <a:r>
              <a:rPr lang="sk-SK" sz="2000" dirty="0" smtClean="0"/>
              <a:t> </a:t>
            </a:r>
            <a:r>
              <a:rPr lang="sk-SK" sz="2000" dirty="0" err="1" smtClean="0"/>
              <a:t>Edinburg</a:t>
            </a:r>
            <a:endParaRPr lang="sk-SK" sz="2000" dirty="0" smtClean="0"/>
          </a:p>
          <a:p>
            <a:r>
              <a:rPr lang="sk-SK" sz="2000" dirty="0" smtClean="0"/>
              <a:t>                 Manchester</a:t>
            </a:r>
          </a:p>
          <a:p>
            <a:r>
              <a:rPr lang="sk-SK" sz="2000" dirty="0" smtClean="0"/>
              <a:t>               </a:t>
            </a:r>
            <a:r>
              <a:rPr lang="sk-SK" sz="2000" dirty="0" smtClean="0"/>
              <a:t>  </a:t>
            </a:r>
            <a:r>
              <a:rPr lang="sk-SK" sz="2000" dirty="0" err="1" smtClean="0"/>
              <a:t>Newcastle</a:t>
            </a:r>
            <a:endParaRPr lang="sk-SK" sz="2000" dirty="0" smtClean="0"/>
          </a:p>
          <a:p>
            <a:r>
              <a:rPr lang="sk-SK" sz="2000" dirty="0" smtClean="0"/>
              <a:t>                 </a:t>
            </a:r>
            <a:r>
              <a:rPr lang="sk-SK" sz="2000" dirty="0" smtClean="0"/>
              <a:t>Glasgow</a:t>
            </a:r>
            <a:endParaRPr lang="sk-SK" sz="2000" dirty="0" smtClean="0"/>
          </a:p>
          <a:p>
            <a:r>
              <a:rPr lang="sk-SK" sz="2000" dirty="0" smtClean="0"/>
              <a:t>  </a:t>
            </a:r>
          </a:p>
          <a:p>
            <a:r>
              <a:rPr lang="sk-SK" sz="2000" b="1" dirty="0" smtClean="0"/>
              <a:t>                  </a:t>
            </a:r>
            <a:endParaRPr lang="sk-SK" sz="2400" b="1" dirty="0"/>
          </a:p>
        </p:txBody>
      </p:sp>
      <p:pic>
        <p:nvPicPr>
          <p:cNvPr id="8" name="Obrázek 7" descr="7721748_ori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7533456"/>
            <a:ext cx="6350000" cy="4000500"/>
          </a:xfrm>
          <a:prstGeom prst="rect">
            <a:avLst/>
          </a:prstGeom>
        </p:spPr>
      </p:pic>
      <p:pic>
        <p:nvPicPr>
          <p:cNvPr id="9" name="Obrázek 8" descr="Birmingham_St_Philip's_Cathedr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7461448"/>
            <a:ext cx="5080000" cy="4130040"/>
          </a:xfrm>
          <a:prstGeom prst="rect">
            <a:avLst/>
          </a:prstGeom>
        </p:spPr>
      </p:pic>
      <p:pic>
        <p:nvPicPr>
          <p:cNvPr id="10" name="Obrázek 9" descr="Manchester_United_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2564904"/>
            <a:ext cx="4067944" cy="3050958"/>
          </a:xfrm>
          <a:prstGeom prst="rect">
            <a:avLst/>
          </a:prstGeom>
        </p:spPr>
      </p:pic>
      <p:pic>
        <p:nvPicPr>
          <p:cNvPr id="11" name="Obrázek 10" descr="l23_025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7605464"/>
            <a:ext cx="5790835" cy="381376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611560" y="429309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 smtClean="0"/>
              <a:t>...30 miliónov hodín práce na slnečných hodinách? </a:t>
            </a:r>
            <a:endParaRPr lang="sk-SK" i="1" dirty="0"/>
          </a:p>
        </p:txBody>
      </p:sp>
      <p:pic>
        <p:nvPicPr>
          <p:cNvPr id="13" name="Obrázek 12" descr="big%20be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7544" y="1412776"/>
            <a:ext cx="3390900" cy="508000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2627784" y="59492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 smtClean="0"/>
              <a:t>Big </a:t>
            </a:r>
            <a:r>
              <a:rPr lang="sk-SK" i="1" dirty="0" err="1" smtClean="0"/>
              <a:t>Ben</a:t>
            </a:r>
            <a:endParaRPr lang="sk-SK" i="1" dirty="0"/>
          </a:p>
        </p:txBody>
      </p:sp>
      <p:pic>
        <p:nvPicPr>
          <p:cNvPr id="15" name="Obrázek 14" descr="hyde%20park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95936" y="2420888"/>
            <a:ext cx="4824536" cy="3810000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4067944" y="256490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 smtClean="0"/>
              <a:t>Hyde park</a:t>
            </a:r>
            <a:endParaRPr lang="sk-SK" i="1" dirty="0"/>
          </a:p>
        </p:txBody>
      </p:sp>
      <p:pic>
        <p:nvPicPr>
          <p:cNvPr id="17" name="Obrázek 16" descr="london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3528" y="1412776"/>
            <a:ext cx="4968552" cy="3390900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539552" y="141277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 err="1" smtClean="0"/>
              <a:t>London</a:t>
            </a:r>
            <a:r>
              <a:rPr lang="sk-SK" i="1" dirty="0" smtClean="0"/>
              <a:t> </a:t>
            </a:r>
            <a:r>
              <a:rPr lang="sk-SK" i="1" dirty="0" err="1" smtClean="0"/>
              <a:t>Eye</a:t>
            </a:r>
            <a:endParaRPr lang="sk-SK" i="1" dirty="0"/>
          </a:p>
        </p:txBody>
      </p:sp>
      <p:pic>
        <p:nvPicPr>
          <p:cNvPr id="19" name="Obrázek 18" descr="tower%20bridge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19872" y="2276872"/>
            <a:ext cx="5080000" cy="3810000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3491880" y="242088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 err="1" smtClean="0"/>
              <a:t>Tower</a:t>
            </a:r>
            <a:r>
              <a:rPr lang="sk-SK" i="1" dirty="0" smtClean="0"/>
              <a:t> </a:t>
            </a:r>
            <a:r>
              <a:rPr lang="sk-SK" i="1" dirty="0" err="1" smtClean="0"/>
              <a:t>Bridge</a:t>
            </a:r>
            <a:endParaRPr lang="sk-SK" i="1" dirty="0"/>
          </a:p>
        </p:txBody>
      </p:sp>
      <p:pic>
        <p:nvPicPr>
          <p:cNvPr id="21" name="Obrázek 20" descr="trafalgar%20square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23528" y="1628800"/>
            <a:ext cx="5080000" cy="3403600"/>
          </a:xfrm>
          <a:prstGeom prst="rect">
            <a:avLst/>
          </a:prstGeom>
        </p:spPr>
      </p:pic>
      <p:sp>
        <p:nvSpPr>
          <p:cNvPr id="22" name="TextovéPole 21"/>
          <p:cNvSpPr txBox="1"/>
          <p:nvPr/>
        </p:nvSpPr>
        <p:spPr>
          <a:xfrm>
            <a:off x="539552" y="148478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Trafalgar</a:t>
            </a:r>
            <a:r>
              <a:rPr lang="sk-SK" dirty="0" smtClean="0"/>
              <a:t>  </a:t>
            </a:r>
            <a:r>
              <a:rPr lang="sk-SK" dirty="0" err="1" smtClean="0"/>
              <a:t>square</a:t>
            </a:r>
            <a:endParaRPr lang="sk-SK" dirty="0"/>
          </a:p>
        </p:txBody>
      </p:sp>
      <p:pic>
        <p:nvPicPr>
          <p:cNvPr id="23" name="Obrázek 22" descr="westminster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051720" y="2321496"/>
            <a:ext cx="6048672" cy="4536504"/>
          </a:xfrm>
          <a:prstGeom prst="rect">
            <a:avLst/>
          </a:prstGeom>
        </p:spPr>
      </p:pic>
      <p:pic>
        <p:nvPicPr>
          <p:cNvPr id="25" name="Obrázek 24" descr="giants%20causewaydsc00676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331640" y="1484784"/>
            <a:ext cx="6263597" cy="4688749"/>
          </a:xfrm>
          <a:prstGeom prst="rect">
            <a:avLst/>
          </a:prstGeom>
        </p:spPr>
      </p:pic>
      <p:pic>
        <p:nvPicPr>
          <p:cNvPr id="26" name="Obrázek 25" descr="4142-300-225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115616" y="2492896"/>
            <a:ext cx="4453086" cy="3339815"/>
          </a:xfrm>
          <a:prstGeom prst="rect">
            <a:avLst/>
          </a:prstGeom>
        </p:spPr>
      </p:pic>
      <p:pic>
        <p:nvPicPr>
          <p:cNvPr id="27" name="Obrázek 26" descr="scott%20monument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572000" y="2492896"/>
            <a:ext cx="2736304" cy="3648405"/>
          </a:xfrm>
          <a:prstGeom prst="rect">
            <a:avLst/>
          </a:prstGeom>
        </p:spPr>
      </p:pic>
      <p:sp>
        <p:nvSpPr>
          <p:cNvPr id="28" name="TextovéPole 27"/>
          <p:cNvSpPr txBox="1"/>
          <p:nvPr/>
        </p:nvSpPr>
        <p:spPr>
          <a:xfrm>
            <a:off x="6012160" y="256490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>
                <a:solidFill>
                  <a:schemeClr val="bg1"/>
                </a:solidFill>
              </a:rPr>
              <a:t>Scotland</a:t>
            </a:r>
            <a:r>
              <a:rPr lang="sk-SK" dirty="0" smtClean="0">
                <a:solidFill>
                  <a:schemeClr val="bg1"/>
                </a:solidFill>
              </a:rPr>
              <a:t> monument</a:t>
            </a:r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29" name="Obrázek 28" descr="palenkapo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95536" y="1412776"/>
            <a:ext cx="3810000" cy="508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2" grpId="0"/>
      <p:bldP spid="12" grpId="1"/>
      <p:bldP spid="14" grpId="0"/>
      <p:bldP spid="14" grpId="1"/>
      <p:bldP spid="16" grpId="0" build="allAtOnce"/>
      <p:bldP spid="18" grpId="0"/>
      <p:bldP spid="18" grpId="1"/>
      <p:bldP spid="18" grpId="2"/>
      <p:bldP spid="20" grpId="0"/>
      <p:bldP spid="20" grpId="1"/>
      <p:bldP spid="22" grpId="0"/>
      <p:bldP spid="22" grpId="1"/>
      <p:bldP spid="28" grpId="0"/>
      <p:bldP spid="28" grpId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1193</TotalTime>
  <Words>894</Words>
  <Application>Microsoft Office PowerPoint</Application>
  <PresentationFormat>Předvádění na obrazovce (4:3)</PresentationFormat>
  <Paragraphs>161</Paragraphs>
  <Slides>17</Slides>
  <Notes>7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Papír</vt:lpstr>
      <vt:lpstr>Britské ostrovy</vt:lpstr>
      <vt:lpstr>Spojené kráľovstvo Veľkej Británie a Severného Írska</vt:lpstr>
      <vt:lpstr>Snímek 3</vt:lpstr>
      <vt:lpstr>Povrch</vt:lpstr>
      <vt:lpstr>Vodstvo</vt:lpstr>
      <vt:lpstr>Podnebie</vt:lpstr>
      <vt:lpstr>Hospodárstvo</vt:lpstr>
      <vt:lpstr>Obyvateľstvo, doprava</vt:lpstr>
      <vt:lpstr>Turizmus</vt:lpstr>
      <vt:lpstr>Írska republika</vt:lpstr>
      <vt:lpstr>Snímek 11</vt:lpstr>
      <vt:lpstr>Podnebie</vt:lpstr>
      <vt:lpstr>Povrch</vt:lpstr>
      <vt:lpstr>Vodstvo</vt:lpstr>
      <vt:lpstr>Turizmus</vt:lpstr>
      <vt:lpstr>Hospodárstvo</vt:lpstr>
      <vt:lpstr>Obyvateľstvo, doprava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Uriel</dc:creator>
  <cp:lastModifiedBy>Uriel</cp:lastModifiedBy>
  <cp:revision>117</cp:revision>
  <dcterms:created xsi:type="dcterms:W3CDTF">2011-09-28T18:01:59Z</dcterms:created>
  <dcterms:modified xsi:type="dcterms:W3CDTF">2011-10-06T17:19:41Z</dcterms:modified>
</cp:coreProperties>
</file>