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64" r:id="rId3"/>
    <p:sldId id="265" r:id="rId4"/>
    <p:sldId id="263" r:id="rId5"/>
    <p:sldId id="266" r:id="rId6"/>
    <p:sldId id="267" r:id="rId7"/>
    <p:sldId id="262" r:id="rId8"/>
    <p:sldId id="268" r:id="rId9"/>
    <p:sldId id="261" r:id="rId10"/>
    <p:sldId id="269"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5C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56" y="-84"/>
      </p:cViewPr>
      <p:guideLst>
        <p:guide orient="horz" pos="2160"/>
        <p:guide pos="2880"/>
      </p:guideLst>
    </p:cSldViewPr>
  </p:slideViewPr>
  <p:notesTextViewPr>
    <p:cViewPr>
      <p:scale>
        <a:sx n="100" d="100"/>
        <a:sy n="100" d="100"/>
      </p:scale>
      <p:origin x="0" y="756"/>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3F9F8-C214-4255-BE20-B3FDFF9AC701}" type="datetimeFigureOut">
              <a:rPr lang="sk-SK" smtClean="0"/>
              <a:pPr/>
              <a:t>11.3.2012</a:t>
            </a:fld>
            <a:endParaRPr lang="sk-SK"/>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07209-8583-4FD8-AA91-A15B7D28B023}"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sk-SK" dirty="0" smtClean="0"/>
              <a:t>Pekný deň prajem všetkým tu prítomným. Moje meno asi netreba predstavovať... Som rád</a:t>
            </a:r>
            <a:r>
              <a:rPr lang="sk-SK" baseline="0" dirty="0" smtClean="0"/>
              <a:t>, že sa vám podarilo dostať sa sem na správne miesto a hlavne v správnom čase, keďže sa vám dnes v mojom limitovanom časovom intervale pokúsim porozprávať čo to o čase a pokusoch manipulovať s ním. Čas je ozaj háklivá téma, ale serióznosťou sa nijako neodkláňa od iných dnes háklivých tém týkajúcich sa fyziky. Aj napriek niektorým, napohľad bláznivým úvahám. To však neznamená, že ho nemožno pojať aj humorne. Nemusíte sa báť, lebo žiadne zložité fyzikálne vzorce nepoužijem. Ešte predtým, než naozaj začnem, by som vás chcel upozorniť...</a:t>
            </a:r>
            <a:r>
              <a:rPr lang="sk-SK" baseline="0" dirty="0" err="1" smtClean="0"/>
              <a:t>ehm</a:t>
            </a:r>
            <a:r>
              <a:rPr lang="sk-SK" baseline="0" dirty="0" smtClean="0"/>
              <a:t>...teda zdá sa mi to slušné, aby ste vedeli, že tu už sedíte 9. krát, tak dúfam, že teraz sa mi to podarí, a vy budete môcť odísť domov...a teraz na vec</a:t>
            </a:r>
            <a:endParaRPr lang="sk-SK" dirty="0"/>
          </a:p>
        </p:txBody>
      </p:sp>
      <p:sp>
        <p:nvSpPr>
          <p:cNvPr id="4" name="Zástupný symbol pro číslo snímku 3"/>
          <p:cNvSpPr>
            <a:spLocks noGrp="1"/>
          </p:cNvSpPr>
          <p:nvPr>
            <p:ph type="sldNum" sz="quarter" idx="10"/>
          </p:nvPr>
        </p:nvSpPr>
        <p:spPr/>
        <p:txBody>
          <a:bodyPr/>
          <a:lstStyle/>
          <a:p>
            <a:fld id="{F6D07209-8583-4FD8-AA91-A15B7D28B023}" type="slidenum">
              <a:rPr lang="sk-SK" smtClean="0"/>
              <a:pPr/>
              <a:t>1</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sk-SK" dirty="0" smtClean="0"/>
              <a:t>Chceli by ste cestovať časom? </a:t>
            </a:r>
          </a:p>
          <a:p>
            <a:r>
              <a:rPr lang="sk-SK" dirty="0" smtClean="0"/>
              <a:t>Cestujme najprv do budúcnosti, </a:t>
            </a:r>
            <a:r>
              <a:rPr lang="sk-SK" dirty="0" err="1" smtClean="0"/>
              <a:t>pokecajme</a:t>
            </a:r>
            <a:r>
              <a:rPr lang="sk-SK" dirty="0" smtClean="0"/>
              <a:t> si s mimozemšťanmi,</a:t>
            </a:r>
            <a:r>
              <a:rPr lang="sk-SK" baseline="0" dirty="0" smtClean="0"/>
              <a:t> pozvime ich na kávu a popritom z nich </a:t>
            </a:r>
            <a:r>
              <a:rPr lang="sk-SK" baseline="0" dirty="0" err="1" smtClean="0"/>
              <a:t>vytĺčme</a:t>
            </a:r>
            <a:r>
              <a:rPr lang="sk-SK" baseline="0" dirty="0" smtClean="0"/>
              <a:t> nejaké cenné informácie, technológie a podobne. Tak sa vráťme s5 do našej prítomnosti. Svetová mocnosť, ktorá by mala túto možnosť cestovať v čase a získavať tak na </a:t>
            </a:r>
            <a:r>
              <a:rPr lang="sk-SK" baseline="0" dirty="0" err="1" smtClean="0"/>
              <a:t>hyperpriestorovočasovom</a:t>
            </a:r>
            <a:r>
              <a:rPr lang="sk-SK" baseline="0" dirty="0" smtClean="0"/>
              <a:t> čiernom trhu nové technológie by mohla ľahko ovládnuť náš svet a podmaniť si obyvateľov. Dokonca, za predpokladu, že v našej prítomnosti už na nejakej planéte žili daní mimozemšťania, mohli by sme ich napadnúť s ich vlastnou technológiou, ktorú vlastne ešte nevymysleli, ale my sme im ju ukradli.</a:t>
            </a:r>
          </a:p>
          <a:p>
            <a:r>
              <a:rPr lang="sk-SK" baseline="0" dirty="0" smtClean="0"/>
              <a:t>Cestujme do minulosti, navštívme dinosaury a keď nás to už prestane baviť, hor sa navštíviť dedka s babkou. Ak by sa na túto cestu vybral fešný mládenec a babka s dedkom ešte neboli svoji, </a:t>
            </a:r>
            <a:r>
              <a:rPr lang="sk-SK" baseline="0" dirty="0" err="1" smtClean="0"/>
              <a:t>kľudne</a:t>
            </a:r>
            <a:r>
              <a:rPr lang="sk-SK" baseline="0" dirty="0" smtClean="0"/>
              <a:t> by sa mohlo stať, že by sa babka namiesto do dedka zaľúbila do chlapca, dedko by si našiel inú a svadba by sa nekonala, pri najhoršom by  sa vám mohlo podariť dokonca zraziť obidvoch starých rodičov. Následkom obidvoch príhod by bol fakt, že by babka s dedkom nemali po roku </a:t>
            </a:r>
            <a:r>
              <a:rPr lang="sk-SK" baseline="0" dirty="0" err="1" smtClean="0"/>
              <a:t>manželsta</a:t>
            </a:r>
            <a:r>
              <a:rPr lang="sk-SK" baseline="0" dirty="0" smtClean="0"/>
              <a:t> svoju dcéru a tá by sa nemohla stretnúť s vašim otcom a vy by ste sa vlastne nikdy nenarodili. Otázka znie, čo by sa vlastne stalo s takýmto cestovateľom v čase v momente, keby omylom zabil svojich starých rodičov? Mohol by sa vrátiť s5 do svojej prítomnosti? Alebo by sa vyparil. Niektorí vedci hovoria paralelnosti vesmírov, a teda časopriestor, do ktorého by ste cestovali by nebol súčasťou vášho vesmíru, mohli by ste tak  zabiť svoje ja z druhého vesmíru ale sám by ste sa mohli vrátiť do toho svojho.  Alebo by ste sa zasekli v danom vesmíre bez cesty s5. Oženili by ste sa s vlastnou babkou a splodili deti, samozrejme s inou históriou, akú by mala maša matka ak by sa narodila babke a dedovi. Mali by ste inú </a:t>
            </a:r>
            <a:r>
              <a:rPr lang="sk-SK" baseline="0" dirty="0" err="1" smtClean="0"/>
              <a:t>svetočiaru</a:t>
            </a:r>
            <a:r>
              <a:rPr lang="sk-SK" baseline="0" dirty="0" smtClean="0"/>
              <a:t>. Samozrejme, ak by ste neboli veľmi opatrní, tak by si niekto musel všimnúť, že ste sa objavili len tak a opačne že vo vlastnom vesmíre ste len tak zmizli aj so svojím strojom času. +historka o </a:t>
            </a:r>
            <a:r>
              <a:rPr lang="sk-SK" baseline="0" dirty="0" err="1" smtClean="0"/>
              <a:t>barmanovi-žene-mužovi</a:t>
            </a:r>
            <a:r>
              <a:rPr lang="sk-SK" baseline="0" dirty="0" smtClean="0"/>
              <a:t>. + mohol by som stretnúť samého seba? A aby sa nám lepšie uvažovalo o všetkých možnostiach cestovať či necestovať časom, by bolo dobré pochopiť pár faktov.</a:t>
            </a:r>
            <a:endParaRPr lang="sk-SK" dirty="0"/>
          </a:p>
        </p:txBody>
      </p:sp>
      <p:sp>
        <p:nvSpPr>
          <p:cNvPr id="4" name="Zástupný symbol pro číslo snímku 3"/>
          <p:cNvSpPr>
            <a:spLocks noGrp="1"/>
          </p:cNvSpPr>
          <p:nvPr>
            <p:ph type="sldNum" sz="quarter" idx="10"/>
          </p:nvPr>
        </p:nvSpPr>
        <p:spPr/>
        <p:txBody>
          <a:bodyPr/>
          <a:lstStyle/>
          <a:p>
            <a:fld id="{F6D07209-8583-4FD8-AA91-A15B7D28B023}" type="slidenum">
              <a:rPr lang="sk-SK" smtClean="0"/>
              <a:pPr/>
              <a:t>2</a:t>
            </a:fld>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sk-SK" dirty="0" smtClean="0"/>
              <a:t>V prvom rade by sme sa mali pozrieť veci na kĺb v samotnom</a:t>
            </a:r>
            <a:r>
              <a:rPr lang="sk-SK" baseline="0" dirty="0" smtClean="0"/>
              <a:t> cestovaní priestorom ako takým. </a:t>
            </a:r>
            <a:r>
              <a:rPr lang="sk-SK" dirty="0" smtClean="0"/>
              <a:t>Ako dôležitý je teda pohyb v súvislosti s cestovaním časom? Čo myslíte? Čo robí muž na obrázku? Hýbe sa nejako? A čo pes,</a:t>
            </a:r>
            <a:r>
              <a:rPr lang="sk-SK" baseline="0" dirty="0" smtClean="0"/>
              <a:t> ktorý okolo neho fakt pred chvíľou prebehol? Hýbal sa ten pes ? A čo si hovorí blcha za psím obojkom  ? Vidí len les chlpov a kožu pod nohami. Myslí si ona, že sa pes hýbe? Nuž nemá na to dôvod. Ako mi nemáme dôvod povedať, že sa naša zem pod nohami momentálne hýbe. A predsa zem rotuje a dokonca obieha okolo Slnka. Predstavte si vesmír, kde je len </a:t>
            </a:r>
            <a:r>
              <a:rPr lang="sk-SK" baseline="0" dirty="0" err="1" smtClean="0"/>
              <a:t>naš</a:t>
            </a:r>
            <a:r>
              <a:rPr lang="sk-SK" baseline="0" dirty="0" smtClean="0"/>
              <a:t> </a:t>
            </a:r>
            <a:r>
              <a:rPr lang="sk-SK" baseline="0" dirty="0" err="1" smtClean="0"/>
              <a:t>Slno</a:t>
            </a:r>
            <a:r>
              <a:rPr lang="sk-SK" baseline="0" dirty="0" smtClean="0"/>
              <a:t> a naša Zem, žiadne iné vesmírne telesá. Vy ráno pozoruje východ slnka. A poviete si: To Slnko musí obiehať okolo planéty. Jeho pohyb tomu naznačuje. No možno poviete, to predsa Slnko stojí a zem obieha okolo slnka. V obidvoch prípadoch máte rovnakú pravdu. Je to niečo ako pýtať sa....som vyšší ako ty alebo ty si nižší ako ja? Môžeme teda tvrdiť, že pán na obrázku je vzhľadom na lavičku v pokoji. No vzhľadom na naše Slnko je v neustálom pohybe....takisto na stred našej galaxie a podobne.  </a:t>
            </a:r>
            <a:r>
              <a:rPr lang="sk-SK" baseline="0" dirty="0" err="1" smtClean="0"/>
              <a:t>Ztoho</a:t>
            </a:r>
            <a:r>
              <a:rPr lang="sk-SK" baseline="0" dirty="0" smtClean="0"/>
              <a:t> jednoznačne vyplýva tvrdenie: -&gt;A ďalší dôležitý fakt: že neexistuje žiaden osvedčený postup, ako zistiť, či sa teleso pohybuje alebo nie. Ako v príklade so Slnkom a Zemou ... Prírodné zákony na zemi fungovali rovnako, aj keď by sa Zem hýbala, aj </a:t>
            </a:r>
            <a:r>
              <a:rPr lang="sk-SK" baseline="0" dirty="0" err="1" smtClean="0"/>
              <a:t>keĎ</a:t>
            </a:r>
            <a:r>
              <a:rPr lang="sk-SK" baseline="0" dirty="0" smtClean="0"/>
              <a:t> by bola v pokoji. Nič, čo by sme na Zemi mohli pozorovať, by nám nemohlo vyvrátiť ani jeden z argumentov. V </a:t>
            </a:r>
            <a:r>
              <a:rPr lang="sk-SK" baseline="0" dirty="0" err="1" smtClean="0"/>
              <a:t>inerciálnej</a:t>
            </a:r>
            <a:r>
              <a:rPr lang="sk-SK" baseline="0" dirty="0" smtClean="0"/>
              <a:t> sústave platia všetky fyz. zákony bez ohľadu na to, či sa pohybujete alebo nie.</a:t>
            </a:r>
            <a:endParaRPr lang="sk-SK" dirty="0"/>
          </a:p>
        </p:txBody>
      </p:sp>
      <p:sp>
        <p:nvSpPr>
          <p:cNvPr id="4" name="Zástupný symbol pro číslo snímku 3"/>
          <p:cNvSpPr>
            <a:spLocks noGrp="1"/>
          </p:cNvSpPr>
          <p:nvPr>
            <p:ph type="sldNum" sz="quarter" idx="10"/>
          </p:nvPr>
        </p:nvSpPr>
        <p:spPr/>
        <p:txBody>
          <a:bodyPr/>
          <a:lstStyle/>
          <a:p>
            <a:fld id="{F6D07209-8583-4FD8-AA91-A15B7D28B023}" type="slidenum">
              <a:rPr lang="sk-SK" smtClean="0"/>
              <a:pPr/>
              <a:t>3</a:t>
            </a:fld>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sk-SK" dirty="0" smtClean="0"/>
              <a:t>Na tento prirodzený fakt nadviazal aj Einstein a prišiel na ďalší</a:t>
            </a:r>
            <a:r>
              <a:rPr lang="sk-SK" baseline="0" dirty="0" smtClean="0"/>
              <a:t> svoj postulát. </a:t>
            </a:r>
            <a:r>
              <a:rPr lang="sk-SK" dirty="0" smtClean="0"/>
              <a:t>Prvý dôležitý</a:t>
            </a:r>
            <a:r>
              <a:rPr lang="sk-SK" baseline="0" dirty="0" smtClean="0"/>
              <a:t> aspekt súvisiaci so svetlom</a:t>
            </a:r>
            <a:r>
              <a:rPr lang="sk-SK" dirty="0" smtClean="0"/>
              <a:t>, ktorý je snáď najpodstatnejší pri skúmaní možností</a:t>
            </a:r>
            <a:r>
              <a:rPr lang="sk-SK" baseline="0" dirty="0" smtClean="0"/>
              <a:t> cestovať časom, je rýchlosť svetla. Namiesto tradičného označenia rýchlosti malý písmenom v sa rýchlosť svetla označuje malým písmenom c. Prečo je tomu tak vŕta aj historikom. Najpravdepodobnejší je pôvod z latinského „</a:t>
            </a:r>
            <a:r>
              <a:rPr lang="sk-SK" baseline="0" dirty="0" err="1" smtClean="0"/>
              <a:t>celeritas</a:t>
            </a:r>
            <a:r>
              <a:rPr lang="sk-SK" baseline="0" dirty="0" smtClean="0"/>
              <a:t>“, čo znamená rýchlosť. Avšak v období, keď sa vedci intenzívne zaoberali rýchlosťou svetla sa matematická hodnota tejto rýchlosti nachádzala už aj v rovniciach, ktoré zdanlivo nemali súvisieť so svetlom (napríklad </a:t>
            </a:r>
            <a:r>
              <a:rPr lang="sk-SK" baseline="0" dirty="0" err="1" smtClean="0"/>
              <a:t>Maxwellove</a:t>
            </a:r>
            <a:r>
              <a:rPr lang="sk-SK" baseline="0" dirty="0" smtClean="0"/>
              <a:t> rovnice o elektromagnetizme). Samozrejme nebola to zhoda okolností, prečo v daných rovniciach disponovala konštanta s rovnakou hodnotou cca 300 000 km/s, zhodnou s neskôr nameranou rýchlosťou svetla. Albert Einstein (aj </a:t>
            </a:r>
            <a:r>
              <a:rPr lang="sk-SK" baseline="0" dirty="0" err="1" smtClean="0"/>
              <a:t>Lorentz</a:t>
            </a:r>
            <a:r>
              <a:rPr lang="sk-SK" baseline="0" dirty="0" smtClean="0"/>
              <a:t>), ktorý v svojej vedeckej činnosti pracoval s rýchlosťou svetla preto mohol prebrať písmeno c z označenia </a:t>
            </a:r>
            <a:r>
              <a:rPr lang="sk-SK" baseline="0" dirty="0" err="1" smtClean="0"/>
              <a:t>constant</a:t>
            </a:r>
            <a:r>
              <a:rPr lang="sk-SK" baseline="0" dirty="0" smtClean="0"/>
              <a:t>, to by však bolo menej ušľachtilé ako latinský pôvod, preto ostaneme pri ňom.    </a:t>
            </a:r>
          </a:p>
          <a:p>
            <a:r>
              <a:rPr lang="sk-SK" baseline="0" dirty="0" smtClean="0"/>
              <a:t>Prečo by mala byť rýchlosť svetla konštantná pre každého pozorovateľa? Úž túto otázku si kládol aj Einstein. Jeho teórie spočívali v dômyselných myšlienkových postupoch, ktoré boli neskôr dokázané mnohými pokusmi. Einstein si predstavoval experimentátora stojaceho uprostred vlaku stojaceho na stanici, asi tak, ako vidíte na obrázku hore. Vonkajší pozorovateľ môže do tohto vlaku bez problémov vidieť, pokiaľ čo experimentátor vo vnútri nevidí okolitý svet. Nazvime ho Jožko, experimentátor je pridlhé, a experimentátora  mimo vlaku Fero. Ak by neplatil postulát o rýchlosti svetla a vlak by sa podľa Fera pohyboval rýchlosťou svetla konštantne. Čo by sa stalo? Logika hovorí, že sa Jožo spolu s vozňom pohybuje vzhľadom na zem rýchlosťou svetla. Žiarovka na druhom konci vlaku vysiela svetlo pohybujúce sa rovnakou rýchlosťou. Vzdialenosť medzi Jožom a lúčom svetla je teda stále rovnaká, lebo lúč nemôže Joža dohnať. Z toho vyplývajú 2 dôležité veci. Po 1.) : Ak by Jožo zapol lampu, uvidel by len tmu, lebo svetelné lúče by  k nemu nikdy </a:t>
            </a:r>
            <a:r>
              <a:rPr lang="sk-SK" baseline="0" dirty="0" err="1" smtClean="0"/>
              <a:t>nedoletili</a:t>
            </a:r>
            <a:r>
              <a:rPr lang="sk-SK" baseline="0" dirty="0" smtClean="0"/>
              <a:t>. To by sa však dalo považovať za dôkaz, že sa Jožo pohybuje, </a:t>
            </a:r>
            <a:r>
              <a:rPr lang="sk-SK" baseline="0" dirty="0" err="1" smtClean="0"/>
              <a:t>keĎže</a:t>
            </a:r>
            <a:r>
              <a:rPr lang="sk-SK" baseline="0" dirty="0" smtClean="0"/>
              <a:t> táto situácia môže </a:t>
            </a:r>
            <a:r>
              <a:rPr lang="sk-SK" baseline="0" dirty="0" err="1" smtClean="0"/>
              <a:t>anstať</a:t>
            </a:r>
            <a:r>
              <a:rPr lang="sk-SK" baseline="0" dirty="0" smtClean="0"/>
              <a:t>, len ak sa niekto pohybuje rýchlosťou c, a to je spor s prvým postulátom, svetlo </a:t>
            </a:r>
            <a:r>
              <a:rPr lang="sk-SK" baseline="0" dirty="0" err="1" smtClean="0"/>
              <a:t>yb</a:t>
            </a:r>
            <a:r>
              <a:rPr lang="sk-SK" baseline="0" dirty="0" smtClean="0"/>
              <a:t> malo svietiť bez ohľadu na to, či sa niekto hýbe alebo nie. A po 2) Ak by Jožo </a:t>
            </a:r>
            <a:r>
              <a:rPr lang="sk-SK" baseline="0" dirty="0" err="1" smtClean="0"/>
              <a:t>predsalen</a:t>
            </a:r>
            <a:r>
              <a:rPr lang="sk-SK" baseline="0" dirty="0" smtClean="0"/>
              <a:t> niečo videl, napríklad posledné </a:t>
            </a:r>
            <a:r>
              <a:rPr lang="sk-SK" baseline="0" dirty="0" err="1" smtClean="0"/>
              <a:t>ĺúče</a:t>
            </a:r>
            <a:r>
              <a:rPr lang="sk-SK" baseline="0" dirty="0" smtClean="0"/>
              <a:t>, kt. k nemu doleteli a vedľa žiarovky by boli hodinky, videl by na nich stále rovnaký čas. Svetlo, kt. by nieslo informáciu o tom ako sú momentálne porozmiestňované ručičky na hodinke by bolo len statickou vlnou, no takáto vlna sa vylučuje s platnými </a:t>
            </a:r>
            <a:r>
              <a:rPr lang="sk-SK" baseline="0" dirty="0" err="1" smtClean="0"/>
              <a:t>Maxwelovými</a:t>
            </a:r>
            <a:r>
              <a:rPr lang="sk-SK" baseline="0" dirty="0" smtClean="0"/>
              <a:t> zákonmi o elektromagnetizme. Ďalší záver teda hovorí, že nič sa nemôže pohybovať rýchlosťou svetla, len samotné elektromagnetické žiarenie, čo svetlo je. Vieme teda 1. a 2. Einsteinov postulát.  Ako ale vidí Fero vlak pohybujúci sa takmer rýchlosťou svetla? </a:t>
            </a:r>
            <a:endParaRPr lang="sk-SK" dirty="0"/>
          </a:p>
        </p:txBody>
      </p:sp>
      <p:sp>
        <p:nvSpPr>
          <p:cNvPr id="4" name="Zástupný symbol pro číslo snímku 3"/>
          <p:cNvSpPr>
            <a:spLocks noGrp="1"/>
          </p:cNvSpPr>
          <p:nvPr>
            <p:ph type="sldNum" sz="quarter" idx="10"/>
          </p:nvPr>
        </p:nvSpPr>
        <p:spPr/>
        <p:txBody>
          <a:bodyPr/>
          <a:lstStyle/>
          <a:p>
            <a:fld id="{F6D07209-8583-4FD8-AA91-A15B7D28B023}" type="slidenum">
              <a:rPr lang="sk-SK" smtClean="0"/>
              <a:pPr/>
              <a:t>4</a:t>
            </a:fld>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sk-SK" dirty="0" smtClean="0"/>
              <a:t>Fero vidí Joža ako drží v ruke svetelné hodiny podobné tým na obrázku</a:t>
            </a:r>
            <a:r>
              <a:rPr lang="sk-SK" dirty="0" smtClean="0"/>
              <a:t>. Dve vodorovné platne vzdialené 1 stopu</a:t>
            </a:r>
            <a:r>
              <a:rPr lang="sk-SK" baseline="0" dirty="0" smtClean="0"/>
              <a:t> medzi sebou odrážajú lúč svetla kolmý na ne. Každý takýto odraz nech je jedno tiknutie hodín Keď Jožo stojí vo vagóne stojacom na stanici, vidí Fero hodiny naľavo. Jedno tiknutie trvá presne jednu </a:t>
            </a:r>
            <a:r>
              <a:rPr lang="sk-SK" baseline="0" dirty="0" err="1" smtClean="0"/>
              <a:t>nanosekundu</a:t>
            </a:r>
            <a:r>
              <a:rPr lang="sk-SK" baseline="0" dirty="0" smtClean="0"/>
              <a:t>, to je čas potrebný na to, aby svetlo prešlo vzdialenosť jednej stopy. Ak sa však Fero pozerá na Joža, ktorý je vo vagóne pohybujúcom sa rýchlosťou 99%c, čo uvidí? Musia predsa platiť Einsteinove postuláty, a teda rýchlosť pohybujúceho svetla sa nesmie meniť. </a:t>
            </a:r>
            <a:r>
              <a:rPr lang="sk-SK" baseline="0" dirty="0" err="1" smtClean="0"/>
              <a:t>Einsteinovy</a:t>
            </a:r>
            <a:r>
              <a:rPr lang="sk-SK" baseline="0" dirty="0" smtClean="0"/>
              <a:t> zišla </a:t>
            </a:r>
            <a:r>
              <a:rPr lang="sk-SK" baseline="0" dirty="0" err="1" smtClean="0"/>
              <a:t>naum</a:t>
            </a:r>
            <a:r>
              <a:rPr lang="sk-SK" baseline="0" dirty="0" smtClean="0"/>
              <a:t> geniálna vec. Uvedomil si totiž, že sa lúč svetla musí pohybovať rovnakou rýchlosťou, ale musí prejsť väčšiu vzdialenosť. Pochopiteľne, lebo v každom momente, čo sa svetlo pohne dopredu sa vlak posunie doprava. Pohyb svetla je naznačený na obrázku. Svetlu trvá dlhšie než sa dostane od jedného zrkadla k druhému. Fero, ktorý stojí mimo vlaku pozoruje, že všetko vo vlaku je akosi spomalené, hodiny tykajú pomalšie, Jožo sa zdá byť taktiež spomalený= došlo k spomaleniu času. Čo však vidí Jožo ? Jožo vidí presne to, čo na prvom obrázku ak by videl svetlo odkláňať svoju dráhu mohol by usúdiť, že sa s vlakom pohybuje a to by bol opäť spor s 1. Einsteinovým postulátom. A tu sa dostávame k prvej reálnej možnosti, ako cestovať časom vyplývajúcej priamo zo špeciálnej teórie relativity </a:t>
            </a:r>
            <a:endParaRPr lang="sk-SK" dirty="0"/>
          </a:p>
        </p:txBody>
      </p:sp>
      <p:sp>
        <p:nvSpPr>
          <p:cNvPr id="4" name="Zástupný symbol pro číslo snímku 3"/>
          <p:cNvSpPr>
            <a:spLocks noGrp="1"/>
          </p:cNvSpPr>
          <p:nvPr>
            <p:ph type="sldNum" sz="quarter" idx="10"/>
          </p:nvPr>
        </p:nvSpPr>
        <p:spPr/>
        <p:txBody>
          <a:bodyPr/>
          <a:lstStyle/>
          <a:p>
            <a:fld id="{F6D07209-8583-4FD8-AA91-A15B7D28B023}" type="slidenum">
              <a:rPr lang="sk-SK" smtClean="0"/>
              <a:pPr/>
              <a:t>5</a:t>
            </a:fld>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sk-SK" dirty="0" smtClean="0"/>
              <a:t>Astronautovi</a:t>
            </a:r>
            <a:r>
              <a:rPr lang="sk-SK" baseline="0" dirty="0" smtClean="0"/>
              <a:t> vo vesmírnej lodi pohybujúcej sa rýchlosti blízkej rýchlosti svetla tikajú svetelné hodiny pomalšie ako nám na Zemi. Vďaka transformácii ktorú navrhol holandský fyzik </a:t>
            </a:r>
            <a:r>
              <a:rPr lang="sk-SK" baseline="0" dirty="0" err="1" smtClean="0"/>
              <a:t>Lorentz</a:t>
            </a:r>
            <a:r>
              <a:rPr lang="sk-SK" baseline="0" dirty="0" smtClean="0"/>
              <a:t> </a:t>
            </a:r>
            <a:r>
              <a:rPr lang="sk-SK" baseline="0" dirty="0" err="1" smtClean="0"/>
              <a:t>anásledne</a:t>
            </a:r>
            <a:r>
              <a:rPr lang="sk-SK" baseline="0" dirty="0" smtClean="0"/>
              <a:t> upravil do svojich teórií Einstein platí nasledujúci vzťah.  Ak by sa touto loďou vybral na Alfu </a:t>
            </a:r>
            <a:r>
              <a:rPr lang="sk-SK" baseline="0" dirty="0" err="1" smtClean="0"/>
              <a:t>Centauri</a:t>
            </a:r>
            <a:r>
              <a:rPr lang="sk-SK" baseline="0" dirty="0" smtClean="0"/>
              <a:t> rýchlosťou 80% rýchlosti svetla dorazil by tam presne o 5 rokov podľa našich hodiniek, avšak my by sme videli, že jeho hodinky tikajú pomalšie, ukazujú iba 60% nášho času. Podľa našich údajov by teda zostarol o 3 roky. Cestou tam aj s5 by zostarol o 6 rokov. No na Zemi by už ubehlo 10 rokov. Cestoval by do budúcnosti. (Postupne vysvetliť graf naľavo a poukázať, že astronaut by starol pomalšie).</a:t>
            </a:r>
            <a:endParaRPr lang="sk-SK" dirty="0"/>
          </a:p>
        </p:txBody>
      </p:sp>
      <p:sp>
        <p:nvSpPr>
          <p:cNvPr id="4" name="Zástupný symbol pro číslo snímku 3"/>
          <p:cNvSpPr>
            <a:spLocks noGrp="1"/>
          </p:cNvSpPr>
          <p:nvPr>
            <p:ph type="sldNum" sz="quarter" idx="10"/>
          </p:nvPr>
        </p:nvSpPr>
        <p:spPr/>
        <p:txBody>
          <a:bodyPr/>
          <a:lstStyle/>
          <a:p>
            <a:fld id="{F6D07209-8583-4FD8-AA91-A15B7D28B023}" type="slidenum">
              <a:rPr lang="sk-SK" smtClean="0"/>
              <a:pPr/>
              <a:t>6</a:t>
            </a:fld>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sk-SK" dirty="0" smtClean="0"/>
              <a:t>Mesiac</a:t>
            </a:r>
            <a:r>
              <a:rPr lang="sk-SK" baseline="0" dirty="0" smtClean="0"/>
              <a:t> je vzdialený 1,28 svetelnej sekundy. Vidíme čo sa stalo pred </a:t>
            </a:r>
            <a:r>
              <a:rPr lang="sk-SK" baseline="0" dirty="0" smtClean="0"/>
              <a:t>2,56 </a:t>
            </a:r>
            <a:r>
              <a:rPr lang="sk-SK" baseline="0" dirty="0" smtClean="0"/>
              <a:t>s. 20. júl 1969 pristáva prvý človek na Mesiaci. Ak by sme sa postavili do vzdialenosti 43 svetelných rokov=2,46.10 </a:t>
            </a:r>
            <a:r>
              <a:rPr lang="en-US" baseline="0" dirty="0" smtClean="0"/>
              <a:t>^</a:t>
            </a:r>
            <a:r>
              <a:rPr lang="sk-SK" baseline="0" dirty="0" smtClean="0"/>
              <a:t>7 viac ako vzdialenosť Z-M, tak by sme pri správnom zameraní mohli pozorovať </a:t>
            </a:r>
            <a:r>
              <a:rPr lang="sk-SK" baseline="0" dirty="0" err="1" smtClean="0"/>
              <a:t>Neila</a:t>
            </a:r>
            <a:r>
              <a:rPr lang="sk-SK" baseline="0" dirty="0" smtClean="0"/>
              <a:t> </a:t>
            </a:r>
            <a:r>
              <a:rPr lang="sk-SK" baseline="0" dirty="0" err="1" smtClean="0"/>
              <a:t>Amstronga</a:t>
            </a:r>
            <a:r>
              <a:rPr lang="sk-SK" baseline="0" dirty="0" smtClean="0"/>
              <a:t> ako vychádza z modulu. </a:t>
            </a:r>
            <a:r>
              <a:rPr lang="sk-SK" baseline="0" dirty="0" smtClean="0"/>
              <a:t>Pozorovať minulosť je ľahké, robíme to aj teraz. To čo hovorím a to čo vidíte je vašou minulosťou. Samozrejme hovoríme tu o veľmi krátkych časových intervaloch. (Ľudia z </a:t>
            </a:r>
            <a:r>
              <a:rPr lang="sk-SK" baseline="0" dirty="0" err="1" smtClean="0"/>
              <a:t>Appola</a:t>
            </a:r>
            <a:r>
              <a:rPr lang="sk-SK" baseline="0" dirty="0" smtClean="0"/>
              <a:t> umiestnili na Mesiac kútové </a:t>
            </a:r>
            <a:r>
              <a:rPr lang="sk-SK" baseline="0" dirty="0" err="1" smtClean="0"/>
              <a:t>odrážače</a:t>
            </a:r>
            <a:r>
              <a:rPr lang="sk-SK" baseline="0" dirty="0" smtClean="0"/>
              <a:t> + prírodné </a:t>
            </a:r>
            <a:r>
              <a:rPr lang="sk-SK" baseline="0" dirty="0" err="1" smtClean="0"/>
              <a:t>odrážače</a:t>
            </a:r>
            <a:r>
              <a:rPr lang="sk-SK" baseline="0" dirty="0" smtClean="0"/>
              <a:t> čierne diery ...). Čo ak chceme minulosť aj osobne navštíviť...</a:t>
            </a:r>
            <a:endParaRPr lang="sk-SK" dirty="0"/>
          </a:p>
        </p:txBody>
      </p:sp>
      <p:sp>
        <p:nvSpPr>
          <p:cNvPr id="4" name="Zástupný symbol pro číslo snímku 3"/>
          <p:cNvSpPr>
            <a:spLocks noGrp="1"/>
          </p:cNvSpPr>
          <p:nvPr>
            <p:ph type="sldNum" sz="quarter" idx="10"/>
          </p:nvPr>
        </p:nvSpPr>
        <p:spPr/>
        <p:txBody>
          <a:bodyPr/>
          <a:lstStyle/>
          <a:p>
            <a:fld id="{F6D07209-8583-4FD8-AA91-A15B7D28B023}" type="slidenum">
              <a:rPr lang="sk-SK" smtClean="0"/>
              <a:pPr/>
              <a:t>7</a:t>
            </a:fld>
            <a:endParaRPr lang="sk-S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sk-SK" dirty="0" smtClean="0"/>
              <a:t>Jedno z možností je </a:t>
            </a:r>
            <a:r>
              <a:rPr lang="sk-SK" dirty="0" err="1" smtClean="0"/>
              <a:t>využetie</a:t>
            </a:r>
            <a:r>
              <a:rPr lang="sk-SK" dirty="0" smtClean="0"/>
              <a:t> tzv. </a:t>
            </a:r>
            <a:r>
              <a:rPr lang="sk-SK" dirty="0" err="1" smtClean="0"/>
              <a:t>červích</a:t>
            </a:r>
            <a:r>
              <a:rPr lang="sk-SK" dirty="0" smtClean="0"/>
              <a:t> dier. Pri ich vytvorení dochádza k zakriveniu časopriestoru ako je možné pozorovať na ilustračnom obrázku. Červenou je označená cesta v priamej línii. Podobne ako známa trať</a:t>
            </a:r>
            <a:r>
              <a:rPr lang="sk-SK" baseline="0" dirty="0" smtClean="0"/>
              <a:t> </a:t>
            </a:r>
            <a:r>
              <a:rPr lang="sk-SK" baseline="0" dirty="0" err="1" smtClean="0"/>
              <a:t>Zem-Alfa</a:t>
            </a:r>
            <a:r>
              <a:rPr lang="sk-SK" baseline="0" dirty="0" smtClean="0"/>
              <a:t> </a:t>
            </a:r>
            <a:r>
              <a:rPr lang="sk-SK" baseline="0" dirty="0" err="1" smtClean="0"/>
              <a:t>Centauri</a:t>
            </a:r>
            <a:r>
              <a:rPr lang="sk-SK" baseline="0" dirty="0" smtClean="0"/>
              <a:t>. Tam by nám to trvalo 5 svetelných rokov pri rýchlosti 80% c . </a:t>
            </a:r>
            <a:r>
              <a:rPr lang="sk-SK" baseline="0" dirty="0" err="1" smtClean="0"/>
              <a:t>Červia</a:t>
            </a:r>
            <a:r>
              <a:rPr lang="sk-SK" baseline="0" dirty="0" smtClean="0"/>
              <a:t> diera je doslova skratka, tak ako je skratka tunel Branisko a podobne. Alebo červík v jablku. Takýmto spôsobom by sme si mohli cestu skrátiť aj na neuveriteľných 10 metrov. Svetlu by trvalo 4 roky dostať sa </a:t>
            </a:r>
            <a:r>
              <a:rPr lang="sk-SK" baseline="0" dirty="0" err="1" smtClean="0"/>
              <a:t>kAlfe</a:t>
            </a:r>
            <a:r>
              <a:rPr lang="sk-SK" baseline="0" dirty="0" smtClean="0"/>
              <a:t> priamym spôsobom, avšak vy by ste sa preletom cez </a:t>
            </a:r>
            <a:r>
              <a:rPr lang="sk-SK" baseline="0" dirty="0" err="1" smtClean="0"/>
              <a:t>červiu</a:t>
            </a:r>
            <a:r>
              <a:rPr lang="sk-SK" baseline="0" dirty="0" smtClean="0"/>
              <a:t> dieru dostali na Alfu oveľa skôr. Neporušili by sme tým žiadne Einsteinove postuláty, lebo prakticky by sme cestovali rýchlosťou nižšou ako je c. A tak po odštartovaní vesmírnou loďou v roku 3000 by ste sa mohli objaviť pri Alfe už v roku 2994! A ak by ste boli šikovní a vrátili sa dierou s5, mohli by ste sa loďou vrátiť na zem v roku 2996 ak by ste dupli na plyn a vrátiť sa o 4 roky skôr do svojej vlastnej minulosti! Čo je to však že? Čo ak by sa nám podarilo obsadiť nejakú planétu v blízkosti </a:t>
            </a:r>
            <a:r>
              <a:rPr lang="sk-SK" baseline="0" dirty="0" err="1" smtClean="0"/>
              <a:t>červej</a:t>
            </a:r>
            <a:r>
              <a:rPr lang="sk-SK" baseline="0" dirty="0" smtClean="0"/>
              <a:t> </a:t>
            </a:r>
            <a:r>
              <a:rPr lang="sk-SK" baseline="0" dirty="0" err="1" smtClean="0"/>
              <a:t>dieri</a:t>
            </a:r>
            <a:r>
              <a:rPr lang="sk-SK" baseline="0" dirty="0" smtClean="0"/>
              <a:t> a jednoducho sa so zemou dohodnúť, že sme vyrazili v roku 3000 a dorazili v tej istej chvíli....za tým číslom by sa skrýval len určitý prepočet. Je tu však jeden obrovský problém. Ako nájsť takúto </a:t>
            </a:r>
            <a:r>
              <a:rPr lang="sk-SK" baseline="0" dirty="0" err="1" smtClean="0"/>
              <a:t>červiu</a:t>
            </a:r>
            <a:r>
              <a:rPr lang="sk-SK" baseline="0" dirty="0" smtClean="0"/>
              <a:t> dieru a ako ju udržať stabilnú.</a:t>
            </a:r>
            <a:r>
              <a:rPr lang="sk-SK" dirty="0" smtClean="0"/>
              <a:t>  Na to je potrebné obrovské množstvo hmoty o zápornej hustote.</a:t>
            </a:r>
            <a:r>
              <a:rPr lang="sk-SK" baseline="0" dirty="0" smtClean="0"/>
              <a:t> Aby som to vysvetlil tak pekne po poriadku.... Čo sa stane ak pustím toto pero? Ono je pritiahnuté k zemi, alebo je zem pritiahnutá k nemu? </a:t>
            </a:r>
            <a:r>
              <a:rPr lang="sk-SK" baseline="0" dirty="0" err="1" smtClean="0"/>
              <a:t>OdpoveĎ</a:t>
            </a:r>
            <a:r>
              <a:rPr lang="sk-SK" baseline="0" dirty="0" smtClean="0"/>
              <a:t> by mala byť rovnako relatívna. Einstein dostal Ďalší úžasný nápad, ktorý bol základom pre zmenu všeobecnej teórie relativity ... A to, že gravitácia je to isté ako akcelerácia.... Astronaut pohybujúci sa konštantnou rýchlosťou, by si to podľa prvého postulátu nikdy nemal všimnúť, ak by teda pustil hodiny k zemi mali by spadnúť na dlážku. Ak by sa vznášali vo vzduchu, znamenalo by to dôkaz o tom, že sa pohybuje. Avšak vonkajší pozorovateľ by videl, ako astronaut pustil hodiny, tie sa </a:t>
            </a:r>
            <a:r>
              <a:rPr lang="sk-SK" baseline="0" dirty="0" err="1" smtClean="0"/>
              <a:t>vznášalai</a:t>
            </a:r>
            <a:r>
              <a:rPr lang="sk-SK" baseline="0" dirty="0" smtClean="0"/>
              <a:t> ale </a:t>
            </a:r>
            <a:r>
              <a:rPr lang="sk-SK" baseline="0" dirty="0" err="1" smtClean="0"/>
              <a:t>keĎže</a:t>
            </a:r>
            <a:r>
              <a:rPr lang="sk-SK" baseline="0" dirty="0" smtClean="0"/>
              <a:t> sa </a:t>
            </a:r>
            <a:r>
              <a:rPr lang="sk-SK" baseline="0" dirty="0" err="1" smtClean="0"/>
              <a:t>loĎ</a:t>
            </a:r>
            <a:r>
              <a:rPr lang="sk-SK" baseline="0" dirty="0" smtClean="0"/>
              <a:t> aj s astronautom pohybovala tak sa podlaha priblížila k hodinám. Obidvaja teda principiálne videli to isté...o tom vlastne relativita je. Túto Einsteinovu úvahu potvrdili napr. keď pozorovali zakrivenie lúčov svetla obiehajúcich okolo Slnka.... Avšak predstavme si, že sa to bežne deje na Zemi, že Zem sa približuje k padajúcim predmetom....ako by to potom bolo s povrchom, nemal by sa nafukovať ako balón? A </a:t>
            </a:r>
            <a:r>
              <a:rPr lang="sk-SK" baseline="0" dirty="0" err="1" smtClean="0"/>
              <a:t>odpoveĎ</a:t>
            </a:r>
            <a:r>
              <a:rPr lang="sk-SK" baseline="0" dirty="0" smtClean="0"/>
              <a:t> na to je práve zakrivenie priestoru pomocou hmoty, čo Einstein dokázal.  Teraz zdanlivo odbočím od témy....Čierna diera vznikne kolapsom veľkého množstva hmoty do veľmi malého priestoru s takmer nekonečnou hustotou.   Čierna diera je vlastne skolabovaná </a:t>
            </a:r>
            <a:r>
              <a:rPr lang="sk-SK" baseline="0" dirty="0" err="1" smtClean="0"/>
              <a:t>červia</a:t>
            </a:r>
            <a:r>
              <a:rPr lang="sk-SK" baseline="0" dirty="0" smtClean="0"/>
              <a:t> diera – prevaha hmoty nad negatívnou hmotou a teda energie and negatívnou energiou zapríčinila jej kolaps. Malý problém to teda nie je.</a:t>
            </a:r>
            <a:endParaRPr lang="sk-SK" dirty="0"/>
          </a:p>
        </p:txBody>
      </p:sp>
      <p:sp>
        <p:nvSpPr>
          <p:cNvPr id="4" name="Zástupný symbol pro číslo snímku 3"/>
          <p:cNvSpPr>
            <a:spLocks noGrp="1"/>
          </p:cNvSpPr>
          <p:nvPr>
            <p:ph type="sldNum" sz="quarter" idx="10"/>
          </p:nvPr>
        </p:nvSpPr>
        <p:spPr/>
        <p:txBody>
          <a:bodyPr/>
          <a:lstStyle/>
          <a:p>
            <a:fld id="{F6D07209-8583-4FD8-AA91-A15B7D28B023}" type="slidenum">
              <a:rPr lang="sk-SK" smtClean="0"/>
              <a:pPr/>
              <a:t>8</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smtClean="0"/>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smtClean="0"/>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9B7213C0-9331-411A-AB4E-8502D17245E0}" type="datetimeFigureOut">
              <a:rPr lang="sk-SK" smtClean="0"/>
              <a:pPr/>
              <a:t>11.3.2012</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643CDE68-77ED-4B20-BF8A-F46582ADB4EC}" type="slidenum">
              <a:rPr lang="sk-SK" smtClean="0"/>
              <a:pPr/>
              <a:t>‹#›</a:t>
            </a:fld>
            <a:endParaRPr lang="sk-SK"/>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B7213C0-9331-411A-AB4E-8502D17245E0}" type="datetimeFigureOut">
              <a:rPr lang="sk-SK" smtClean="0"/>
              <a:pPr/>
              <a:t>11.3.2012</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643CDE68-77ED-4B20-BF8A-F46582ADB4E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B7213C0-9331-411A-AB4E-8502D17245E0}" type="datetimeFigureOut">
              <a:rPr lang="sk-SK" smtClean="0"/>
              <a:pPr/>
              <a:t>11.3.2012</a:t>
            </a:fld>
            <a:endParaRPr lang="sk-SK"/>
          </a:p>
        </p:txBody>
      </p:sp>
      <p:sp>
        <p:nvSpPr>
          <p:cNvPr id="5" name="Zástupný symbol pro zápatí 4"/>
          <p:cNvSpPr>
            <a:spLocks noGrp="1"/>
          </p:cNvSpPr>
          <p:nvPr>
            <p:ph type="ftr" sz="quarter" idx="11"/>
          </p:nvPr>
        </p:nvSpPr>
        <p:spPr>
          <a:xfrm>
            <a:off x="2640597" y="6377459"/>
            <a:ext cx="3836404" cy="365125"/>
          </a:xfrm>
        </p:spPr>
        <p:txBody>
          <a:bodyPr/>
          <a:lstStyle/>
          <a:p>
            <a:endParaRPr lang="sk-SK"/>
          </a:p>
        </p:txBody>
      </p:sp>
      <p:sp>
        <p:nvSpPr>
          <p:cNvPr id="6" name="Zástupný symbol pro číslo snímku 5"/>
          <p:cNvSpPr>
            <a:spLocks noGrp="1"/>
          </p:cNvSpPr>
          <p:nvPr>
            <p:ph type="sldNum" sz="quarter" idx="12"/>
          </p:nvPr>
        </p:nvSpPr>
        <p:spPr/>
        <p:txBody>
          <a:bodyPr/>
          <a:lstStyle/>
          <a:p>
            <a:fld id="{643CDE68-77ED-4B20-BF8A-F46582ADB4E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B7213C0-9331-411A-AB4E-8502D17245E0}" type="datetimeFigureOut">
              <a:rPr lang="sk-SK" smtClean="0"/>
              <a:pPr/>
              <a:t>11.3.2012</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643CDE68-77ED-4B20-BF8A-F46582ADB4E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B7213C0-9331-411A-AB4E-8502D17245E0}" type="datetimeFigureOut">
              <a:rPr lang="sk-SK" smtClean="0"/>
              <a:pPr/>
              <a:t>11.3.2012</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643CDE68-77ED-4B20-BF8A-F46582ADB4EC}"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B7213C0-9331-411A-AB4E-8502D17245E0}" type="datetimeFigureOut">
              <a:rPr lang="sk-SK" smtClean="0"/>
              <a:pPr/>
              <a:t>11.3.2012</a:t>
            </a:fld>
            <a:endParaRPr lang="sk-SK"/>
          </a:p>
        </p:txBody>
      </p:sp>
      <p:sp>
        <p:nvSpPr>
          <p:cNvPr id="6" name="Zástupný symbol pro zápatí 5"/>
          <p:cNvSpPr>
            <a:spLocks noGrp="1"/>
          </p:cNvSpPr>
          <p:nvPr>
            <p:ph type="ftr" sz="quarter" idx="11"/>
          </p:nvPr>
        </p:nvSpPr>
        <p:spPr/>
        <p:txBody>
          <a:bodyPr/>
          <a:lstStyle/>
          <a:p>
            <a:endParaRPr lang="sk-SK"/>
          </a:p>
        </p:txBody>
      </p:sp>
      <p:sp>
        <p:nvSpPr>
          <p:cNvPr id="7" name="Zástupný symbol pro číslo snímku 6"/>
          <p:cNvSpPr>
            <a:spLocks noGrp="1"/>
          </p:cNvSpPr>
          <p:nvPr>
            <p:ph type="sldNum" sz="quarter" idx="12"/>
          </p:nvPr>
        </p:nvSpPr>
        <p:spPr/>
        <p:txBody>
          <a:bodyPr/>
          <a:lstStyle/>
          <a:p>
            <a:fld id="{643CDE68-77ED-4B20-BF8A-F46582ADB4E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B7213C0-9331-411A-AB4E-8502D17245E0}" type="datetimeFigureOut">
              <a:rPr lang="sk-SK" smtClean="0"/>
              <a:pPr/>
              <a:t>11.3.2012</a:t>
            </a:fld>
            <a:endParaRPr lang="sk-SK"/>
          </a:p>
        </p:txBody>
      </p:sp>
      <p:sp>
        <p:nvSpPr>
          <p:cNvPr id="8" name="Zástupný symbol pro zápatí 7"/>
          <p:cNvSpPr>
            <a:spLocks noGrp="1"/>
          </p:cNvSpPr>
          <p:nvPr>
            <p:ph type="ftr" sz="quarter" idx="11"/>
          </p:nvPr>
        </p:nvSpPr>
        <p:spPr/>
        <p:txBody>
          <a:bodyPr/>
          <a:lstStyle/>
          <a:p>
            <a:endParaRPr lang="sk-SK"/>
          </a:p>
        </p:txBody>
      </p:sp>
      <p:sp>
        <p:nvSpPr>
          <p:cNvPr id="9" name="Zástupný symbol pro číslo snímku 8"/>
          <p:cNvSpPr>
            <a:spLocks noGrp="1"/>
          </p:cNvSpPr>
          <p:nvPr>
            <p:ph type="sldNum" sz="quarter" idx="12"/>
          </p:nvPr>
        </p:nvSpPr>
        <p:spPr/>
        <p:txBody>
          <a:bodyPr/>
          <a:lstStyle/>
          <a:p>
            <a:fld id="{643CDE68-77ED-4B20-BF8A-F46582ADB4E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B7213C0-9331-411A-AB4E-8502D17245E0}" type="datetimeFigureOut">
              <a:rPr lang="sk-SK" smtClean="0"/>
              <a:pPr/>
              <a:t>11.3.2012</a:t>
            </a:fld>
            <a:endParaRPr lang="sk-SK"/>
          </a:p>
        </p:txBody>
      </p:sp>
      <p:sp>
        <p:nvSpPr>
          <p:cNvPr id="4" name="Zástupný symbol pro zápatí 3"/>
          <p:cNvSpPr>
            <a:spLocks noGrp="1"/>
          </p:cNvSpPr>
          <p:nvPr>
            <p:ph type="ftr" sz="quarter" idx="11"/>
          </p:nvPr>
        </p:nvSpPr>
        <p:spPr/>
        <p:txBody>
          <a:bodyPr/>
          <a:lstStyle/>
          <a:p>
            <a:endParaRPr lang="sk-SK"/>
          </a:p>
        </p:txBody>
      </p:sp>
      <p:sp>
        <p:nvSpPr>
          <p:cNvPr id="5" name="Zástupný symbol pro číslo snímku 4"/>
          <p:cNvSpPr>
            <a:spLocks noGrp="1"/>
          </p:cNvSpPr>
          <p:nvPr>
            <p:ph type="sldNum" sz="quarter" idx="12"/>
          </p:nvPr>
        </p:nvSpPr>
        <p:spPr/>
        <p:txBody>
          <a:bodyPr/>
          <a:lstStyle/>
          <a:p>
            <a:fld id="{643CDE68-77ED-4B20-BF8A-F46582ADB4E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B7213C0-9331-411A-AB4E-8502D17245E0}" type="datetimeFigureOut">
              <a:rPr lang="sk-SK" smtClean="0"/>
              <a:pPr/>
              <a:t>11.3.2012</a:t>
            </a:fld>
            <a:endParaRPr lang="sk-SK"/>
          </a:p>
        </p:txBody>
      </p:sp>
      <p:sp>
        <p:nvSpPr>
          <p:cNvPr id="3" name="Zástupný symbol pro zápatí 2"/>
          <p:cNvSpPr>
            <a:spLocks noGrp="1"/>
          </p:cNvSpPr>
          <p:nvPr>
            <p:ph type="ftr" sz="quarter" idx="11"/>
          </p:nvPr>
        </p:nvSpPr>
        <p:spPr/>
        <p:txBody>
          <a:bodyPr/>
          <a:lstStyle/>
          <a:p>
            <a:endParaRPr lang="sk-SK"/>
          </a:p>
        </p:txBody>
      </p:sp>
      <p:sp>
        <p:nvSpPr>
          <p:cNvPr id="4" name="Zástupný symbol pro číslo snímku 3"/>
          <p:cNvSpPr>
            <a:spLocks noGrp="1"/>
          </p:cNvSpPr>
          <p:nvPr>
            <p:ph type="sldNum" sz="quarter" idx="12"/>
          </p:nvPr>
        </p:nvSpPr>
        <p:spPr/>
        <p:txBody>
          <a:bodyPr/>
          <a:lstStyle/>
          <a:p>
            <a:fld id="{643CDE68-77ED-4B20-BF8A-F46582ADB4E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B7213C0-9331-411A-AB4E-8502D17245E0}" type="datetimeFigureOut">
              <a:rPr lang="sk-SK" smtClean="0"/>
              <a:pPr/>
              <a:t>11.3.2012</a:t>
            </a:fld>
            <a:endParaRPr lang="sk-SK"/>
          </a:p>
        </p:txBody>
      </p:sp>
      <p:sp>
        <p:nvSpPr>
          <p:cNvPr id="6" name="Zástupný symbol pro zápatí 5"/>
          <p:cNvSpPr>
            <a:spLocks noGrp="1"/>
          </p:cNvSpPr>
          <p:nvPr>
            <p:ph type="ftr" sz="quarter" idx="11"/>
          </p:nvPr>
        </p:nvSpPr>
        <p:spPr/>
        <p:txBody>
          <a:bodyPr/>
          <a:lstStyle/>
          <a:p>
            <a:endParaRPr lang="sk-SK"/>
          </a:p>
        </p:txBody>
      </p:sp>
      <p:sp>
        <p:nvSpPr>
          <p:cNvPr id="7" name="Zástupný symbol pro číslo snímku 6"/>
          <p:cNvSpPr>
            <a:spLocks noGrp="1"/>
          </p:cNvSpPr>
          <p:nvPr>
            <p:ph type="sldNum" sz="quarter" idx="12"/>
          </p:nvPr>
        </p:nvSpPr>
        <p:spPr/>
        <p:txBody>
          <a:bodyPr/>
          <a:lstStyle/>
          <a:p>
            <a:fld id="{643CDE68-77ED-4B20-BF8A-F46582ADB4EC}" type="slidenum">
              <a:rPr lang="sk-SK" smtClean="0"/>
              <a:pPr/>
              <a:t>‹#›</a:t>
            </a:fld>
            <a:endParaRPr lang="sk-SK"/>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9B7213C0-9331-411A-AB4E-8502D17245E0}" type="datetimeFigureOut">
              <a:rPr lang="sk-SK" smtClean="0"/>
              <a:pPr/>
              <a:t>11.3.2012</a:t>
            </a:fld>
            <a:endParaRPr lang="sk-SK"/>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sk-SK"/>
          </a:p>
        </p:txBody>
      </p:sp>
      <p:sp>
        <p:nvSpPr>
          <p:cNvPr id="7" name="Zástupný symbol pro číslo snímku 6"/>
          <p:cNvSpPr>
            <a:spLocks noGrp="1"/>
          </p:cNvSpPr>
          <p:nvPr>
            <p:ph type="sldNum" sz="quarter" idx="12"/>
          </p:nvPr>
        </p:nvSpPr>
        <p:spPr>
          <a:xfrm>
            <a:off x="8339328" y="1170432"/>
            <a:ext cx="733864" cy="201168"/>
          </a:xfrm>
        </p:spPr>
        <p:txBody>
          <a:bodyPr/>
          <a:lstStyle/>
          <a:p>
            <a:fld id="{643CDE68-77ED-4B20-BF8A-F46582ADB4EC}"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B7213C0-9331-411A-AB4E-8502D17245E0}" type="datetimeFigureOut">
              <a:rPr lang="sk-SK" smtClean="0"/>
              <a:pPr/>
              <a:t>11.3.2012</a:t>
            </a:fld>
            <a:endParaRPr lang="sk-SK"/>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sk-SK"/>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43CDE68-77ED-4B20-BF8A-F46582ADB4E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sk-SK"/>
          </a:p>
        </p:txBody>
      </p:sp>
      <p:sp>
        <p:nvSpPr>
          <p:cNvPr id="3" name="Podnadpis 2"/>
          <p:cNvSpPr>
            <a:spLocks noGrp="1"/>
          </p:cNvSpPr>
          <p:nvPr>
            <p:ph type="subTitle" idx="1"/>
          </p:nvPr>
        </p:nvSpPr>
        <p:spPr/>
        <p:txBody>
          <a:bodyPr/>
          <a:lstStyle/>
          <a:p>
            <a:endParaRPr lang="sk-SK"/>
          </a:p>
        </p:txBody>
      </p:sp>
      <p:pic>
        <p:nvPicPr>
          <p:cNvPr id="5" name="Obrázek 4" descr="timeMpost.jpg"/>
          <p:cNvPicPr>
            <a:picLocks noChangeAspect="1"/>
          </p:cNvPicPr>
          <p:nvPr/>
        </p:nvPicPr>
        <p:blipFill>
          <a:blip r:embed="rId3" cstate="print"/>
          <a:stretch>
            <a:fillRect/>
          </a:stretch>
        </p:blipFill>
        <p:spPr>
          <a:xfrm>
            <a:off x="0" y="0"/>
            <a:ext cx="9144000" cy="6858000"/>
          </a:xfrm>
          <a:prstGeom prst="rect">
            <a:avLst/>
          </a:prstGeom>
          <a:noFill/>
        </p:spPr>
      </p:pic>
      <p:pic>
        <p:nvPicPr>
          <p:cNvPr id="7" name="Obrázek 6" descr="time-travel.jpg"/>
          <p:cNvPicPr>
            <a:picLocks noChangeAspect="1"/>
          </p:cNvPicPr>
          <p:nvPr/>
        </p:nvPicPr>
        <p:blipFill>
          <a:blip r:embed="rId4" cstate="print"/>
          <a:stretch>
            <a:fillRect/>
          </a:stretch>
        </p:blipFill>
        <p:spPr>
          <a:xfrm>
            <a:off x="-1548680" y="8037512"/>
            <a:ext cx="9144000" cy="6858000"/>
          </a:xfrm>
          <a:prstGeom prst="rect">
            <a:avLst/>
          </a:prstGeom>
        </p:spPr>
      </p:pic>
      <p:sp>
        <p:nvSpPr>
          <p:cNvPr id="10" name="Obdélník 9"/>
          <p:cNvSpPr/>
          <p:nvPr/>
        </p:nvSpPr>
        <p:spPr>
          <a:xfrm>
            <a:off x="4479634" y="2967335"/>
            <a:ext cx="184731" cy="923330"/>
          </a:xfrm>
          <a:prstGeom prst="rect">
            <a:avLst/>
          </a:prstGeom>
          <a:noFill/>
        </p:spPr>
        <p:txBody>
          <a:bodyPr wrap="none" lIns="91440" tIns="45720" rIns="91440" bIns="45720">
            <a:spAutoFit/>
          </a:bodyPr>
          <a:lstStyle/>
          <a:p>
            <a:pPr algn="ctr"/>
            <a:endParaRPr lang="cs-CZ"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Obdélník 10"/>
          <p:cNvSpPr/>
          <p:nvPr/>
        </p:nvSpPr>
        <p:spPr>
          <a:xfrm>
            <a:off x="4479635" y="2967335"/>
            <a:ext cx="184730" cy="923330"/>
          </a:xfrm>
          <a:prstGeom prst="rect">
            <a:avLst/>
          </a:prstGeom>
          <a:noFill/>
        </p:spPr>
        <p:txBody>
          <a:bodyPr wrap="none" lIns="91440" tIns="45720" rIns="91440" bIns="45720">
            <a:spAutoFit/>
          </a:bodyPr>
          <a:lstStyle/>
          <a:p>
            <a:pPr algn="ctr"/>
            <a:endParaRPr lang="cs-CZ"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 name="TextovéPole 13"/>
          <p:cNvSpPr txBox="1"/>
          <p:nvPr/>
        </p:nvSpPr>
        <p:spPr>
          <a:xfrm>
            <a:off x="3131840" y="2420888"/>
            <a:ext cx="4104456" cy="369332"/>
          </a:xfrm>
          <a:prstGeom prst="rect">
            <a:avLst/>
          </a:prstGeom>
          <a:noFill/>
        </p:spPr>
        <p:txBody>
          <a:bodyPr wrap="square" rtlCol="0">
            <a:spAutoFit/>
          </a:bodyPr>
          <a:lstStyle/>
          <a:p>
            <a:endParaRPr lang="sk-SK" dirty="0"/>
          </a:p>
        </p:txBody>
      </p:sp>
      <p:sp>
        <p:nvSpPr>
          <p:cNvPr id="15" name="Obdélník 14"/>
          <p:cNvSpPr/>
          <p:nvPr/>
        </p:nvSpPr>
        <p:spPr>
          <a:xfrm>
            <a:off x="0" y="3140968"/>
            <a:ext cx="9144000" cy="2308324"/>
          </a:xfrm>
          <a:prstGeom prst="rect">
            <a:avLst/>
          </a:prstGeom>
          <a:noFill/>
        </p:spPr>
        <p:txBody>
          <a:bodyPr wrap="square" lIns="91440" tIns="45720" rIns="91440" bIns="45720">
            <a:spAutoFit/>
          </a:bodyPr>
          <a:lstStyle/>
          <a:p>
            <a:pPr algn="ctr"/>
            <a:r>
              <a:rPr lang="sk-SK" sz="5400" b="1" cap="none" spc="0" dirty="0" smtClean="0">
                <a:ln w="12700">
                  <a:solidFill>
                    <a:schemeClr val="tx2">
                      <a:satMod val="155000"/>
                    </a:schemeClr>
                  </a:solidFill>
                  <a:prstDash val="solid"/>
                </a:ln>
                <a:solidFill>
                  <a:srgbClr val="925C46"/>
                </a:solidFill>
                <a:effectLst>
                  <a:outerShdw blurRad="41275" dist="20320" dir="1800000" algn="tl" rotWithShape="0">
                    <a:srgbClr val="000000">
                      <a:alpha val="40000"/>
                    </a:srgbClr>
                  </a:outerShdw>
                </a:effectLst>
              </a:rPr>
              <a:t>Cestovanie</a:t>
            </a:r>
            <a:r>
              <a:rPr lang="sk-SK" sz="5400" b="1" dirty="0" smtClean="0">
                <a:ln w="12700">
                  <a:solidFill>
                    <a:schemeClr val="tx2">
                      <a:satMod val="155000"/>
                    </a:schemeClr>
                  </a:solidFill>
                  <a:prstDash val="solid"/>
                </a:ln>
                <a:solidFill>
                  <a:srgbClr val="925C46"/>
                </a:solidFill>
                <a:effectLst>
                  <a:outerShdw blurRad="41275" dist="20320" dir="1800000" algn="tl" rotWithShape="0">
                    <a:srgbClr val="000000">
                      <a:alpha val="40000"/>
                    </a:srgbClr>
                  </a:outerShdw>
                </a:effectLst>
              </a:rPr>
              <a:t> časom</a:t>
            </a:r>
          </a:p>
          <a:p>
            <a:pPr algn="ctr"/>
            <a:endParaRPr lang="sk-SK" sz="5400" b="1" cap="none" spc="0" dirty="0" smtClean="0">
              <a:ln w="12700">
                <a:solidFill>
                  <a:schemeClr val="tx2">
                    <a:satMod val="155000"/>
                  </a:schemeClr>
                </a:solidFill>
                <a:prstDash val="solid"/>
              </a:ln>
              <a:solidFill>
                <a:srgbClr val="925C46"/>
              </a:solidFill>
              <a:effectLst>
                <a:outerShdw blurRad="41275" dist="20320" dir="1800000" algn="tl" rotWithShape="0">
                  <a:srgbClr val="000000">
                    <a:alpha val="40000"/>
                  </a:srgbClr>
                </a:outerShdw>
              </a:effectLst>
            </a:endParaRPr>
          </a:p>
          <a:p>
            <a:pPr algn="ctr"/>
            <a:r>
              <a:rPr lang="sk-SK" sz="3600" b="1" cap="none" spc="0" dirty="0" smtClean="0">
                <a:ln w="12700">
                  <a:solidFill>
                    <a:schemeClr val="tx2">
                      <a:satMod val="155000"/>
                    </a:schemeClr>
                  </a:solidFill>
                  <a:prstDash val="solid"/>
                </a:ln>
                <a:solidFill>
                  <a:srgbClr val="925C46"/>
                </a:solidFill>
                <a:effectLst>
                  <a:outerShdw blurRad="41275" dist="20320" dir="1800000" algn="tl" rotWithShape="0">
                    <a:srgbClr val="000000">
                      <a:alpha val="40000"/>
                    </a:srgbClr>
                  </a:outerShdw>
                </a:effectLst>
              </a:rPr>
              <a:t>Tomáš Kello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Zdroje</a:t>
            </a:r>
            <a:endParaRPr lang="sk-SK" dirty="0"/>
          </a:p>
        </p:txBody>
      </p:sp>
      <p:sp>
        <p:nvSpPr>
          <p:cNvPr id="3" name="Zástupný symbol pro obsah 2"/>
          <p:cNvSpPr>
            <a:spLocks noGrp="1"/>
          </p:cNvSpPr>
          <p:nvPr>
            <p:ph idx="1"/>
          </p:nvPr>
        </p:nvSpPr>
        <p:spPr/>
        <p:txBody>
          <a:bodyPr/>
          <a:lstStyle/>
          <a:p>
            <a:r>
              <a:rPr lang="sk-SK" sz="1100" dirty="0" smtClean="0"/>
              <a:t>Pôvod označenia </a:t>
            </a:r>
            <a:r>
              <a:rPr lang="sk-SK" sz="1100" dirty="0" smtClean="0"/>
              <a:t>rýchlosti svetla: http://math.ucr.edu/home/baez/physics/Relativity/SpeedOfLight/c.html </a:t>
            </a:r>
            <a:r>
              <a:rPr lang="sk-SK" sz="1100" dirty="0" smtClean="0"/>
              <a:t/>
            </a:r>
            <a:br>
              <a:rPr lang="sk-SK" sz="1100" dirty="0" smtClean="0"/>
            </a:br>
            <a:endParaRPr lang="sk-SK" sz="1100" dirty="0" smtClean="0"/>
          </a:p>
          <a:p>
            <a:r>
              <a:rPr lang="sk-SK" sz="1100" dirty="0" smtClean="0"/>
              <a:t>Ilustračné obrázky</a:t>
            </a:r>
            <a:r>
              <a:rPr lang="sk-SK" sz="1100" dirty="0" smtClean="0"/>
              <a:t>:</a:t>
            </a:r>
            <a:br>
              <a:rPr lang="sk-SK" sz="1100" dirty="0" smtClean="0"/>
            </a:br>
            <a:r>
              <a:rPr lang="sk-SK" sz="1100" dirty="0" smtClean="0"/>
              <a:t>                                        http</a:t>
            </a:r>
            <a:r>
              <a:rPr lang="sk-SK" sz="1100" dirty="0" smtClean="0"/>
              <a:t>://</a:t>
            </a:r>
            <a:r>
              <a:rPr lang="sk-SK" sz="1100" dirty="0" smtClean="0"/>
              <a:t>dinosaurss.blog.cz/1201/zpusoby-preziti</a:t>
            </a:r>
            <a:r>
              <a:rPr lang="sk-SK" sz="1100" dirty="0" smtClean="0"/>
              <a:t/>
            </a:r>
            <a:br>
              <a:rPr lang="sk-SK" sz="1100" dirty="0" smtClean="0"/>
            </a:br>
            <a:r>
              <a:rPr lang="sk-SK" sz="1100" dirty="0" smtClean="0"/>
              <a:t>                                        </a:t>
            </a:r>
            <a:r>
              <a:rPr lang="sk-SK" sz="1100" dirty="0" smtClean="0"/>
              <a:t>http://www.ufoklub-trnava.sk/?</a:t>
            </a:r>
            <a:r>
              <a:rPr lang="sk-SK" sz="1100" dirty="0" smtClean="0"/>
              <a:t>strana=kategorie&amp;stranka=1</a:t>
            </a:r>
            <a:r>
              <a:rPr lang="sk-SK" sz="1100" dirty="0" smtClean="0"/>
              <a:t/>
            </a:r>
            <a:br>
              <a:rPr lang="sk-SK" sz="1100" dirty="0" smtClean="0"/>
            </a:br>
            <a:r>
              <a:rPr lang="sk-SK" sz="1100" dirty="0" smtClean="0"/>
              <a:t>                                        </a:t>
            </a:r>
            <a:r>
              <a:rPr lang="sk-SK" sz="1100" dirty="0" smtClean="0"/>
              <a:t>http://</a:t>
            </a:r>
            <a:r>
              <a:rPr lang="sk-SK" sz="1100" dirty="0" smtClean="0"/>
              <a:t>www.aboutlux.com/spirits-wines/colin-peter-field-the-best-barman-in-the-world</a:t>
            </a:r>
            <a:r>
              <a:rPr lang="sk-SK" sz="1100" dirty="0" smtClean="0"/>
              <a:t/>
            </a:r>
            <a:br>
              <a:rPr lang="sk-SK" sz="1100" dirty="0" smtClean="0"/>
            </a:br>
            <a:r>
              <a:rPr lang="sk-SK" sz="1100" dirty="0" smtClean="0"/>
              <a:t>                                        </a:t>
            </a:r>
            <a:r>
              <a:rPr lang="sk-SK" sz="1100" dirty="0" smtClean="0"/>
              <a:t>http://news.immobilo.de/2009/08/24/2495-der-run-auf-die-gluehbirne-absatz-in-deutschland-steigt/</a:t>
            </a:r>
            <a:br>
              <a:rPr lang="sk-SK" sz="1100" dirty="0" smtClean="0"/>
            </a:br>
            <a:r>
              <a:rPr lang="sk-SK" sz="1100" dirty="0" smtClean="0"/>
              <a:t>                                        </a:t>
            </a:r>
            <a:r>
              <a:rPr lang="sk-SK" sz="1100" dirty="0" smtClean="0"/>
              <a:t>http://</a:t>
            </a:r>
            <a:r>
              <a:rPr lang="sk-SK" sz="1100" dirty="0" smtClean="0"/>
              <a:t>baby-web.topky.sk/Clanky/a3414-Starou-mamou-som-casto-a-rada.aspx</a:t>
            </a:r>
            <a:r>
              <a:rPr lang="sk-SK" sz="1100" dirty="0" smtClean="0"/>
              <a:t/>
            </a:r>
            <a:br>
              <a:rPr lang="sk-SK" sz="1100" dirty="0" smtClean="0"/>
            </a:br>
            <a:r>
              <a:rPr lang="sk-SK" sz="1100" dirty="0" smtClean="0"/>
              <a:t>                                        </a:t>
            </a:r>
            <a:r>
              <a:rPr lang="sk-SK" sz="1100" dirty="0" smtClean="0"/>
              <a:t>http://</a:t>
            </a:r>
            <a:r>
              <a:rPr lang="sk-SK" sz="1100" dirty="0" smtClean="0"/>
              <a:t>foto.fiit.stuba.sk/gallery/show/4/page:4/limit:20/theme_id:8/sort:Photo.date_added/direction:desc</a:t>
            </a:r>
            <a:r>
              <a:rPr lang="sk-SK" sz="1100" dirty="0" smtClean="0"/>
              <a:t/>
            </a:r>
            <a:br>
              <a:rPr lang="sk-SK" sz="1100" dirty="0" smtClean="0"/>
            </a:br>
            <a:r>
              <a:rPr lang="sk-SK" sz="1100" dirty="0" smtClean="0"/>
              <a:t>                                        </a:t>
            </a:r>
            <a:r>
              <a:rPr lang="sk-SK" sz="1100" dirty="0" smtClean="0"/>
              <a:t>http://</a:t>
            </a:r>
            <a:r>
              <a:rPr lang="sk-SK" sz="1100" dirty="0" smtClean="0"/>
              <a:t>molotka.blogspot.com/2010/03/cestovanie-v-case.html</a:t>
            </a:r>
            <a:r>
              <a:rPr lang="sk-SK" sz="1100" dirty="0" smtClean="0"/>
              <a:t/>
            </a:r>
            <a:br>
              <a:rPr lang="sk-SK" sz="1100" dirty="0" smtClean="0"/>
            </a:br>
            <a:r>
              <a:rPr lang="sk-SK" sz="1100" dirty="0" smtClean="0"/>
              <a:t> </a:t>
            </a:r>
            <a:r>
              <a:rPr lang="sk-SK" sz="1100" dirty="0" smtClean="0"/>
              <a:t>                                       http</a:t>
            </a:r>
            <a:r>
              <a:rPr lang="sk-SK" sz="1100" dirty="0" smtClean="0"/>
              <a:t>://</a:t>
            </a:r>
            <a:r>
              <a:rPr lang="sk-SK" sz="1100" dirty="0" smtClean="0"/>
              <a:t>www.astronomiaonline.org/view.php?cisloclanku=2008090002</a:t>
            </a:r>
            <a:br>
              <a:rPr lang="sk-SK" sz="1100" dirty="0" smtClean="0"/>
            </a:br>
            <a:endParaRPr lang="sk-SK" sz="1100" dirty="0" smtClean="0"/>
          </a:p>
          <a:p>
            <a:r>
              <a:rPr lang="sk-SK" sz="1100" dirty="0" smtClean="0"/>
              <a:t>Literatúra: </a:t>
            </a:r>
            <a:br>
              <a:rPr lang="sk-SK" sz="1100" dirty="0" smtClean="0"/>
            </a:br>
            <a:r>
              <a:rPr lang="sk-SK" sz="1100" dirty="0" smtClean="0"/>
              <a:t>                        </a:t>
            </a:r>
            <a:r>
              <a:rPr lang="sk-SK" sz="1100" dirty="0" err="1" smtClean="0"/>
              <a:t>Speciální</a:t>
            </a:r>
            <a:r>
              <a:rPr lang="sk-SK" sz="1100" dirty="0" smtClean="0"/>
              <a:t> </a:t>
            </a:r>
            <a:r>
              <a:rPr lang="sk-SK" sz="1100" dirty="0" err="1" smtClean="0"/>
              <a:t>teorie</a:t>
            </a:r>
            <a:r>
              <a:rPr lang="sk-SK" sz="1100" dirty="0" smtClean="0"/>
              <a:t> relativity 1.5, Jaroslava </a:t>
            </a:r>
            <a:r>
              <a:rPr lang="sk-SK" sz="1100" dirty="0" err="1" smtClean="0"/>
              <a:t>Schovancová</a:t>
            </a:r>
            <a:r>
              <a:rPr lang="sk-SK" sz="1100" dirty="0" smtClean="0"/>
              <a:t>, 2003/2004;</a:t>
            </a:r>
            <a:br>
              <a:rPr lang="sk-SK" sz="1100" dirty="0" smtClean="0"/>
            </a:br>
            <a:r>
              <a:rPr lang="sk-SK" sz="1100" dirty="0" smtClean="0"/>
              <a:t>                        </a:t>
            </a:r>
            <a:r>
              <a:rPr lang="sk-SK" sz="1100" dirty="0" err="1" smtClean="0"/>
              <a:t>Time</a:t>
            </a:r>
            <a:r>
              <a:rPr lang="sk-SK" sz="1100" dirty="0" smtClean="0"/>
              <a:t> </a:t>
            </a:r>
            <a:r>
              <a:rPr lang="sk-SK" sz="1100" dirty="0" err="1" smtClean="0"/>
              <a:t>Travel</a:t>
            </a:r>
            <a:r>
              <a:rPr lang="sk-SK" sz="1100" dirty="0" smtClean="0"/>
              <a:t> in Einstein</a:t>
            </a:r>
            <a:r>
              <a:rPr lang="en-US" sz="1100" dirty="0" smtClean="0"/>
              <a:t>’</a:t>
            </a:r>
            <a:r>
              <a:rPr lang="sk-SK" sz="1100" dirty="0" smtClean="0"/>
              <a:t>s </a:t>
            </a:r>
            <a:r>
              <a:rPr lang="sk-SK" sz="1100" dirty="0" err="1" smtClean="0"/>
              <a:t>Universe</a:t>
            </a:r>
            <a:r>
              <a:rPr lang="sk-SK" sz="1100" dirty="0" smtClean="0"/>
              <a:t>, J. Richard </a:t>
            </a:r>
            <a:r>
              <a:rPr lang="sk-SK" sz="1100" dirty="0" err="1" smtClean="0"/>
              <a:t>Gott</a:t>
            </a:r>
            <a:r>
              <a:rPr lang="sk-SK" sz="1100" dirty="0" smtClean="0"/>
              <a:t> III., </a:t>
            </a:r>
            <a:r>
              <a:rPr lang="sk-SK" sz="1100" dirty="0" err="1" smtClean="0"/>
              <a:t>Houghton</a:t>
            </a:r>
            <a:r>
              <a:rPr lang="sk-SK" sz="1100" dirty="0" smtClean="0"/>
              <a:t> </a:t>
            </a:r>
            <a:r>
              <a:rPr lang="sk-SK" sz="1100" dirty="0" err="1" smtClean="0"/>
              <a:t>Miffin</a:t>
            </a:r>
            <a:r>
              <a:rPr lang="sk-SK" sz="1100" dirty="0" smtClean="0"/>
              <a:t> </a:t>
            </a:r>
            <a:r>
              <a:rPr lang="sk-SK" sz="1100" dirty="0" err="1" smtClean="0"/>
              <a:t>Company</a:t>
            </a:r>
            <a:r>
              <a:rPr lang="sk-SK" sz="1100" dirty="0" smtClean="0"/>
              <a:t>, Boston, NY, 2001</a:t>
            </a:r>
            <a:br>
              <a:rPr lang="sk-SK" sz="1100" dirty="0" smtClean="0"/>
            </a:br>
            <a:r>
              <a:rPr lang="sk-SK" sz="1100" dirty="0" smtClean="0"/>
              <a:t>                        </a:t>
            </a:r>
            <a:r>
              <a:rPr lang="sk-SK" sz="1100" dirty="0" err="1" smtClean="0"/>
              <a:t>Dead</a:t>
            </a:r>
            <a:r>
              <a:rPr lang="sk-SK" sz="1100" dirty="0" smtClean="0"/>
              <a:t> </a:t>
            </a:r>
            <a:r>
              <a:rPr lang="sk-SK" sz="1100" dirty="0" err="1" smtClean="0"/>
              <a:t>Famous</a:t>
            </a:r>
            <a:r>
              <a:rPr lang="sk-SK" sz="1100" dirty="0" smtClean="0"/>
              <a:t>: Albert Einstein and </a:t>
            </a:r>
            <a:r>
              <a:rPr lang="sk-SK" sz="1100" dirty="0" err="1" smtClean="0"/>
              <a:t>H</a:t>
            </a:r>
            <a:r>
              <a:rPr lang="sk-SK" sz="1100" dirty="0" err="1" smtClean="0"/>
              <a:t>is</a:t>
            </a:r>
            <a:r>
              <a:rPr lang="sk-SK" sz="1100" dirty="0" smtClean="0"/>
              <a:t> In </a:t>
            </a:r>
            <a:r>
              <a:rPr lang="sk-SK" sz="1100" dirty="0" err="1" smtClean="0"/>
              <a:t>F</a:t>
            </a:r>
            <a:r>
              <a:rPr lang="sk-SK" sz="1100" dirty="0" err="1" smtClean="0"/>
              <a:t>latable</a:t>
            </a:r>
            <a:r>
              <a:rPr lang="sk-SK" sz="1100" dirty="0" smtClean="0"/>
              <a:t> </a:t>
            </a:r>
            <a:r>
              <a:rPr lang="sk-SK" sz="1100" dirty="0" err="1" smtClean="0"/>
              <a:t>Universe</a:t>
            </a:r>
            <a:r>
              <a:rPr lang="sk-SK" sz="1100" dirty="0" smtClean="0"/>
              <a:t>, </a:t>
            </a:r>
            <a:r>
              <a:rPr lang="sk-SK" sz="1100" dirty="0" err="1" smtClean="0"/>
              <a:t>London</a:t>
            </a:r>
            <a:r>
              <a:rPr lang="sk-SK" sz="1100" dirty="0" smtClean="0"/>
              <a:t>, UK, 2001</a:t>
            </a:r>
          </a:p>
          <a:p>
            <a:endParaRPr lang="sk-SK" sz="1100" dirty="0" smtClean="0"/>
          </a:p>
          <a:p>
            <a:endParaRPr lang="sk-SK" sz="1100" dirty="0" smtClean="0"/>
          </a:p>
          <a:p>
            <a:endParaRPr lang="sk-SK" sz="1100" dirty="0" smtClean="0"/>
          </a:p>
          <a:p>
            <a:endParaRPr lang="sk-SK" sz="1100" dirty="0" smtClean="0"/>
          </a:p>
          <a:p>
            <a:pPr algn="ctr">
              <a:buNone/>
            </a:pPr>
            <a:r>
              <a:rPr lang="sk-SK" sz="3600" dirty="0" smtClean="0"/>
              <a:t>Ďakujem za pozornosť</a:t>
            </a:r>
            <a:endParaRPr lang="sk-SK" sz="3600" dirty="0" smtClean="0"/>
          </a:p>
          <a:p>
            <a:pPr>
              <a:buNone/>
            </a:pPr>
            <a:endParaRPr lang="sk-SK" dirty="0" smtClean="0"/>
          </a:p>
          <a:p>
            <a:pPr>
              <a:buNone/>
            </a:pP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Cestovanie časom </a:t>
            </a:r>
            <a:endParaRPr lang="sk-SK" dirty="0"/>
          </a:p>
        </p:txBody>
      </p:sp>
      <p:pic>
        <p:nvPicPr>
          <p:cNvPr id="4" name="Zástupný symbol pro obsah 3" descr="98b2bff140_82561469_o2.jpg"/>
          <p:cNvPicPr>
            <a:picLocks noGrp="1" noChangeAspect="1"/>
          </p:cNvPicPr>
          <p:nvPr>
            <p:ph idx="1"/>
          </p:nvPr>
        </p:nvPicPr>
        <p:blipFill>
          <a:blip r:embed="rId3" cstate="print"/>
          <a:stretch>
            <a:fillRect/>
          </a:stretch>
        </p:blipFill>
        <p:spPr>
          <a:xfrm>
            <a:off x="755576" y="1700808"/>
            <a:ext cx="3410198" cy="2377686"/>
          </a:xfrm>
          <a:prstGeom prst="rect">
            <a:avLst/>
          </a:prstGeom>
          <a:ln>
            <a:noFill/>
          </a:ln>
          <a:effectLst>
            <a:softEdge rad="112500"/>
          </a:effectLst>
        </p:spPr>
      </p:pic>
      <p:pic>
        <p:nvPicPr>
          <p:cNvPr id="5" name="Obrázek 4" descr="kategorie-foto.jpg"/>
          <p:cNvPicPr>
            <a:picLocks noChangeAspect="1"/>
          </p:cNvPicPr>
          <p:nvPr/>
        </p:nvPicPr>
        <p:blipFill>
          <a:blip r:embed="rId4" cstate="print"/>
          <a:stretch>
            <a:fillRect/>
          </a:stretch>
        </p:blipFill>
        <p:spPr>
          <a:xfrm>
            <a:off x="7308304" y="1700808"/>
            <a:ext cx="1342450" cy="4365691"/>
          </a:xfrm>
          <a:prstGeom prst="rect">
            <a:avLst/>
          </a:prstGeom>
        </p:spPr>
      </p:pic>
      <p:pic>
        <p:nvPicPr>
          <p:cNvPr id="8" name="Obrázek 7" descr="best-barman.jpg"/>
          <p:cNvPicPr>
            <a:picLocks noChangeAspect="1"/>
          </p:cNvPicPr>
          <p:nvPr/>
        </p:nvPicPr>
        <p:blipFill>
          <a:blip r:embed="rId5" cstate="print"/>
          <a:stretch>
            <a:fillRect/>
          </a:stretch>
        </p:blipFill>
        <p:spPr>
          <a:xfrm>
            <a:off x="4283968" y="2924944"/>
            <a:ext cx="2660129" cy="3586030"/>
          </a:xfrm>
          <a:prstGeom prst="rect">
            <a:avLst/>
          </a:prstGeom>
          <a:ln>
            <a:noFill/>
          </a:ln>
          <a:effectLst>
            <a:softEdge rad="112500"/>
          </a:effectLst>
        </p:spPr>
      </p:pic>
      <p:pic>
        <p:nvPicPr>
          <p:cNvPr id="9" name="Obrázek 8" descr="w634292111387037145.jpg"/>
          <p:cNvPicPr>
            <a:picLocks noChangeAspect="1"/>
          </p:cNvPicPr>
          <p:nvPr/>
        </p:nvPicPr>
        <p:blipFill>
          <a:blip r:embed="rId6" cstate="print"/>
          <a:stretch>
            <a:fillRect/>
          </a:stretch>
        </p:blipFill>
        <p:spPr>
          <a:xfrm>
            <a:off x="323528" y="4365104"/>
            <a:ext cx="2880320" cy="216024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Cestovanie priestorom </a:t>
            </a:r>
            <a:endParaRPr lang="sk-SK" dirty="0"/>
          </a:p>
        </p:txBody>
      </p:sp>
      <p:pic>
        <p:nvPicPr>
          <p:cNvPr id="10" name="Obrázek 9" descr="1913-pondelik-relax-park-lavicka-oddych.jpg"/>
          <p:cNvPicPr>
            <a:picLocks noChangeAspect="1"/>
          </p:cNvPicPr>
          <p:nvPr/>
        </p:nvPicPr>
        <p:blipFill>
          <a:blip r:embed="rId3" cstate="print"/>
          <a:stretch>
            <a:fillRect/>
          </a:stretch>
        </p:blipFill>
        <p:spPr>
          <a:xfrm>
            <a:off x="1835696" y="2636912"/>
            <a:ext cx="5760640" cy="3834940"/>
          </a:xfrm>
          <a:prstGeom prst="rect">
            <a:avLst/>
          </a:prstGeom>
        </p:spPr>
      </p:pic>
      <p:sp>
        <p:nvSpPr>
          <p:cNvPr id="13" name="TextovéPole 12"/>
          <p:cNvSpPr txBox="1"/>
          <p:nvPr/>
        </p:nvSpPr>
        <p:spPr>
          <a:xfrm>
            <a:off x="683568" y="1556792"/>
            <a:ext cx="8460432" cy="738664"/>
          </a:xfrm>
          <a:prstGeom prst="rect">
            <a:avLst/>
          </a:prstGeom>
          <a:noFill/>
        </p:spPr>
        <p:txBody>
          <a:bodyPr wrap="square" rtlCol="0">
            <a:spAutoFit/>
          </a:bodyPr>
          <a:lstStyle/>
          <a:p>
            <a:pPr>
              <a:buClr>
                <a:schemeClr val="accent2">
                  <a:lumMod val="75000"/>
                </a:schemeClr>
              </a:buClr>
            </a:pPr>
            <a:r>
              <a:rPr lang="sk-SK" dirty="0" smtClean="0"/>
              <a:t>       </a:t>
            </a:r>
          </a:p>
          <a:p>
            <a:pPr>
              <a:buClr>
                <a:schemeClr val="accent2">
                  <a:lumMod val="75000"/>
                </a:schemeClr>
              </a:buClr>
            </a:pPr>
            <a:r>
              <a:rPr lang="sk-SK" dirty="0" smtClean="0"/>
              <a:t>            </a:t>
            </a:r>
            <a:r>
              <a:rPr lang="sk-SK" sz="2400" dirty="0" smtClean="0"/>
              <a:t>Neexistuje nič ako absolútny pohyb, iba pohyb relatívny.</a:t>
            </a:r>
            <a:endParaRPr lang="sk-SK"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checkerboard(across)">
                                      <p:cBhvr>
                                        <p:cTn id="7" dur="10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Svetlo</a:t>
            </a:r>
            <a:endParaRPr lang="sk-SK" dirty="0"/>
          </a:p>
        </p:txBody>
      </p:sp>
      <p:sp>
        <p:nvSpPr>
          <p:cNvPr id="3" name="Zástupný symbol pro obsah 2"/>
          <p:cNvSpPr>
            <a:spLocks noGrp="1"/>
          </p:cNvSpPr>
          <p:nvPr>
            <p:ph idx="1"/>
          </p:nvPr>
        </p:nvSpPr>
        <p:spPr/>
        <p:txBody>
          <a:bodyPr/>
          <a:lstStyle/>
          <a:p>
            <a:r>
              <a:rPr lang="sk-SK" sz="2000" b="1" dirty="0" smtClean="0"/>
              <a:t>Rýchlosť svetla </a:t>
            </a:r>
            <a:r>
              <a:rPr lang="sk-SK" sz="2000" dirty="0" smtClean="0"/>
              <a:t>je nemenná pre každého pozorovateľa, bez ohľadu na to, či je v pohybe alebo nie (približne </a:t>
            </a:r>
            <a:r>
              <a:rPr lang="sk-SK" sz="2000" b="1" dirty="0" smtClean="0"/>
              <a:t>300 000 km/s</a:t>
            </a:r>
            <a:r>
              <a:rPr lang="sk-SK" sz="2000" dirty="0" smtClean="0"/>
              <a:t>).</a:t>
            </a:r>
          </a:p>
          <a:p>
            <a:pPr>
              <a:buNone/>
            </a:pPr>
            <a:r>
              <a:rPr lang="sk-SK" dirty="0" smtClean="0"/>
              <a:t> </a:t>
            </a:r>
          </a:p>
          <a:p>
            <a:pPr algn="ctr">
              <a:buNone/>
            </a:pPr>
            <a:r>
              <a:rPr lang="sk-SK" dirty="0" smtClean="0"/>
              <a:t>c = </a:t>
            </a:r>
            <a:r>
              <a:rPr lang="sk-SK" dirty="0" err="1" smtClean="0"/>
              <a:t>konšt</a:t>
            </a:r>
            <a:r>
              <a:rPr lang="sk-SK" dirty="0" smtClean="0"/>
              <a:t>.</a:t>
            </a:r>
          </a:p>
          <a:p>
            <a:pPr>
              <a:buNone/>
            </a:pPr>
            <a:r>
              <a:rPr lang="sk-SK" sz="2400" dirty="0" smtClean="0"/>
              <a:t/>
            </a:r>
            <a:br>
              <a:rPr lang="sk-SK" sz="2400" dirty="0" smtClean="0"/>
            </a:br>
            <a:endParaRPr lang="sk-SK" sz="2400" dirty="0" smtClean="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pic>
        <p:nvPicPr>
          <p:cNvPr id="14" name="Obrázek 13" descr="vlak1.png"/>
          <p:cNvPicPr>
            <a:picLocks noChangeAspect="1"/>
          </p:cNvPicPr>
          <p:nvPr/>
        </p:nvPicPr>
        <p:blipFill>
          <a:blip r:embed="rId3" cstate="print"/>
          <a:stretch>
            <a:fillRect/>
          </a:stretch>
        </p:blipFill>
        <p:spPr>
          <a:xfrm>
            <a:off x="1475656" y="5157192"/>
            <a:ext cx="6120640" cy="1530160"/>
          </a:xfrm>
          <a:prstGeom prst="rect">
            <a:avLst/>
          </a:prstGeom>
        </p:spPr>
      </p:pic>
      <p:pic>
        <p:nvPicPr>
          <p:cNvPr id="15" name="Obrázek 14" descr="vlak2.png"/>
          <p:cNvPicPr>
            <a:picLocks noChangeAspect="1"/>
          </p:cNvPicPr>
          <p:nvPr/>
        </p:nvPicPr>
        <p:blipFill>
          <a:blip r:embed="rId4" cstate="print"/>
          <a:stretch>
            <a:fillRect/>
          </a:stretch>
        </p:blipFill>
        <p:spPr>
          <a:xfrm>
            <a:off x="1475656" y="3429000"/>
            <a:ext cx="6264656" cy="1566164"/>
          </a:xfrm>
          <a:prstGeom prst="rect">
            <a:avLst/>
          </a:prstGeom>
        </p:spPr>
      </p:pic>
      <p:sp>
        <p:nvSpPr>
          <p:cNvPr id="16" name="TextovéPole 15"/>
          <p:cNvSpPr txBox="1"/>
          <p:nvPr/>
        </p:nvSpPr>
        <p:spPr>
          <a:xfrm>
            <a:off x="179512" y="3356992"/>
            <a:ext cx="1440160" cy="2923877"/>
          </a:xfrm>
          <a:prstGeom prst="rect">
            <a:avLst/>
          </a:prstGeom>
          <a:noFill/>
        </p:spPr>
        <p:txBody>
          <a:bodyPr wrap="square" rtlCol="0">
            <a:spAutoFit/>
          </a:bodyPr>
          <a:lstStyle/>
          <a:p>
            <a:endParaRPr lang="sk-SK" dirty="0" smtClean="0"/>
          </a:p>
          <a:p>
            <a:endParaRPr lang="sk-SK" dirty="0" smtClean="0"/>
          </a:p>
          <a:p>
            <a:endParaRPr lang="sk-SK" dirty="0" smtClean="0"/>
          </a:p>
          <a:p>
            <a:r>
              <a:rPr lang="sk-SK" sz="2000" dirty="0" smtClean="0">
                <a:latin typeface="+mj-lt"/>
              </a:rPr>
              <a:t>v = 0 km/s</a:t>
            </a:r>
          </a:p>
          <a:p>
            <a:endParaRPr lang="sk-SK" dirty="0" smtClean="0">
              <a:latin typeface="+mj-lt"/>
            </a:endParaRPr>
          </a:p>
          <a:p>
            <a:endParaRPr lang="sk-SK" dirty="0" smtClean="0">
              <a:latin typeface="+mj-lt"/>
            </a:endParaRPr>
          </a:p>
          <a:p>
            <a:endParaRPr lang="sk-SK" dirty="0" smtClean="0">
              <a:latin typeface="+mj-lt"/>
            </a:endParaRPr>
          </a:p>
          <a:p>
            <a:endParaRPr lang="sk-SK" dirty="0" smtClean="0">
              <a:latin typeface="+mj-lt"/>
            </a:endParaRPr>
          </a:p>
          <a:p>
            <a:endParaRPr lang="sk-SK" dirty="0" smtClean="0">
              <a:latin typeface="+mj-lt"/>
            </a:endParaRPr>
          </a:p>
          <a:p>
            <a:r>
              <a:rPr lang="sk-SK" sz="2000" dirty="0" smtClean="0">
                <a:latin typeface="+mj-lt"/>
              </a:rPr>
              <a:t>v = c</a:t>
            </a:r>
            <a:endParaRPr lang="sk-SK" sz="20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Cestovanie do budúcnosti</a:t>
            </a:r>
            <a:endParaRPr lang="sk-SK" dirty="0"/>
          </a:p>
        </p:txBody>
      </p:sp>
      <p:sp>
        <p:nvSpPr>
          <p:cNvPr id="3" name="Zástupný symbol pro obsah 2"/>
          <p:cNvSpPr>
            <a:spLocks noGrp="1"/>
          </p:cNvSpPr>
          <p:nvPr>
            <p:ph idx="1"/>
          </p:nvPr>
        </p:nvSpPr>
        <p:spPr/>
        <p:txBody>
          <a:bodyPr/>
          <a:lstStyle/>
          <a:p>
            <a:r>
              <a:rPr lang="sk-SK" dirty="0" smtClean="0"/>
              <a:t>Svetelné hodiny</a:t>
            </a:r>
          </a:p>
          <a:p>
            <a:pPr>
              <a:buNone/>
            </a:pPr>
            <a:endParaRPr lang="sk-SK" dirty="0"/>
          </a:p>
        </p:txBody>
      </p:sp>
      <p:pic>
        <p:nvPicPr>
          <p:cNvPr id="4" name="Obrázek 3" descr="hodiny1.png"/>
          <p:cNvPicPr>
            <a:picLocks noChangeAspect="1"/>
          </p:cNvPicPr>
          <p:nvPr/>
        </p:nvPicPr>
        <p:blipFill>
          <a:blip r:embed="rId3" cstate="print"/>
          <a:stretch>
            <a:fillRect/>
          </a:stretch>
        </p:blipFill>
        <p:spPr>
          <a:xfrm>
            <a:off x="1187624" y="2924944"/>
            <a:ext cx="2790280" cy="2790280"/>
          </a:xfrm>
          <a:prstGeom prst="rect">
            <a:avLst/>
          </a:prstGeom>
        </p:spPr>
      </p:pic>
      <p:pic>
        <p:nvPicPr>
          <p:cNvPr id="5" name="Obrázek 4" descr="hodiny2.png"/>
          <p:cNvPicPr>
            <a:picLocks noChangeAspect="1"/>
          </p:cNvPicPr>
          <p:nvPr/>
        </p:nvPicPr>
        <p:blipFill>
          <a:blip r:embed="rId4" cstate="print"/>
          <a:stretch>
            <a:fillRect/>
          </a:stretch>
        </p:blipFill>
        <p:spPr>
          <a:xfrm>
            <a:off x="4499992" y="2924944"/>
            <a:ext cx="2808312" cy="28083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Cestovanie do budúcnosti</a:t>
            </a:r>
            <a:endParaRPr lang="sk-SK" dirty="0"/>
          </a:p>
        </p:txBody>
      </p:sp>
      <p:sp>
        <p:nvSpPr>
          <p:cNvPr id="3" name="Zástupný symbol pro obsah 2"/>
          <p:cNvSpPr>
            <a:spLocks noGrp="1"/>
          </p:cNvSpPr>
          <p:nvPr>
            <p:ph idx="1"/>
          </p:nvPr>
        </p:nvSpPr>
        <p:spPr/>
        <p:txBody>
          <a:bodyPr/>
          <a:lstStyle/>
          <a:p>
            <a:r>
              <a:rPr lang="sk-SK" sz="2800" dirty="0" smtClean="0"/>
              <a:t>Výlet na Alfu </a:t>
            </a:r>
            <a:r>
              <a:rPr lang="sk-SK" sz="2800" dirty="0" err="1" smtClean="0"/>
              <a:t>Centauri</a:t>
            </a:r>
            <a:r>
              <a:rPr lang="sk-SK" sz="2800" dirty="0" smtClean="0"/>
              <a:t>  </a:t>
            </a:r>
            <a:endParaRPr lang="sk-SK" sz="2800" dirty="0" smtClean="0"/>
          </a:p>
          <a:p>
            <a:pPr>
              <a:buNone/>
            </a:pPr>
            <a:endParaRPr lang="sk-SK"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k-SK"/>
          </a:p>
        </p:txBody>
      </p:sp>
      <p:pic>
        <p:nvPicPr>
          <p:cNvPr id="205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152" y="2348880"/>
            <a:ext cx="1368152" cy="721389"/>
          </a:xfrm>
          <a:prstGeom prst="rect">
            <a:avLst/>
          </a:prstGeom>
          <a:noFill/>
        </p:spPr>
      </p:pic>
      <p:sp>
        <p:nvSpPr>
          <p:cNvPr id="2053" name="Rectangle 5"/>
          <p:cNvSpPr>
            <a:spLocks noChangeArrowheads="1"/>
          </p:cNvSpPr>
          <p:nvPr/>
        </p:nvSpPr>
        <p:spPr bwMode="auto">
          <a:xfrm>
            <a:off x="0" y="10096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endParaRPr>
          </a:p>
        </p:txBody>
      </p:sp>
      <p:sp>
        <p:nvSpPr>
          <p:cNvPr id="13" name="TextovéPole 12"/>
          <p:cNvSpPr txBox="1"/>
          <p:nvPr/>
        </p:nvSpPr>
        <p:spPr>
          <a:xfrm>
            <a:off x="5436096" y="3284984"/>
            <a:ext cx="3456384" cy="923330"/>
          </a:xfrm>
          <a:prstGeom prst="rect">
            <a:avLst/>
          </a:prstGeom>
          <a:noFill/>
        </p:spPr>
        <p:txBody>
          <a:bodyPr wrap="square" rtlCol="0">
            <a:spAutoFit/>
          </a:bodyPr>
          <a:lstStyle/>
          <a:p>
            <a:r>
              <a:rPr lang="sk-SK" dirty="0" smtClean="0"/>
              <a:t>t = čas nameraný pozorovateľom,</a:t>
            </a:r>
            <a:br>
              <a:rPr lang="sk-SK" dirty="0" smtClean="0"/>
            </a:br>
            <a:r>
              <a:rPr lang="sk-SK" dirty="0" smtClean="0"/>
              <a:t>T = čas pozorovaný v pohybujúcom sa objekte</a:t>
            </a:r>
            <a:endParaRPr lang="sk-SK" dirty="0"/>
          </a:p>
        </p:txBody>
      </p:sp>
      <p:pic>
        <p:nvPicPr>
          <p:cNvPr id="14" name="Obrázek 13" descr="minbudkuzel.png"/>
          <p:cNvPicPr>
            <a:picLocks noChangeAspect="1"/>
          </p:cNvPicPr>
          <p:nvPr/>
        </p:nvPicPr>
        <p:blipFill>
          <a:blip r:embed="rId4" cstate="print"/>
          <a:stretch>
            <a:fillRect/>
          </a:stretch>
        </p:blipFill>
        <p:spPr>
          <a:xfrm>
            <a:off x="179512" y="2420888"/>
            <a:ext cx="4248472" cy="42484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checkerboard(across)">
                                      <p:cBhvr>
                                        <p:cTn id="7" dur="500"/>
                                        <p:tgtEl>
                                          <p:spTgt spid="205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checkerboard(across)">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Cestovanie do minulosti</a:t>
            </a:r>
            <a:endParaRPr lang="sk-SK" dirty="0"/>
          </a:p>
        </p:txBody>
      </p:sp>
      <p:pic>
        <p:nvPicPr>
          <p:cNvPr id="4" name="Obrázek 3" descr="mesiac.jpg"/>
          <p:cNvPicPr>
            <a:picLocks noChangeAspect="1"/>
          </p:cNvPicPr>
          <p:nvPr/>
        </p:nvPicPr>
        <p:blipFill>
          <a:blip r:embed="rId3" cstate="print"/>
          <a:stretch>
            <a:fillRect/>
          </a:stretch>
        </p:blipFill>
        <p:spPr>
          <a:xfrm>
            <a:off x="539552" y="1844824"/>
            <a:ext cx="7270474" cy="4389487"/>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5" name="Obrázek 4" descr="mesiac1.jpg"/>
          <p:cNvPicPr>
            <a:picLocks noChangeAspect="1"/>
          </p:cNvPicPr>
          <p:nvPr/>
        </p:nvPicPr>
        <p:blipFill>
          <a:blip r:embed="rId4" cstate="print"/>
          <a:stretch>
            <a:fillRect/>
          </a:stretch>
        </p:blipFill>
        <p:spPr>
          <a:xfrm>
            <a:off x="6300192" y="4149080"/>
            <a:ext cx="2481064" cy="2481064"/>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Cestovanie do minulosti</a:t>
            </a:r>
            <a:endParaRPr lang="sk-SK" dirty="0"/>
          </a:p>
        </p:txBody>
      </p:sp>
      <p:sp>
        <p:nvSpPr>
          <p:cNvPr id="3" name="Zástupný symbol pro obsah 2"/>
          <p:cNvSpPr>
            <a:spLocks noGrp="1"/>
          </p:cNvSpPr>
          <p:nvPr>
            <p:ph idx="1"/>
          </p:nvPr>
        </p:nvSpPr>
        <p:spPr/>
        <p:txBody>
          <a:bodyPr/>
          <a:lstStyle/>
          <a:p>
            <a:r>
              <a:rPr lang="sk-SK" dirty="0" err="1" smtClean="0"/>
              <a:t>Červie</a:t>
            </a:r>
            <a:r>
              <a:rPr lang="sk-SK" dirty="0" smtClean="0"/>
              <a:t> diery – cesta ako oklamať svetlo</a:t>
            </a:r>
            <a:endParaRPr lang="sk-SK" dirty="0" smtClean="0"/>
          </a:p>
          <a:p>
            <a:pPr>
              <a:buNone/>
            </a:pPr>
            <a:endParaRPr lang="sk-SK" dirty="0"/>
          </a:p>
        </p:txBody>
      </p:sp>
      <p:pic>
        <p:nvPicPr>
          <p:cNvPr id="4" name="Obrázek 3" descr="Worm3.jpg"/>
          <p:cNvPicPr>
            <a:picLocks noChangeAspect="1"/>
          </p:cNvPicPr>
          <p:nvPr/>
        </p:nvPicPr>
        <p:blipFill>
          <a:blip r:embed="rId3" cstate="print"/>
          <a:stretch>
            <a:fillRect/>
          </a:stretch>
        </p:blipFill>
        <p:spPr>
          <a:xfrm>
            <a:off x="179512" y="2564904"/>
            <a:ext cx="5312959" cy="3469316"/>
          </a:xfrm>
          <a:prstGeom prst="rect">
            <a:avLst/>
          </a:prstGeom>
        </p:spPr>
      </p:pic>
      <p:pic>
        <p:nvPicPr>
          <p:cNvPr id="6" name="Obrázek 5" descr="2008090002.jpg"/>
          <p:cNvPicPr>
            <a:picLocks noChangeAspect="1"/>
          </p:cNvPicPr>
          <p:nvPr/>
        </p:nvPicPr>
        <p:blipFill>
          <a:blip r:embed="rId4" cstate="print"/>
          <a:stretch>
            <a:fillRect/>
          </a:stretch>
        </p:blipFill>
        <p:spPr>
          <a:xfrm>
            <a:off x="5580112" y="4149080"/>
            <a:ext cx="3312368" cy="248427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Kde sú cestovatelia časom? </a:t>
            </a:r>
            <a:endParaRPr lang="sk-SK" dirty="0"/>
          </a:p>
        </p:txBody>
      </p:sp>
      <p:sp>
        <p:nvSpPr>
          <p:cNvPr id="4" name="TextovéPole 3"/>
          <p:cNvSpPr txBox="1"/>
          <p:nvPr/>
        </p:nvSpPr>
        <p:spPr>
          <a:xfrm>
            <a:off x="0" y="3212976"/>
            <a:ext cx="9144000" cy="769441"/>
          </a:xfrm>
          <a:prstGeom prst="rect">
            <a:avLst/>
          </a:prstGeom>
          <a:noFill/>
        </p:spPr>
        <p:txBody>
          <a:bodyPr wrap="square" rtlCol="0">
            <a:spAutoFit/>
          </a:bodyPr>
          <a:lstStyle/>
          <a:p>
            <a:pPr algn="ctr"/>
            <a:r>
              <a:rPr lang="sk-SK" sz="4400" dirty="0" smtClean="0"/>
              <a:t>Ešte nevynašli stroj času</a:t>
            </a:r>
            <a:endParaRPr lang="sk-SK"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Lití písm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2375</TotalTime>
  <Words>2581</Words>
  <Application>Microsoft Office PowerPoint</Application>
  <PresentationFormat>Předvádění na obrazovce (4:3)</PresentationFormat>
  <Paragraphs>60</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Modul</vt:lpstr>
      <vt:lpstr>Snímek 1</vt:lpstr>
      <vt:lpstr>Cestovanie časom </vt:lpstr>
      <vt:lpstr>Cestovanie priestorom </vt:lpstr>
      <vt:lpstr>Svetlo</vt:lpstr>
      <vt:lpstr>Cestovanie do budúcnosti</vt:lpstr>
      <vt:lpstr>Cestovanie do budúcnosti</vt:lpstr>
      <vt:lpstr>Cestovanie do minulosti</vt:lpstr>
      <vt:lpstr>Cestovanie do minulosti</vt:lpstr>
      <vt:lpstr>Kde sú cestovatelia časom? </vt:lpstr>
      <vt:lpstr>Zdroje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Uriel</dc:creator>
  <cp:lastModifiedBy>Uriel</cp:lastModifiedBy>
  <cp:revision>219</cp:revision>
  <dcterms:created xsi:type="dcterms:W3CDTF">2012-02-19T19:27:28Z</dcterms:created>
  <dcterms:modified xsi:type="dcterms:W3CDTF">2012-03-11T23:04:07Z</dcterms:modified>
</cp:coreProperties>
</file>