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8" r:id="rId3"/>
    <p:sldId id="266" r:id="rId4"/>
    <p:sldId id="258" r:id="rId5"/>
    <p:sldId id="257" r:id="rId6"/>
    <p:sldId id="260" r:id="rId7"/>
    <p:sldId id="259" r:id="rId8"/>
    <p:sldId id="267" r:id="rId9"/>
    <p:sldId id="268" r:id="rId10"/>
    <p:sldId id="269" r:id="rId11"/>
    <p:sldId id="270" r:id="rId12"/>
    <p:sldId id="272" r:id="rId13"/>
    <p:sldId id="275" r:id="rId14"/>
    <p:sldId id="273" r:id="rId15"/>
    <p:sldId id="274" r:id="rId16"/>
    <p:sldId id="276" r:id="rId17"/>
    <p:sldId id="261" r:id="rId18"/>
    <p:sldId id="262" r:id="rId19"/>
    <p:sldId id="277" r:id="rId20"/>
    <p:sldId id="282" r:id="rId21"/>
    <p:sldId id="283" r:id="rId22"/>
    <p:sldId id="263" r:id="rId23"/>
    <p:sldId id="280" r:id="rId2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54" autoAdjust="0"/>
  </p:normalViewPr>
  <p:slideViewPr>
    <p:cSldViewPr>
      <p:cViewPr varScale="1">
        <p:scale>
          <a:sx n="67" d="100"/>
          <a:sy n="67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7D55EB-22C4-468D-B249-5FF341309407}" type="datetimeFigureOut">
              <a:rPr lang="sk-SK" smtClean="0"/>
              <a:pPr/>
              <a:t>25.4.2009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E76DF1-858D-4E06-BCFC-A01F7E686AD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2" name="Obdĺžni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Obdĺžni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ĺžni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ĺžni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Obdĺžni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56" name="Obdĺžni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Obdĺžni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Obdĺžni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Obdĺžni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7D55EB-22C4-468D-B249-5FF341309407}" type="datetimeFigureOut">
              <a:rPr lang="sk-SK" smtClean="0"/>
              <a:pPr/>
              <a:t>25.4.2009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E76DF1-858D-4E06-BCFC-A01F7E686AD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7D55EB-22C4-468D-B249-5FF341309407}" type="datetimeFigureOut">
              <a:rPr lang="sk-SK" smtClean="0"/>
              <a:pPr/>
              <a:t>25.4.2009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E76DF1-858D-4E06-BCFC-A01F7E686AD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7D55EB-22C4-468D-B249-5FF341309407}" type="datetimeFigureOut">
              <a:rPr lang="sk-SK" smtClean="0"/>
              <a:pPr/>
              <a:t>25.4.2009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E76DF1-858D-4E06-BCFC-A01F7E686AD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ľná forma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oľná forma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oľná forma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oľná forma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oľná forma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oľná forma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oľná forma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oľná forma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oľná forma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oľná forma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oľná forma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oľná forma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oľná forma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oľná forma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oľná forma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7D55EB-22C4-468D-B249-5FF341309407}" type="datetimeFigureOut">
              <a:rPr lang="sk-SK" smtClean="0"/>
              <a:pPr/>
              <a:t>25.4.2009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E76DF1-858D-4E06-BCFC-A01F7E686AD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ĺžni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ĺžni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7D55EB-22C4-468D-B249-5FF341309407}" type="datetimeFigureOut">
              <a:rPr lang="sk-SK" smtClean="0"/>
              <a:pPr/>
              <a:t>25.4.2009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E76DF1-858D-4E06-BCFC-A01F7E686AD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ĺžni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7D55EB-22C4-468D-B249-5FF341309407}" type="datetimeFigureOut">
              <a:rPr lang="sk-SK" smtClean="0"/>
              <a:pPr/>
              <a:t>25.4.2009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E76DF1-858D-4E06-BCFC-A01F7E686AD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6" name="Obdĺžni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ĺžni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ĺžni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ĺžni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ĺžni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ĺžni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Obdĺžni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ĺžni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7D55EB-22C4-468D-B249-5FF341309407}" type="datetimeFigureOut">
              <a:rPr lang="sk-SK" smtClean="0"/>
              <a:pPr/>
              <a:t>25.4.2009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E76DF1-858D-4E06-BCFC-A01F7E686AD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7D55EB-22C4-468D-B249-5FF341309407}" type="datetimeFigureOut">
              <a:rPr lang="sk-SK" smtClean="0"/>
              <a:pPr/>
              <a:t>25.4.2009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E76DF1-858D-4E06-BCFC-A01F7E686AD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7D55EB-22C4-468D-B249-5FF341309407}" type="datetimeFigureOut">
              <a:rPr lang="sk-SK" smtClean="0"/>
              <a:pPr/>
              <a:t>25.4.2009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E76DF1-858D-4E06-BCFC-A01F7E686AD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Rovná spojnic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Rovná spojnic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Rovná spojnic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Rovná spojnic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97D55EB-22C4-468D-B249-5FF341309407}" type="datetimeFigureOut">
              <a:rPr lang="sk-SK" smtClean="0"/>
              <a:pPr/>
              <a:t>25.4.2009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2E76DF1-858D-4E06-BCFC-A01F7E686AD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ĺžni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ĺžni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Obdĺžni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97D55EB-22C4-468D-B249-5FF341309407}" type="datetimeFigureOut">
              <a:rPr lang="sk-SK" smtClean="0"/>
              <a:pPr/>
              <a:t>25.4.2009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2E76DF1-858D-4E06-BCFC-A01F7E686AD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dnoutydne.cz/" TargetMode="External"/><Relationship Id="rId7" Type="http://schemas.openxmlformats.org/officeDocument/2006/relationships/hyperlink" Target="http://www.antikoncepcia.sk/" TargetMode="External"/><Relationship Id="rId2" Type="http://schemas.openxmlformats.org/officeDocument/2006/relationships/hyperlink" Target="http://www.zonaona.s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dravie.sk/" TargetMode="External"/><Relationship Id="rId5" Type="http://schemas.openxmlformats.org/officeDocument/2006/relationships/hyperlink" Target="http://www.clinic24.eu/" TargetMode="External"/><Relationship Id="rId4" Type="http://schemas.openxmlformats.org/officeDocument/2006/relationships/hyperlink" Target="http://www.antikoncepcia.com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2000" y="4114800"/>
            <a:ext cx="7772400" cy="838200"/>
          </a:xfrm>
        </p:spPr>
        <p:txBody>
          <a:bodyPr/>
          <a:lstStyle/>
          <a:p>
            <a:r>
              <a:rPr lang="sk-SK" sz="5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Antikoncepcia</a:t>
            </a:r>
            <a:endParaRPr lang="sk-SK" dirty="0">
              <a:solidFill>
                <a:schemeClr val="accent4">
                  <a:lumMod val="20000"/>
                  <a:lumOff val="80000"/>
                </a:schemeClr>
              </a:solidFill>
              <a:latin typeface="Adobe Song Std L" pitchFamily="18" charset="-128"/>
              <a:ea typeface="Adobe Song Std L" pitchFamily="18" charset="-128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762000" y="5410200"/>
            <a:ext cx="7772400" cy="6858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Adobe Song Std L" pitchFamily="18" charset="-128"/>
                <a:cs typeface="+mj-cs"/>
              </a:rPr>
              <a:t>Ročníková práca z informatiky</a:t>
            </a:r>
            <a:br>
              <a:rPr kumimoji="0" lang="sk-SK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Adobe Song Std L" pitchFamily="18" charset="-128"/>
                <a:cs typeface="+mj-cs"/>
              </a:rPr>
            </a:br>
            <a:r>
              <a:rPr kumimoji="0" lang="sk-SK" sz="18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Adobe Song Std L" pitchFamily="18" charset="-128"/>
                <a:cs typeface="+mj-cs"/>
              </a:rPr>
              <a:t>jana</a:t>
            </a:r>
            <a:r>
              <a:rPr kumimoji="0" lang="sk-SK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Adobe Song Std L" pitchFamily="18" charset="-128"/>
                <a:cs typeface="+mj-cs"/>
              </a:rPr>
              <a:t> </a:t>
            </a:r>
            <a:r>
              <a:rPr kumimoji="0" lang="sk-SK" sz="18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Adobe Song Std L" pitchFamily="18" charset="-128"/>
                <a:cs typeface="+mj-cs"/>
              </a:rPr>
              <a:t>Krištanová</a:t>
            </a:r>
            <a:r>
              <a:rPr kumimoji="0" lang="sk-SK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Adobe Song Std L" pitchFamily="18" charset="-128"/>
                <a:cs typeface="+mj-cs"/>
              </a:rPr>
              <a:t>  3.C</a:t>
            </a:r>
            <a:r>
              <a:rPr kumimoji="0" lang="sk-SK" sz="4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Adobe Song Std L" pitchFamily="18" charset="-128"/>
                <a:ea typeface="Adobe Song Std L" pitchFamily="18" charset="-128"/>
                <a:cs typeface="+mj-cs"/>
              </a:rPr>
              <a:t/>
            </a:r>
            <a:br>
              <a:rPr kumimoji="0" lang="sk-SK" sz="4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Adobe Song Std L" pitchFamily="18" charset="-128"/>
                <a:ea typeface="Adobe Song Std L" pitchFamily="18" charset="-128"/>
                <a:cs typeface="+mj-cs"/>
              </a:rPr>
            </a:br>
            <a:endParaRPr kumimoji="0" lang="sk-SK" sz="4000" b="1" i="0" u="none" strike="noStrike" kern="1200" cap="all" spc="0" normalizeH="0" baseline="0" noProof="0" dirty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Adobe Song Std L" pitchFamily="18" charset="-128"/>
              <a:ea typeface="Adobe Song Std L" pitchFamily="18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481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Antikoncepčné tabletky - kombinované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4400" y="3002760"/>
            <a:ext cx="7772400" cy="2026440"/>
          </a:xfrm>
        </p:spPr>
        <p:txBody>
          <a:bodyPr>
            <a:normAutofit/>
          </a:bodyPr>
          <a:lstStyle/>
          <a:p>
            <a:r>
              <a:rPr lang="sk-SK" sz="2400" dirty="0" smtClean="0"/>
              <a:t>najrozšírenejší druh HAK</a:t>
            </a:r>
          </a:p>
          <a:p>
            <a:r>
              <a:rPr lang="sk-SK" sz="2400" dirty="0" smtClean="0"/>
              <a:t>estrogén a gestagén</a:t>
            </a:r>
          </a:p>
          <a:p>
            <a:r>
              <a:rPr lang="sk-SK" sz="2400" dirty="0" smtClean="0"/>
              <a:t>veľa druhov s rôznou hladinou hormónov</a:t>
            </a:r>
          </a:p>
          <a:p>
            <a:r>
              <a:rPr lang="sk-SK" sz="2400" dirty="0" smtClean="0"/>
              <a:t>stály vývoj</a:t>
            </a:r>
          </a:p>
        </p:txBody>
      </p:sp>
      <p:pic>
        <p:nvPicPr>
          <p:cNvPr id="3074" name="Picture 2" descr="D:\Dokumens\GJAR\informa\ppt - antikoncepcia\antikoncepcia_table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600200"/>
            <a:ext cx="3048000" cy="2036538"/>
          </a:xfrm>
          <a:prstGeom prst="rect">
            <a:avLst/>
          </a:prstGeom>
          <a:noFill/>
        </p:spPr>
      </p:pic>
      <p:sp>
        <p:nvSpPr>
          <p:cNvPr id="5" name="Zástupný symbol obsahu 2"/>
          <p:cNvSpPr txBox="1">
            <a:spLocks/>
          </p:cNvSpPr>
          <p:nvPr/>
        </p:nvSpPr>
        <p:spPr>
          <a:xfrm>
            <a:off x="914400" y="5334000"/>
            <a:ext cx="77724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zväčša každodenná záležitosť</a:t>
            </a: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Minitabletky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4400" y="1935960"/>
            <a:ext cx="7772400" cy="2407440"/>
          </a:xfrm>
        </p:spPr>
        <p:txBody>
          <a:bodyPr>
            <a:normAutofit/>
          </a:bodyPr>
          <a:lstStyle/>
          <a:p>
            <a:r>
              <a:rPr lang="sk-SK" sz="2400" dirty="0" smtClean="0"/>
              <a:t>obsahujú len gestagén</a:t>
            </a:r>
          </a:p>
          <a:p>
            <a:r>
              <a:rPr lang="sk-SK" sz="2400" dirty="0" smtClean="0"/>
              <a:t>vhodné pre dojčiace ženy</a:t>
            </a:r>
          </a:p>
          <a:p>
            <a:r>
              <a:rPr lang="sk-SK" sz="2400" dirty="0" smtClean="0"/>
              <a:t>vhodné pri vysokom tlaku a </a:t>
            </a:r>
            <a:r>
              <a:rPr lang="sk-SK" sz="2400" dirty="0" smtClean="0"/>
              <a:t>problémoch </a:t>
            </a:r>
            <a:r>
              <a:rPr lang="sk-SK" sz="2400" dirty="0" smtClean="0"/>
              <a:t>so zrážaním krvi </a:t>
            </a:r>
          </a:p>
          <a:p>
            <a:r>
              <a:rPr lang="sk-SK" sz="2400" dirty="0" smtClean="0"/>
              <a:t>bez prestávky – vynechaná menštruácia</a:t>
            </a:r>
          </a:p>
        </p:txBody>
      </p:sp>
      <p:pic>
        <p:nvPicPr>
          <p:cNvPr id="4099" name="Picture 3" descr="D:\Dokumens\GJAR\informa\ppt - antikoncepcia\minitablet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533400"/>
            <a:ext cx="2209800" cy="2209800"/>
          </a:xfrm>
          <a:prstGeom prst="rect">
            <a:avLst/>
          </a:prstGeom>
          <a:noFill/>
        </p:spPr>
      </p:pic>
      <p:sp>
        <p:nvSpPr>
          <p:cNvPr id="5" name="Zástupný symbol obsahu 2"/>
          <p:cNvSpPr txBox="1">
            <a:spLocks/>
          </p:cNvSpPr>
          <p:nvPr/>
        </p:nvSpPr>
        <p:spPr>
          <a:xfrm>
            <a:off x="914400" y="4679160"/>
            <a:ext cx="7772400" cy="1416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nepravidelná menštruácia alebo špinenie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kvôli abstinencii estrogénu vynechaný kozmetický účinok</a:t>
            </a: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Injekcia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4400" y="1859760"/>
            <a:ext cx="7772400" cy="1950240"/>
          </a:xfrm>
        </p:spPr>
        <p:txBody>
          <a:bodyPr>
            <a:normAutofit/>
          </a:bodyPr>
          <a:lstStyle/>
          <a:p>
            <a:r>
              <a:rPr lang="sk-SK" sz="2400" dirty="0" smtClean="0"/>
              <a:t>iba </a:t>
            </a:r>
            <a:r>
              <a:rPr lang="sk-SK" sz="2400" dirty="0" err="1" smtClean="0"/>
              <a:t>gestagén</a:t>
            </a:r>
            <a:endParaRPr lang="sk-SK" sz="2400" dirty="0" smtClean="0"/>
          </a:p>
          <a:p>
            <a:r>
              <a:rPr lang="sk-SK" sz="2400" dirty="0" err="1" smtClean="0"/>
              <a:t>vnútrosvalové</a:t>
            </a:r>
            <a:r>
              <a:rPr lang="sk-SK" sz="2400" dirty="0" smtClean="0"/>
              <a:t> podávanie</a:t>
            </a:r>
          </a:p>
          <a:p>
            <a:r>
              <a:rPr lang="sk-SK" sz="2400" dirty="0" smtClean="0"/>
              <a:t>účinok 8 alebo 12 týždňov</a:t>
            </a:r>
          </a:p>
          <a:p>
            <a:r>
              <a:rPr lang="sk-SK" sz="2400" dirty="0" smtClean="0"/>
              <a:t>miznutie menštruácie</a:t>
            </a:r>
          </a:p>
        </p:txBody>
      </p:sp>
      <p:pic>
        <p:nvPicPr>
          <p:cNvPr id="2050" name="Picture 2" descr="D:\Dokumens\GJAR\informa\ppt - antikoncepcia\Contraception Intro_Contraceptive-Injec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5909" y="1417223"/>
            <a:ext cx="2982291" cy="2621377"/>
          </a:xfrm>
          <a:prstGeom prst="rect">
            <a:avLst/>
          </a:prstGeom>
          <a:noFill/>
        </p:spPr>
      </p:pic>
      <p:sp>
        <p:nvSpPr>
          <p:cNvPr id="6" name="Zástupný symbol obsahu 2"/>
          <p:cNvSpPr txBox="1">
            <a:spLocks/>
          </p:cNvSpPr>
          <p:nvPr/>
        </p:nvSpPr>
        <p:spPr>
          <a:xfrm>
            <a:off x="914400" y="4495800"/>
            <a:ext cx="7772400" cy="1752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časté vedľajšie účinky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riziko úbytku kostnej drene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návrat plodnosti sa môže oddialiť až na 1 rok</a:t>
            </a: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Podkožný implantát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4400" y="1752600"/>
            <a:ext cx="5562600" cy="3886200"/>
          </a:xfrm>
        </p:spPr>
        <p:txBody>
          <a:bodyPr>
            <a:normAutofit/>
          </a:bodyPr>
          <a:lstStyle/>
          <a:p>
            <a:r>
              <a:rPr lang="sk-SK" sz="2400" dirty="0" smtClean="0"/>
              <a:t>len gestagén</a:t>
            </a:r>
          </a:p>
          <a:p>
            <a:r>
              <a:rPr lang="sk-SK" sz="2400" dirty="0" smtClean="0"/>
              <a:t>zavádza sa na 3 roky </a:t>
            </a:r>
          </a:p>
          <a:p>
            <a:pPr>
              <a:buNone/>
            </a:pPr>
            <a:r>
              <a:rPr lang="sk-SK" sz="2400" dirty="0" smtClean="0"/>
              <a:t>	lokálnym umŕtvením</a:t>
            </a:r>
          </a:p>
          <a:p>
            <a:r>
              <a:rPr lang="sk-SK" sz="2400" dirty="0" smtClean="0"/>
              <a:t>účinok už po 24 hod.</a:t>
            </a:r>
          </a:p>
          <a:p>
            <a:r>
              <a:rPr lang="sk-SK" sz="2400" dirty="0" smtClean="0"/>
              <a:t>neovplyvňuje krvný tlak </a:t>
            </a:r>
          </a:p>
          <a:p>
            <a:r>
              <a:rPr lang="sk-SK" sz="2400" dirty="0" smtClean="0"/>
              <a:t>rýchly návrat plodnosti </a:t>
            </a:r>
          </a:p>
          <a:p>
            <a:r>
              <a:rPr lang="sk-SK" sz="2400" dirty="0" smtClean="0"/>
              <a:t>nedá sa vidieť, max. nahmatať</a:t>
            </a:r>
          </a:p>
          <a:p>
            <a:r>
              <a:rPr lang="sk-SK" sz="2400" dirty="0" smtClean="0"/>
              <a:t>miznutie menštruácie</a:t>
            </a: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914400" y="5791200"/>
            <a:ext cx="77724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nevhodný pri problémoch s pečeňou</a:t>
            </a:r>
          </a:p>
        </p:txBody>
      </p:sp>
      <p:pic>
        <p:nvPicPr>
          <p:cNvPr id="5124" name="Picture 4" descr="D:\Dokumens\GJAR\informa\ppt - antikoncepcia\Implan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3278210"/>
            <a:ext cx="1905000" cy="2589190"/>
          </a:xfrm>
          <a:prstGeom prst="rect">
            <a:avLst/>
          </a:prstGeom>
          <a:noFill/>
        </p:spPr>
      </p:pic>
      <p:pic>
        <p:nvPicPr>
          <p:cNvPr id="5125" name="Picture 5" descr="D:\Dokumens\GJAR\informa\ppt - antikoncepcia\Implanon-ru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609600"/>
            <a:ext cx="3508940" cy="2301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Antikoncepčný krúžok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2438400"/>
          </a:xfrm>
        </p:spPr>
        <p:txBody>
          <a:bodyPr>
            <a:noAutofit/>
          </a:bodyPr>
          <a:lstStyle/>
          <a:p>
            <a:r>
              <a:rPr lang="sk-SK" sz="2400" dirty="0" smtClean="0"/>
              <a:t>zavádza sa samou užívateľkou do pošvy</a:t>
            </a:r>
          </a:p>
          <a:p>
            <a:r>
              <a:rPr lang="sk-SK" sz="2400" dirty="0" smtClean="0"/>
              <a:t>estrogén a </a:t>
            </a:r>
            <a:r>
              <a:rPr lang="sk-SK" sz="2400" dirty="0" err="1" smtClean="0"/>
              <a:t>progestín</a:t>
            </a:r>
            <a:r>
              <a:rPr lang="sk-SK" sz="2400" dirty="0" smtClean="0"/>
              <a:t> - nízky obsah</a:t>
            </a:r>
          </a:p>
          <a:p>
            <a:r>
              <a:rPr lang="sk-SK" sz="2400" dirty="0" smtClean="0"/>
              <a:t>na 3 týždne, 4. týždeň bez neho</a:t>
            </a:r>
          </a:p>
          <a:p>
            <a:r>
              <a:rPr lang="sk-SK" sz="2400" dirty="0" smtClean="0"/>
              <a:t>vhodný pre tie zábudlivejšie</a:t>
            </a:r>
          </a:p>
          <a:p>
            <a:r>
              <a:rPr lang="sk-SK" sz="2400" dirty="0" smtClean="0"/>
              <a:t>nenápadné užívanie</a:t>
            </a:r>
          </a:p>
          <a:p>
            <a:endParaRPr lang="sk-SK" sz="2400" dirty="0"/>
          </a:p>
        </p:txBody>
      </p:sp>
      <p:pic>
        <p:nvPicPr>
          <p:cNvPr id="9218" name="Picture 2" descr="D:\Dokumens\GJAR\informa\ppt - antikoncepcia\NuvaRing-stlace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713787"/>
            <a:ext cx="2724150" cy="1915613"/>
          </a:xfrm>
          <a:prstGeom prst="rect">
            <a:avLst/>
          </a:prstGeom>
          <a:noFill/>
        </p:spPr>
      </p:pic>
      <p:pic>
        <p:nvPicPr>
          <p:cNvPr id="9219" name="Picture 3" descr="D:\Dokumens\GJAR\informa\ppt - antikoncepcia\Nuvaring-kruz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724400"/>
            <a:ext cx="2091359" cy="1905000"/>
          </a:xfrm>
          <a:prstGeom prst="rect">
            <a:avLst/>
          </a:prstGeom>
          <a:noFill/>
        </p:spPr>
      </p:pic>
      <p:sp>
        <p:nvSpPr>
          <p:cNvPr id="7" name="Zástupný symbol obsahu 2"/>
          <p:cNvSpPr txBox="1">
            <a:spLocks/>
          </p:cNvSpPr>
          <p:nvPr/>
        </p:nvSpPr>
        <p:spPr>
          <a:xfrm>
            <a:off x="914400" y="4038600"/>
            <a:ext cx="77724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treba si zvyknúť na zavádzanie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sk-SK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Antikoncepčná náplasť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4400" y="1783560"/>
            <a:ext cx="5410200" cy="2788440"/>
          </a:xfrm>
        </p:spPr>
        <p:txBody>
          <a:bodyPr>
            <a:noAutofit/>
          </a:bodyPr>
          <a:lstStyle/>
          <a:p>
            <a:r>
              <a:rPr lang="sk-SK" sz="2400" dirty="0" smtClean="0"/>
              <a:t>estrogén a </a:t>
            </a:r>
            <a:r>
              <a:rPr lang="sk-SK" sz="2400" dirty="0" err="1" smtClean="0"/>
              <a:t>progestín</a:t>
            </a:r>
            <a:endParaRPr lang="sk-SK" sz="2400" dirty="0" smtClean="0"/>
          </a:p>
          <a:p>
            <a:r>
              <a:rPr lang="sk-SK" sz="2400" dirty="0" smtClean="0"/>
              <a:t>3 </a:t>
            </a:r>
            <a:r>
              <a:rPr lang="sk-SK" sz="2400" dirty="0" err="1" smtClean="0"/>
              <a:t>náplaste</a:t>
            </a:r>
            <a:r>
              <a:rPr lang="sk-SK" sz="2400" dirty="0" smtClean="0"/>
              <a:t> na 3 týždne, posledný bez</a:t>
            </a:r>
          </a:p>
          <a:p>
            <a:r>
              <a:rPr lang="sk-SK" sz="2400" dirty="0" smtClean="0"/>
              <a:t>účinné látky sa uvoľňujú priamo do krvi</a:t>
            </a:r>
          </a:p>
          <a:p>
            <a:r>
              <a:rPr lang="sk-SK" sz="2400" dirty="0" smtClean="0"/>
              <a:t>nevoľnosť neovplyvňuje účinok</a:t>
            </a:r>
          </a:p>
        </p:txBody>
      </p:sp>
      <p:pic>
        <p:nvPicPr>
          <p:cNvPr id="10243" name="Picture 3" descr="D:\Dokumens\GJAR\informa\ppt - antikoncepcia\3934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219200"/>
            <a:ext cx="2286000" cy="2819400"/>
          </a:xfrm>
          <a:prstGeom prst="rect">
            <a:avLst/>
          </a:prstGeom>
          <a:noFill/>
        </p:spPr>
      </p:pic>
      <p:sp>
        <p:nvSpPr>
          <p:cNvPr id="7" name="Zástupný symbol obsahu 2"/>
          <p:cNvSpPr txBox="1">
            <a:spLocks/>
          </p:cNvSpPr>
          <p:nvPr/>
        </p:nvSpPr>
        <p:spPr>
          <a:xfrm>
            <a:off x="914400" y="4876800"/>
            <a:ext cx="6400800" cy="99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môže podráždiť kožu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nie je tak diskrétny</a:t>
            </a: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D:\Dokumens\GJAR\informa\ppt - antikoncepcia\evra-antikoncepcna-naplast-249-3276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191312"/>
            <a:ext cx="2286000" cy="2276670"/>
          </a:xfrm>
          <a:prstGeom prst="rect">
            <a:avLst/>
          </a:prstGeom>
          <a:noFill/>
        </p:spPr>
      </p:pic>
      <p:pic>
        <p:nvPicPr>
          <p:cNvPr id="1026" name="Picture 2" descr="D:\Dokumens\GJAR\informa\ppt - antikoncepcia\9364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5486400"/>
            <a:ext cx="2057400" cy="1064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Vnútromaternicové teliesko (IUS)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4400" y="1676400"/>
            <a:ext cx="7772400" cy="2133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k-SK" sz="2400" dirty="0" smtClean="0"/>
              <a:t>doba v tele až 5 rokov </a:t>
            </a:r>
          </a:p>
          <a:p>
            <a:r>
              <a:rPr lang="sk-SK" sz="2400" dirty="0" smtClean="0"/>
              <a:t>môže sa používať aj pri kojení</a:t>
            </a:r>
          </a:p>
          <a:p>
            <a:r>
              <a:rPr lang="sk-SK" sz="2400" dirty="0" smtClean="0"/>
              <a:t>nízka hladina hormónov</a:t>
            </a:r>
          </a:p>
          <a:p>
            <a:r>
              <a:rPr lang="sk-SK" sz="2400" dirty="0" smtClean="0"/>
              <a:t>nízky výskyt vedľajších účinkov</a:t>
            </a:r>
          </a:p>
        </p:txBody>
      </p:sp>
      <p:pic>
        <p:nvPicPr>
          <p:cNvPr id="1027" name="Picture 3" descr="D:\Dokumens\GJAR\informa\ppt - antikoncepcia\Mirena-m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3837" y="4114800"/>
            <a:ext cx="2978151" cy="2133600"/>
          </a:xfrm>
          <a:prstGeom prst="rect">
            <a:avLst/>
          </a:prstGeom>
          <a:noFill/>
        </p:spPr>
      </p:pic>
      <p:pic>
        <p:nvPicPr>
          <p:cNvPr id="1028" name="Picture 4" descr="D:\Dokumens\GJAR\informa\ppt - antikoncepcia\Mirena-schem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600200"/>
            <a:ext cx="2383448" cy="2091803"/>
          </a:xfrm>
          <a:prstGeom prst="rect">
            <a:avLst/>
          </a:prstGeom>
          <a:noFill/>
        </p:spPr>
      </p:pic>
      <p:sp>
        <p:nvSpPr>
          <p:cNvPr id="11" name="Zástupný symbol obsahu 2"/>
          <p:cNvSpPr txBox="1">
            <a:spLocks/>
          </p:cNvSpPr>
          <p:nvPr/>
        </p:nvSpPr>
        <p:spPr>
          <a:xfrm>
            <a:off x="990600" y="4267200"/>
            <a:ext cx="4495800" cy="1905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zavádzané lekárom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abortívny charakter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môže sa vyskytnúť 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vynechanie menštruácie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Núdzové metódy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4400" y="1783560"/>
            <a:ext cx="6248400" cy="5786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k-SK" sz="2400" dirty="0" smtClean="0"/>
              <a:t>tabletka „po“</a:t>
            </a:r>
          </a:p>
        </p:txBody>
      </p:sp>
      <p:pic>
        <p:nvPicPr>
          <p:cNvPr id="5122" name="Picture 2" descr="D:\Dokumens\GJAR\informa\ppt - antikoncepcia\postinor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0242" y="1066800"/>
            <a:ext cx="3371715" cy="1997529"/>
          </a:xfrm>
          <a:prstGeom prst="rect">
            <a:avLst/>
          </a:prstGeom>
          <a:noFill/>
        </p:spPr>
      </p:pic>
      <p:pic>
        <p:nvPicPr>
          <p:cNvPr id="5123" name="Picture 3" descr="D:\Dokumens\GJAR\informa\ppt - antikoncepcia\tabletka_p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1168" y="4572000"/>
            <a:ext cx="2056032" cy="2019766"/>
          </a:xfrm>
          <a:prstGeom prst="rect">
            <a:avLst/>
          </a:prstGeom>
          <a:noFill/>
        </p:spPr>
      </p:pic>
      <p:sp>
        <p:nvSpPr>
          <p:cNvPr id="8" name="Zástupný symbol obsahu 2"/>
          <p:cNvSpPr txBox="1">
            <a:spLocks/>
          </p:cNvSpPr>
          <p:nvPr/>
        </p:nvSpPr>
        <p:spPr>
          <a:xfrm>
            <a:off x="914400" y="2545560"/>
            <a:ext cx="6248400" cy="2559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</a:t>
            </a:r>
            <a:r>
              <a:rPr kumimoji="0" lang="sk-SK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postkoitálna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antik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bez predpisu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iba </a:t>
            </a:r>
            <a:r>
              <a:rPr kumimoji="0" lang="sk-SK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gestagén</a:t>
            </a:r>
            <a:endParaRPr kumimoji="0" lang="sk-SK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účinok len pri podaní do 72 hodín od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pohlavného styku</a:t>
            </a:r>
          </a:p>
        </p:txBody>
      </p:sp>
      <p:sp>
        <p:nvSpPr>
          <p:cNvPr id="9" name="Zástupný symbol obsahu 2"/>
          <p:cNvSpPr txBox="1">
            <a:spLocks/>
          </p:cNvSpPr>
          <p:nvPr/>
        </p:nvSpPr>
        <p:spPr>
          <a:xfrm>
            <a:off x="914400" y="5181600"/>
            <a:ext cx="6248400" cy="99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veľa vedľajších účinkov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iba ako núdzové riešenie!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Trvalé metódy antikoncepcie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4400" y="1981200"/>
            <a:ext cx="7772400" cy="533400"/>
          </a:xfrm>
        </p:spPr>
        <p:txBody>
          <a:bodyPr>
            <a:normAutofit/>
          </a:bodyPr>
          <a:lstStyle/>
          <a:p>
            <a:r>
              <a:rPr lang="sk-SK" sz="2400" dirty="0" smtClean="0"/>
              <a:t>sterilizácia</a:t>
            </a:r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914400" y="2743200"/>
            <a:ext cx="7772400" cy="3048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operačný zákrok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ďalšie tehotenstvo nie je možné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dostupnosť stanovená zákonom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pre mužov aj ženy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prerušenie vaječníkov alebo semenovodov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drahšia a náročnejšia záležitosť</a:t>
            </a: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Mýty a povery</a:t>
            </a:r>
            <a:r>
              <a:rPr lang="sk-SK" b="1" dirty="0" smtClean="0"/>
              <a:t/>
            </a:r>
            <a:br>
              <a:rPr lang="sk-SK" b="1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4400" y="1828800"/>
            <a:ext cx="6705600" cy="4267200"/>
          </a:xfrm>
        </p:spPr>
        <p:txBody>
          <a:bodyPr>
            <a:noAutofit/>
          </a:bodyPr>
          <a:lstStyle/>
          <a:p>
            <a:r>
              <a:rPr lang="sk-SK" sz="2400" dirty="0" smtClean="0"/>
              <a:t>priberanie na váhe</a:t>
            </a:r>
          </a:p>
          <a:p>
            <a:r>
              <a:rPr lang="sk-SK" sz="2400" dirty="0" smtClean="0"/>
              <a:t>nechuť na sex</a:t>
            </a:r>
          </a:p>
          <a:p>
            <a:r>
              <a:rPr lang="sk-SK" sz="2400" dirty="0" smtClean="0"/>
              <a:t>zmena antikoncepcie raz za čas je nutná</a:t>
            </a:r>
          </a:p>
          <a:p>
            <a:r>
              <a:rPr lang="sk-SK" sz="2400" dirty="0" smtClean="0"/>
              <a:t>antikoncepcia poškodzuje pečeň</a:t>
            </a:r>
          </a:p>
          <a:p>
            <a:r>
              <a:rPr lang="sk-SK" sz="2400" dirty="0" smtClean="0"/>
              <a:t>depresie</a:t>
            </a:r>
          </a:p>
          <a:p>
            <a:r>
              <a:rPr lang="sk-SK" sz="2400" dirty="0" smtClean="0"/>
              <a:t>nepravidelný menštruačný cyklus</a:t>
            </a:r>
          </a:p>
          <a:p>
            <a:r>
              <a:rPr lang="sk-SK" sz="2400" dirty="0" smtClean="0"/>
              <a:t>neplodnosť</a:t>
            </a:r>
          </a:p>
          <a:p>
            <a:r>
              <a:rPr lang="sk-SK" sz="2400" dirty="0" smtClean="0"/>
              <a:t>kŕčové žily</a:t>
            </a:r>
          </a:p>
          <a:p>
            <a:r>
              <a:rPr lang="sk-SK" sz="2400" dirty="0" smtClean="0"/>
              <a:t>HAK spôsobuje rakovinu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Obsah prezentácie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4400" y="1905000"/>
            <a:ext cx="7772400" cy="388620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sk-SK" sz="2400" dirty="0" smtClean="0"/>
              <a:t>dôvody užívania antikoncepcie</a:t>
            </a:r>
          </a:p>
          <a:p>
            <a:pPr>
              <a:buFont typeface="Courier New" pitchFamily="49" charset="0"/>
              <a:buChar char="o"/>
            </a:pPr>
            <a:r>
              <a:rPr lang="sk-SK" sz="2400" dirty="0" smtClean="0"/>
              <a:t>základné druhy antikoncepcie</a:t>
            </a:r>
          </a:p>
          <a:p>
            <a:pPr>
              <a:buFont typeface="Courier New" pitchFamily="49" charset="0"/>
              <a:buChar char="o"/>
            </a:pPr>
            <a:r>
              <a:rPr lang="sk-SK" sz="2400" dirty="0" smtClean="0"/>
              <a:t>hormonálna antikoncepcia – výhody, nevýhody</a:t>
            </a:r>
          </a:p>
          <a:p>
            <a:pPr>
              <a:buFont typeface="Courier New" pitchFamily="49" charset="0"/>
              <a:buChar char="o"/>
            </a:pPr>
            <a:r>
              <a:rPr lang="sk-SK" sz="2400" dirty="0" smtClean="0"/>
              <a:t>dostupné druhy HAK</a:t>
            </a:r>
          </a:p>
          <a:p>
            <a:pPr>
              <a:buFont typeface="Courier New" pitchFamily="49" charset="0"/>
              <a:buChar char="o"/>
            </a:pPr>
            <a:r>
              <a:rPr lang="sk-SK" sz="2400" dirty="0" smtClean="0"/>
              <a:t>trvalá metóda antikoncepcie</a:t>
            </a:r>
          </a:p>
          <a:p>
            <a:pPr>
              <a:buFont typeface="Courier New" pitchFamily="49" charset="0"/>
              <a:buChar char="o"/>
            </a:pPr>
            <a:r>
              <a:rPr lang="sk-SK" sz="2400" dirty="0" smtClean="0"/>
              <a:t>mýty o antikoncepcii</a:t>
            </a:r>
          </a:p>
          <a:p>
            <a:pPr>
              <a:buFont typeface="Courier New" pitchFamily="49" charset="0"/>
              <a:buChar char="o"/>
            </a:pPr>
            <a:r>
              <a:rPr lang="sk-SK" sz="2400" dirty="0" smtClean="0"/>
              <a:t>účinnosť rôznych druhov antikoncepcie</a:t>
            </a:r>
          </a:p>
          <a:p>
            <a:pPr>
              <a:buFont typeface="Courier New" pitchFamily="49" charset="0"/>
              <a:buChar char="o"/>
            </a:pPr>
            <a:r>
              <a:rPr lang="sk-SK" sz="2400" dirty="0" smtClean="0"/>
              <a:t>orientačné ceny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Účinnosť (Pearlov index)</a:t>
            </a:r>
            <a:endParaRPr lang="sk-SK" dirty="0"/>
          </a:p>
        </p:txBody>
      </p:sp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990600" y="1295400"/>
          <a:ext cx="7696200" cy="5371800"/>
        </p:xfrm>
        <a:graphic>
          <a:graphicData uri="http://schemas.openxmlformats.org/drawingml/2006/table">
            <a:tbl>
              <a:tblPr/>
              <a:tblGrid>
                <a:gridCol w="6019799"/>
                <a:gridCol w="1676401"/>
              </a:tblGrid>
              <a:tr h="3050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800" dirty="0" smtClean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sk-SK" sz="18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800" dirty="0" smtClean="0">
                          <a:latin typeface="Arial"/>
                          <a:ea typeface="Times New Roman"/>
                          <a:cs typeface="Times New Roman"/>
                        </a:rPr>
                        <a:t>prerušovaná </a:t>
                      </a:r>
                      <a:r>
                        <a:rPr lang="sk-SK" sz="1800" dirty="0">
                          <a:latin typeface="Arial"/>
                          <a:ea typeface="Times New Roman"/>
                          <a:cs typeface="Times New Roman"/>
                        </a:rPr>
                        <a:t>súlož </a:t>
                      </a:r>
                      <a:endParaRPr lang="sk-SK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85" marR="18085" marT="18085" marB="18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800" dirty="0">
                          <a:latin typeface="Arial"/>
                          <a:ea typeface="Times New Roman"/>
                          <a:cs typeface="Times New Roman"/>
                        </a:rPr>
                        <a:t>23 </a:t>
                      </a:r>
                      <a:endParaRPr lang="sk-SK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85" marR="18085" marT="18085" marB="18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4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800" dirty="0" smtClean="0">
                          <a:latin typeface="Arial"/>
                          <a:ea typeface="Times New Roman"/>
                          <a:cs typeface="Times New Roman"/>
                        </a:rPr>
                        <a:t>- metóda </a:t>
                      </a:r>
                      <a:r>
                        <a:rPr lang="sk-SK" sz="1800" dirty="0">
                          <a:latin typeface="Arial"/>
                          <a:ea typeface="Times New Roman"/>
                          <a:cs typeface="Times New Roman"/>
                        </a:rPr>
                        <a:t>neplodných dní; meranie bazálnej teploty</a:t>
                      </a:r>
                      <a:endParaRPr lang="sk-SK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85" marR="18085" marT="18085" marB="18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800" dirty="0">
                          <a:latin typeface="Arial"/>
                          <a:ea typeface="Times New Roman"/>
                          <a:cs typeface="Times New Roman"/>
                        </a:rPr>
                        <a:t>24 </a:t>
                      </a:r>
                      <a:endParaRPr lang="sk-SK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85" marR="18085" marT="18085" marB="18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0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800" dirty="0" smtClean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sk-SK" sz="18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m</a:t>
                      </a:r>
                      <a:r>
                        <a:rPr lang="sk-SK" sz="1800" dirty="0" smtClean="0">
                          <a:latin typeface="Arial"/>
                          <a:ea typeface="Times New Roman"/>
                          <a:cs typeface="Times New Roman"/>
                        </a:rPr>
                        <a:t>echanická antikoncepcia </a:t>
                      </a:r>
                      <a:r>
                        <a:rPr lang="sk-SK" sz="1800" dirty="0">
                          <a:latin typeface="Arial"/>
                          <a:ea typeface="Times New Roman"/>
                          <a:cs typeface="Times New Roman"/>
                        </a:rPr>
                        <a:t>(všeobecne)</a:t>
                      </a:r>
                      <a:endParaRPr lang="sk-SK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85" marR="18085" marT="18085" marB="18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800">
                          <a:latin typeface="Arial"/>
                          <a:ea typeface="Times New Roman"/>
                          <a:cs typeface="Times New Roman"/>
                        </a:rPr>
                        <a:t>1 – 15 </a:t>
                      </a:r>
                      <a:endParaRPr lang="sk-SK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85" marR="18085" marT="18085" marB="18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0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sk-SK" sz="1800" baseline="0" smtClean="0">
                          <a:latin typeface="Arial"/>
                          <a:ea typeface="Times New Roman"/>
                          <a:cs typeface="Times New Roman"/>
                        </a:rPr>
                        <a:t> kondóm</a:t>
                      </a:r>
                      <a:endParaRPr lang="sk-SK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85" marR="18085" marT="18085" marB="18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800">
                          <a:latin typeface="Arial"/>
                          <a:ea typeface="Times New Roman"/>
                          <a:cs typeface="Times New Roman"/>
                        </a:rPr>
                        <a:t>3 – 10 </a:t>
                      </a:r>
                      <a:endParaRPr lang="sk-SK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85" marR="18085" marT="18085" marB="18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0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800" dirty="0" smtClean="0">
                          <a:latin typeface="Arial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sk-SK" sz="1800" dirty="0" err="1" smtClean="0">
                          <a:latin typeface="Arial"/>
                          <a:ea typeface="Times New Roman"/>
                          <a:cs typeface="Times New Roman"/>
                        </a:rPr>
                        <a:t>pesar</a:t>
                      </a:r>
                      <a:r>
                        <a:rPr lang="sk-SK" sz="180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sk-SK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85" marR="18085" marT="18085" marB="18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800" dirty="0">
                          <a:latin typeface="Arial"/>
                          <a:ea typeface="Times New Roman"/>
                          <a:cs typeface="Times New Roman"/>
                        </a:rPr>
                        <a:t>2 – 15 </a:t>
                      </a:r>
                      <a:endParaRPr lang="sk-SK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85" marR="18085" marT="18085" marB="18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0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800" dirty="0" smtClean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sk-SK" sz="18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800" dirty="0" smtClean="0">
                          <a:latin typeface="Arial"/>
                          <a:ea typeface="Times New Roman"/>
                          <a:cs typeface="Times New Roman"/>
                        </a:rPr>
                        <a:t>IUD </a:t>
                      </a:r>
                      <a:r>
                        <a:rPr lang="sk-SK" sz="1800" dirty="0">
                          <a:latin typeface="Arial"/>
                          <a:ea typeface="Times New Roman"/>
                          <a:cs typeface="Times New Roman"/>
                        </a:rPr>
                        <a:t>(DANA) </a:t>
                      </a:r>
                      <a:endParaRPr lang="sk-SK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85" marR="18085" marT="18085" marB="18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800">
                          <a:latin typeface="Arial"/>
                          <a:ea typeface="Times New Roman"/>
                          <a:cs typeface="Times New Roman"/>
                        </a:rPr>
                        <a:t>1 – 2 </a:t>
                      </a:r>
                      <a:endParaRPr lang="sk-SK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85" marR="18085" marT="18085" marB="18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0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800" dirty="0" smtClean="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sk-SK" sz="18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800" baseline="0" dirty="0" err="1" smtClean="0"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sk-SK" sz="1800" dirty="0" err="1" smtClean="0">
                          <a:latin typeface="Arial"/>
                          <a:ea typeface="Times New Roman"/>
                          <a:cs typeface="Times New Roman"/>
                        </a:rPr>
                        <a:t>permicídne</a:t>
                      </a:r>
                      <a:r>
                        <a:rPr lang="sk-SK" sz="180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800" dirty="0">
                          <a:latin typeface="Arial"/>
                          <a:ea typeface="Times New Roman"/>
                          <a:cs typeface="Times New Roman"/>
                        </a:rPr>
                        <a:t>preparáty </a:t>
                      </a:r>
                      <a:endParaRPr lang="sk-SK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85" marR="18085" marT="18085" marB="18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800">
                          <a:latin typeface="Arial"/>
                          <a:ea typeface="Times New Roman"/>
                          <a:cs typeface="Times New Roman"/>
                        </a:rPr>
                        <a:t>2 – 10 </a:t>
                      </a:r>
                      <a:endParaRPr lang="sk-SK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85" marR="18085" marT="18085" marB="18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4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800" dirty="0" smtClean="0">
                          <a:latin typeface="Arial"/>
                          <a:ea typeface="Times New Roman"/>
                          <a:cs typeface="Times New Roman"/>
                        </a:rPr>
                        <a:t>- HAK </a:t>
                      </a:r>
                      <a:endParaRPr lang="sk-SK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85" marR="18085" marT="18085" marB="18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800" dirty="0" smtClean="0">
                          <a:latin typeface="Arial"/>
                          <a:ea typeface="Times New Roman"/>
                          <a:cs typeface="Times New Roman"/>
                        </a:rPr>
                        <a:t>0,2 </a:t>
                      </a:r>
                      <a:r>
                        <a:rPr lang="sk-SK" sz="1800" dirty="0">
                          <a:latin typeface="Arial"/>
                          <a:ea typeface="Times New Roman"/>
                          <a:cs typeface="Times New Roman"/>
                        </a:rPr>
                        <a:t>– 0,7 </a:t>
                      </a:r>
                      <a:endParaRPr lang="sk-SK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85" marR="18085" marT="18085" marB="18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02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800" dirty="0" smtClean="0">
                          <a:latin typeface="Arial"/>
                          <a:ea typeface="Times New Roman"/>
                          <a:cs typeface="Times New Roman"/>
                        </a:rPr>
                        <a:t>- IUS </a:t>
                      </a:r>
                      <a:endParaRPr lang="sk-SK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85" marR="18085" marT="18085" marB="18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800">
                          <a:latin typeface="Arial"/>
                          <a:ea typeface="Times New Roman"/>
                          <a:cs typeface="Times New Roman"/>
                        </a:rPr>
                        <a:t>0,5 – 1,0 </a:t>
                      </a:r>
                      <a:endParaRPr lang="sk-SK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85" marR="18085" marT="18085" marB="18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800" dirty="0" smtClean="0">
                          <a:latin typeface="Arial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sk-SK" sz="1800" dirty="0" err="1" smtClean="0">
                          <a:latin typeface="Arial"/>
                          <a:ea typeface="Times New Roman"/>
                          <a:cs typeface="Times New Roman"/>
                        </a:rPr>
                        <a:t>minitabletky</a:t>
                      </a:r>
                      <a:endParaRPr lang="sk-SK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85" marR="18085" marT="18085" marB="18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800">
                          <a:latin typeface="Arial"/>
                          <a:ea typeface="Times New Roman"/>
                          <a:cs typeface="Times New Roman"/>
                        </a:rPr>
                        <a:t>0,5 – 3,0 </a:t>
                      </a:r>
                      <a:endParaRPr lang="sk-SK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85" marR="18085" marT="18085" marB="18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800" dirty="0" smtClean="0">
                          <a:latin typeface="Arial"/>
                          <a:ea typeface="Times New Roman"/>
                          <a:cs typeface="Times New Roman"/>
                        </a:rPr>
                        <a:t>- antikoncepčná </a:t>
                      </a:r>
                      <a:r>
                        <a:rPr lang="sk-SK" sz="1800" dirty="0">
                          <a:latin typeface="Arial"/>
                          <a:ea typeface="Times New Roman"/>
                          <a:cs typeface="Times New Roman"/>
                        </a:rPr>
                        <a:t>náplasť</a:t>
                      </a:r>
                      <a:endParaRPr lang="sk-SK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85" marR="18085" marT="18085" marB="18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800">
                          <a:latin typeface="Arial"/>
                          <a:ea typeface="Times New Roman"/>
                          <a:cs typeface="Times New Roman"/>
                        </a:rPr>
                        <a:t>0,5 – 0, 7 </a:t>
                      </a:r>
                      <a:endParaRPr lang="sk-SK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85" marR="18085" marT="18085" marB="18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62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800" dirty="0" smtClean="0">
                          <a:latin typeface="Arial"/>
                          <a:ea typeface="Times New Roman"/>
                          <a:cs typeface="Times New Roman"/>
                        </a:rPr>
                        <a:t>- sterilizácia</a:t>
                      </a:r>
                      <a:endParaRPr lang="sk-SK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85" marR="18085" marT="18085" marB="18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k-SK" sz="1800" dirty="0">
                          <a:latin typeface="Arial"/>
                          <a:ea typeface="Times New Roman"/>
                          <a:cs typeface="Times New Roman"/>
                        </a:rPr>
                        <a:t>0 – 0,5 </a:t>
                      </a:r>
                      <a:endParaRPr lang="sk-SK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85" marR="18085" marT="18085" marB="18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Orientačné ceny antikoncepcie</a:t>
            </a:r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990600" y="1447800"/>
          <a:ext cx="7467600" cy="4724400"/>
        </p:xfrm>
        <a:graphic>
          <a:graphicData uri="http://schemas.openxmlformats.org/drawingml/2006/table">
            <a:tbl>
              <a:tblPr/>
              <a:tblGrid>
                <a:gridCol w="3556000"/>
                <a:gridCol w="3911600"/>
              </a:tblGrid>
              <a:tr h="3149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k-SK" sz="1600" b="0" dirty="0" smtClean="0">
                          <a:latin typeface="+mn-lt"/>
                          <a:ea typeface="Calibri"/>
                          <a:cs typeface="Times New Roman"/>
                        </a:rPr>
                        <a:t> kondóm</a:t>
                      </a:r>
                      <a:endParaRPr lang="sk-SK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b="0" dirty="0" smtClean="0">
                          <a:latin typeface="+mn-lt"/>
                          <a:ea typeface="Calibri"/>
                          <a:cs typeface="Times New Roman"/>
                        </a:rPr>
                        <a:t>cca</a:t>
                      </a:r>
                      <a:r>
                        <a:rPr lang="sk-SK" sz="1600" b="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2000" b="0" dirty="0" smtClean="0">
                          <a:latin typeface="+mn-lt"/>
                          <a:ea typeface="Calibri"/>
                          <a:cs typeface="Times New Roman"/>
                        </a:rPr>
                        <a:t>30 Sk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b="0" dirty="0" smtClean="0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sk-SK" sz="1600" b="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600" b="0" dirty="0" err="1" smtClean="0">
                          <a:latin typeface="+mn-lt"/>
                          <a:ea typeface="Calibri"/>
                          <a:cs typeface="Times New Roman"/>
                        </a:rPr>
                        <a:t>pesar</a:t>
                      </a:r>
                      <a:r>
                        <a:rPr lang="sk-SK" sz="1600" b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sk-SK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b="0" dirty="0">
                          <a:latin typeface="+mn-lt"/>
                          <a:ea typeface="Calibri"/>
                          <a:cs typeface="Times New Roman"/>
                        </a:rPr>
                        <a:t>okolo</a:t>
                      </a:r>
                      <a:r>
                        <a:rPr lang="sk-SK" sz="2000" b="0" dirty="0">
                          <a:latin typeface="+mn-lt"/>
                          <a:ea typeface="Calibri"/>
                          <a:cs typeface="Times New Roman"/>
                        </a:rPr>
                        <a:t> 200 Sk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992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b="0" dirty="0" smtClean="0">
                          <a:latin typeface="+mn-lt"/>
                          <a:ea typeface="Calibri"/>
                          <a:cs typeface="Times New Roman"/>
                        </a:rPr>
                        <a:t>- vnútromaternicové </a:t>
                      </a:r>
                      <a:r>
                        <a:rPr lang="sk-SK" sz="1600" b="0" dirty="0">
                          <a:latin typeface="+mn-lt"/>
                          <a:ea typeface="Calibri"/>
                          <a:cs typeface="Times New Roman"/>
                        </a:rPr>
                        <a:t>teliesko</a:t>
                      </a:r>
                      <a:endParaRPr lang="sk-SK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b="0" dirty="0">
                          <a:latin typeface="+mn-lt"/>
                          <a:ea typeface="Calibri"/>
                          <a:cs typeface="Times New Roman"/>
                        </a:rPr>
                        <a:t>asi </a:t>
                      </a:r>
                      <a:r>
                        <a:rPr lang="sk-SK" sz="2000" b="0" dirty="0">
                          <a:latin typeface="+mn-lt"/>
                          <a:ea typeface="Calibri"/>
                          <a:cs typeface="Times New Roman"/>
                        </a:rPr>
                        <a:t>1 100 Sk </a:t>
                      </a:r>
                      <a:r>
                        <a:rPr lang="sk-SK" sz="1600" b="0" dirty="0">
                          <a:latin typeface="+mn-lt"/>
                          <a:ea typeface="Calibri"/>
                          <a:cs typeface="Times New Roman"/>
                        </a:rPr>
                        <a:t>(5 rokov) + poplatok za zavedenie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992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b="0" dirty="0" smtClean="0">
                          <a:latin typeface="+mn-lt"/>
                          <a:ea typeface="Calibri"/>
                          <a:cs typeface="Times New Roman"/>
                        </a:rPr>
                        <a:t>- podkožný </a:t>
                      </a:r>
                      <a:r>
                        <a:rPr lang="sk-SK" sz="1600" b="0" dirty="0">
                          <a:latin typeface="+mn-lt"/>
                          <a:ea typeface="Calibri"/>
                          <a:cs typeface="Times New Roman"/>
                        </a:rPr>
                        <a:t>implantát</a:t>
                      </a:r>
                      <a:endParaRPr lang="sk-SK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000" b="0" dirty="0">
                          <a:latin typeface="+mn-lt"/>
                          <a:ea typeface="Calibri"/>
                          <a:cs typeface="Times New Roman"/>
                        </a:rPr>
                        <a:t>7149 Sk </a:t>
                      </a:r>
                      <a:r>
                        <a:rPr lang="sk-SK" sz="1600" b="0" dirty="0">
                          <a:latin typeface="+mn-lt"/>
                          <a:ea typeface="Calibri"/>
                          <a:cs typeface="Times New Roman"/>
                        </a:rPr>
                        <a:t>(3 roky) alebo </a:t>
                      </a:r>
                      <a:r>
                        <a:rPr lang="sk-SK" sz="2000" b="0" dirty="0">
                          <a:latin typeface="+mn-lt"/>
                          <a:ea typeface="Calibri"/>
                          <a:cs typeface="Times New Roman"/>
                        </a:rPr>
                        <a:t>7135 </a:t>
                      </a:r>
                      <a:r>
                        <a:rPr lang="sk-SK" sz="2000" b="0">
                          <a:latin typeface="+mn-lt"/>
                          <a:ea typeface="Calibri"/>
                          <a:cs typeface="Times New Roman"/>
                        </a:rPr>
                        <a:t>Sk</a:t>
                      </a:r>
                      <a:r>
                        <a:rPr lang="sk-SK" sz="1600" b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sk-SK" sz="1600" b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b="0" smtClean="0"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sk-SK" sz="1600" b="0" dirty="0">
                          <a:latin typeface="+mn-lt"/>
                          <a:ea typeface="Calibri"/>
                          <a:cs typeface="Times New Roman"/>
                        </a:rPr>
                        <a:t>5 rokov) + poplatok za zavedenie </a:t>
                      </a:r>
                      <a:endParaRPr lang="sk-SK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k-SK" sz="1600" b="0" dirty="0" smtClean="0">
                          <a:latin typeface="+mn-lt"/>
                          <a:ea typeface="Calibri"/>
                          <a:cs typeface="Times New Roman"/>
                        </a:rPr>
                        <a:t> náplasť</a:t>
                      </a:r>
                      <a:endParaRPr lang="sk-SK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000" b="0" dirty="0">
                          <a:latin typeface="+mn-lt"/>
                          <a:ea typeface="Calibri"/>
                          <a:cs typeface="Times New Roman"/>
                        </a:rPr>
                        <a:t>1300 Sk</a:t>
                      </a:r>
                      <a:r>
                        <a:rPr lang="sk-SK" sz="1600" b="0" dirty="0">
                          <a:latin typeface="+mn-lt"/>
                          <a:ea typeface="Calibri"/>
                          <a:cs typeface="Times New Roman"/>
                        </a:rPr>
                        <a:t> (3 mesiace)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b="0" dirty="0" smtClean="0">
                          <a:latin typeface="+mn-lt"/>
                          <a:ea typeface="Calibri"/>
                          <a:cs typeface="Times New Roman"/>
                        </a:rPr>
                        <a:t>- antikoncepčný </a:t>
                      </a:r>
                      <a:r>
                        <a:rPr lang="sk-SK" sz="1600" b="0" dirty="0">
                          <a:latin typeface="+mn-lt"/>
                          <a:ea typeface="Calibri"/>
                          <a:cs typeface="Times New Roman"/>
                        </a:rPr>
                        <a:t>krúžok</a:t>
                      </a:r>
                      <a:endParaRPr lang="sk-SK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000" b="0" dirty="0">
                          <a:latin typeface="+mn-lt"/>
                          <a:ea typeface="Calibri"/>
                          <a:cs typeface="Times New Roman"/>
                        </a:rPr>
                        <a:t>1510 Sk</a:t>
                      </a:r>
                      <a:r>
                        <a:rPr lang="sk-SK" sz="1800" b="0" dirty="0">
                          <a:latin typeface="+mn-lt"/>
                          <a:ea typeface="Calibri"/>
                          <a:cs typeface="Times New Roman"/>
                        </a:rPr>
                        <a:t> (3 mesiace)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k-SK" sz="1600" b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600" b="0" dirty="0" err="1" smtClean="0">
                          <a:latin typeface="+mn-lt"/>
                          <a:ea typeface="Calibri"/>
                          <a:cs typeface="Times New Roman"/>
                        </a:rPr>
                        <a:t>minitabletky</a:t>
                      </a:r>
                      <a:endParaRPr lang="sk-SK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000" b="0" dirty="0">
                          <a:latin typeface="+mn-lt"/>
                          <a:ea typeface="Calibri"/>
                          <a:cs typeface="Times New Roman"/>
                        </a:rPr>
                        <a:t>795 Sk</a:t>
                      </a:r>
                      <a:r>
                        <a:rPr lang="sk-SK" sz="1600" b="0" dirty="0">
                          <a:latin typeface="+mn-lt"/>
                          <a:ea typeface="Calibri"/>
                          <a:cs typeface="Times New Roman"/>
                        </a:rPr>
                        <a:t> (3 mesiace)</a:t>
                      </a:r>
                      <a:endParaRPr lang="sk-SK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k-SK" sz="1600" b="0" dirty="0" smtClean="0">
                          <a:latin typeface="+mn-lt"/>
                          <a:ea typeface="Calibri"/>
                          <a:cs typeface="Times New Roman"/>
                        </a:rPr>
                        <a:t> HAK</a:t>
                      </a:r>
                      <a:endParaRPr lang="sk-SK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000" b="0" dirty="0">
                          <a:latin typeface="+mn-lt"/>
                          <a:ea typeface="Calibri"/>
                          <a:cs typeface="Times New Roman"/>
                        </a:rPr>
                        <a:t>500 </a:t>
                      </a:r>
                      <a:r>
                        <a:rPr lang="sk-SK" sz="2000" b="0" dirty="0" smtClean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sk-SK" sz="2000" b="0" dirty="0">
                          <a:latin typeface="+mn-lt"/>
                          <a:ea typeface="Calibri"/>
                          <a:cs typeface="Times New Roman"/>
                        </a:rPr>
                        <a:t>1400 Sk </a:t>
                      </a:r>
                      <a:r>
                        <a:rPr lang="sk-SK" sz="1600" b="0" dirty="0">
                          <a:latin typeface="+mn-lt"/>
                          <a:ea typeface="Calibri"/>
                          <a:cs typeface="Times New Roman"/>
                        </a:rPr>
                        <a:t>(3 mesiace)</a:t>
                      </a:r>
                      <a:endParaRPr lang="sk-SK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b="0" dirty="0" smtClean="0">
                          <a:latin typeface="+mn-lt"/>
                          <a:ea typeface="Calibri"/>
                          <a:cs typeface="Times New Roman"/>
                        </a:rPr>
                        <a:t>- HAK </a:t>
                      </a:r>
                      <a:r>
                        <a:rPr lang="sk-SK" sz="1600" b="0" dirty="0">
                          <a:latin typeface="+mn-lt"/>
                          <a:ea typeface="Calibri"/>
                          <a:cs typeface="Times New Roman"/>
                        </a:rPr>
                        <a:t>s priaznivým vplyvom na akné</a:t>
                      </a:r>
                      <a:endParaRPr lang="sk-SK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000" b="0" dirty="0">
                          <a:latin typeface="+mn-lt"/>
                          <a:ea typeface="Calibri"/>
                          <a:cs typeface="Times New Roman"/>
                        </a:rPr>
                        <a:t>700 </a:t>
                      </a:r>
                      <a:r>
                        <a:rPr lang="sk-SK" sz="2000" b="0" dirty="0" smtClean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sk-SK" sz="2000" b="0" dirty="0">
                          <a:latin typeface="+mn-lt"/>
                          <a:ea typeface="Calibri"/>
                          <a:cs typeface="Times New Roman"/>
                        </a:rPr>
                        <a:t>1000 Sk</a:t>
                      </a:r>
                      <a:endParaRPr lang="sk-SK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b="0" dirty="0" smtClean="0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sk-SK" sz="1600" b="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600" b="0" dirty="0" smtClean="0">
                          <a:latin typeface="+mn-lt"/>
                          <a:ea typeface="Calibri"/>
                          <a:cs typeface="Times New Roman"/>
                        </a:rPr>
                        <a:t>trojfázová </a:t>
                      </a:r>
                      <a:r>
                        <a:rPr lang="sk-SK" sz="1600" b="0" dirty="0">
                          <a:latin typeface="+mn-lt"/>
                          <a:ea typeface="Calibri"/>
                          <a:cs typeface="Times New Roman"/>
                        </a:rPr>
                        <a:t>HAK</a:t>
                      </a:r>
                      <a:endParaRPr lang="sk-SK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2000" b="0" dirty="0">
                          <a:latin typeface="+mn-lt"/>
                          <a:ea typeface="Calibri"/>
                          <a:cs typeface="Times New Roman"/>
                        </a:rPr>
                        <a:t>cca 400 Sk/800 Sk</a:t>
                      </a:r>
                      <a:r>
                        <a:rPr lang="sk-SK" sz="1600" b="0" dirty="0">
                          <a:latin typeface="+mn-lt"/>
                          <a:ea typeface="Calibri"/>
                          <a:cs typeface="Times New Roman"/>
                        </a:rPr>
                        <a:t> (3 mesiace)</a:t>
                      </a:r>
                      <a:endParaRPr lang="sk-SK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b="0" dirty="0" smtClean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sk-SK" sz="1600" b="0" dirty="0" err="1" smtClean="0">
                          <a:latin typeface="+mn-lt"/>
                          <a:ea typeface="Calibri"/>
                          <a:cs typeface="Times New Roman"/>
                        </a:rPr>
                        <a:t>vysokohormonálna</a:t>
                      </a:r>
                      <a:r>
                        <a:rPr lang="sk-SK" sz="1600" b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600" b="0" dirty="0">
                          <a:latin typeface="+mn-lt"/>
                          <a:ea typeface="Calibri"/>
                          <a:cs typeface="Times New Roman"/>
                        </a:rPr>
                        <a:t>HAK</a:t>
                      </a:r>
                      <a:endParaRPr lang="sk-SK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b="0" dirty="0">
                          <a:latin typeface="+mn-lt"/>
                          <a:ea typeface="Calibri"/>
                          <a:cs typeface="Times New Roman"/>
                        </a:rPr>
                        <a:t>cca 300 </a:t>
                      </a:r>
                      <a:r>
                        <a:rPr lang="sk-SK" sz="2000" b="0" dirty="0" smtClean="0">
                          <a:latin typeface="+mn-lt"/>
                          <a:ea typeface="Calibri"/>
                          <a:cs typeface="Times New Roman"/>
                        </a:rPr>
                        <a:t>Sk</a:t>
                      </a:r>
                      <a:r>
                        <a:rPr lang="sk-SK" sz="1600" b="0" dirty="0" smtClean="0">
                          <a:latin typeface="+mn-lt"/>
                          <a:ea typeface="Calibri"/>
                          <a:cs typeface="Times New Roman"/>
                        </a:rPr>
                        <a:t> (3 mesiace)</a:t>
                      </a:r>
                      <a:endParaRPr lang="sk-SK" sz="20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b="0" dirty="0" smtClean="0">
                          <a:latin typeface="+mn-lt"/>
                          <a:ea typeface="Calibri"/>
                          <a:cs typeface="Times New Roman"/>
                        </a:rPr>
                        <a:t>- tabletka </a:t>
                      </a:r>
                      <a:r>
                        <a:rPr lang="sk-SK" sz="1600" b="0" dirty="0">
                          <a:latin typeface="+mn-lt"/>
                          <a:ea typeface="Calibri"/>
                          <a:cs typeface="Times New Roman"/>
                        </a:rPr>
                        <a:t>„po“</a:t>
                      </a:r>
                      <a:endParaRPr lang="sk-SK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b="0" dirty="0">
                          <a:latin typeface="+mn-lt"/>
                          <a:ea typeface="Calibri"/>
                          <a:cs typeface="Times New Roman"/>
                        </a:rPr>
                        <a:t>cca 500 </a:t>
                      </a:r>
                      <a:r>
                        <a:rPr lang="sk-SK" sz="2000" b="0" dirty="0" smtClean="0">
                          <a:latin typeface="+mn-lt"/>
                          <a:ea typeface="Calibri"/>
                          <a:cs typeface="Times New Roman"/>
                        </a:rPr>
                        <a:t>Sk</a:t>
                      </a:r>
                      <a:endParaRPr lang="sk-SK" sz="20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b="0" dirty="0" smtClean="0">
                          <a:latin typeface="+mn-lt"/>
                          <a:ea typeface="Calibri"/>
                          <a:cs typeface="Times New Roman"/>
                        </a:rPr>
                        <a:t>- sterilizácia</a:t>
                      </a:r>
                      <a:endParaRPr lang="sk-SK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b="0" dirty="0">
                          <a:latin typeface="+mn-lt"/>
                          <a:ea typeface="Calibri"/>
                          <a:cs typeface="Times New Roman"/>
                        </a:rPr>
                        <a:t>cca 7500 </a:t>
                      </a:r>
                      <a:r>
                        <a:rPr lang="sk-SK" sz="2000" b="0" dirty="0" smtClean="0">
                          <a:latin typeface="+mn-lt"/>
                          <a:ea typeface="Calibri"/>
                          <a:cs typeface="Times New Roman"/>
                        </a:rPr>
                        <a:t>Sk</a:t>
                      </a:r>
                      <a:endParaRPr lang="sk-SK" sz="20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2590800" y="6382435"/>
            <a:ext cx="640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200" i="1" dirty="0" smtClean="0"/>
              <a:t>konverzný kurz: 1€ = 30,126 SKK</a:t>
            </a:r>
            <a:endParaRPr lang="sk-SK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>
            <a:noAutofit/>
          </a:bodyPr>
          <a:lstStyle/>
          <a:p>
            <a:endParaRPr lang="sk-SK" sz="1800" dirty="0" smtClean="0"/>
          </a:p>
          <a:p>
            <a:endParaRPr lang="sk-SK" sz="1800" dirty="0" smtClean="0"/>
          </a:p>
          <a:p>
            <a:r>
              <a:rPr lang="sk-SK" sz="1800" dirty="0" smtClean="0"/>
              <a:t>použité zdroje: </a:t>
            </a:r>
          </a:p>
          <a:p>
            <a:pPr>
              <a:buNone/>
            </a:pPr>
            <a:r>
              <a:rPr lang="sk-SK" sz="1800" dirty="0" smtClean="0"/>
              <a:t>	- </a:t>
            </a:r>
            <a:r>
              <a:rPr lang="sk-SK" sz="1800" dirty="0" smtClean="0">
                <a:hlinkClick r:id="rId2"/>
              </a:rPr>
              <a:t>http://www.zonaona.sk/</a:t>
            </a:r>
            <a:endParaRPr lang="sk-SK" sz="1800" dirty="0" smtClean="0"/>
          </a:p>
          <a:p>
            <a:pPr>
              <a:buNone/>
            </a:pPr>
            <a:r>
              <a:rPr lang="sk-SK" sz="1800" dirty="0" smtClean="0"/>
              <a:t>	- </a:t>
            </a:r>
            <a:r>
              <a:rPr lang="sk-SK" sz="1800" dirty="0" smtClean="0">
                <a:hlinkClick r:id="rId3"/>
              </a:rPr>
              <a:t>http://www.jednoutydne.cz/</a:t>
            </a:r>
            <a:endParaRPr lang="sk-SK" sz="1800" dirty="0" smtClean="0"/>
          </a:p>
          <a:p>
            <a:pPr>
              <a:buNone/>
            </a:pPr>
            <a:r>
              <a:rPr lang="sk-SK" sz="1800" dirty="0" smtClean="0"/>
              <a:t>	- </a:t>
            </a:r>
            <a:r>
              <a:rPr lang="sk-SK" sz="1800" u="sng" dirty="0" smtClean="0">
                <a:hlinkClick r:id="rId4"/>
              </a:rPr>
              <a:t>http://www.antikoncepcia.com/</a:t>
            </a:r>
            <a:endParaRPr lang="sk-SK" sz="1800" dirty="0" smtClean="0"/>
          </a:p>
          <a:p>
            <a:pPr>
              <a:buNone/>
            </a:pPr>
            <a:r>
              <a:rPr lang="sk-SK" sz="1800" dirty="0" smtClean="0"/>
              <a:t>	- </a:t>
            </a:r>
            <a:r>
              <a:rPr lang="sk-SK" sz="1800" dirty="0" smtClean="0">
                <a:hlinkClick r:id="rId5"/>
              </a:rPr>
              <a:t>http://www.clinic24.eu/</a:t>
            </a:r>
            <a:endParaRPr lang="sk-SK" sz="1800" dirty="0" smtClean="0"/>
          </a:p>
          <a:p>
            <a:pPr>
              <a:buNone/>
            </a:pPr>
            <a:r>
              <a:rPr lang="sk-SK" sz="1800" dirty="0" smtClean="0"/>
              <a:t>	- </a:t>
            </a:r>
            <a:r>
              <a:rPr lang="sk-SK" sz="1800" dirty="0" smtClean="0">
                <a:hlinkClick r:id="rId6"/>
              </a:rPr>
              <a:t>http://www.zdravie.sk/</a:t>
            </a:r>
            <a:endParaRPr lang="sk-SK" sz="1800" dirty="0" smtClean="0"/>
          </a:p>
          <a:p>
            <a:pPr>
              <a:buNone/>
            </a:pPr>
            <a:r>
              <a:rPr lang="sk-SK" sz="1800" dirty="0" smtClean="0"/>
              <a:t>	- </a:t>
            </a:r>
            <a:r>
              <a:rPr lang="sk-SK" sz="1800" u="sng" dirty="0" smtClean="0">
                <a:hlinkClick r:id="rId7"/>
              </a:rPr>
              <a:t>http://www.antikoncepcia.sk/</a:t>
            </a:r>
            <a:endParaRPr lang="sk-SK" sz="1800" dirty="0" smtClean="0"/>
          </a:p>
          <a:p>
            <a:pPr>
              <a:buNone/>
            </a:pPr>
            <a:endParaRPr lang="sk-SK" sz="1800" dirty="0" smtClean="0"/>
          </a:p>
          <a:p>
            <a:pPr>
              <a:buNone/>
            </a:pPr>
            <a:endParaRPr lang="sk-SK" sz="1800" dirty="0" smtClean="0"/>
          </a:p>
          <a:p>
            <a:pPr>
              <a:buNone/>
            </a:pPr>
            <a:endParaRPr lang="sk-SK" sz="1800" dirty="0" smtClean="0"/>
          </a:p>
          <a:p>
            <a:pPr>
              <a:buNone/>
            </a:pPr>
            <a:endParaRPr lang="sk-SK" sz="1800" dirty="0" smtClean="0"/>
          </a:p>
          <a:p>
            <a:pPr>
              <a:buNone/>
            </a:pPr>
            <a:endParaRPr lang="sk-SK" sz="1800" dirty="0" smtClean="0"/>
          </a:p>
          <a:p>
            <a:pPr>
              <a:buNone/>
            </a:pPr>
            <a:endParaRPr lang="sk-SK" sz="1800" dirty="0" smtClean="0"/>
          </a:p>
          <a:p>
            <a:pPr>
              <a:buNone/>
            </a:pPr>
            <a:endParaRPr lang="sk-SK" sz="1800" dirty="0" smtClean="0"/>
          </a:p>
          <a:p>
            <a:r>
              <a:rPr lang="sk-SK" sz="1800" dirty="0" smtClean="0"/>
              <a:t>kontakt: </a:t>
            </a:r>
            <a:r>
              <a:rPr lang="sk-SK" sz="1800" i="1" dirty="0" smtClean="0"/>
              <a:t>kristanova6c@gjar-po.sk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0600" y="2590800"/>
            <a:ext cx="7315200" cy="1828800"/>
          </a:xfrm>
        </p:spPr>
        <p:txBody>
          <a:bodyPr/>
          <a:lstStyle/>
          <a:p>
            <a:pPr algn="ctr"/>
            <a:r>
              <a:rPr lang="sk-SK" sz="6000" dirty="0" smtClean="0"/>
              <a:t>Ďakujem Vám za pozornosť</a:t>
            </a:r>
            <a:endParaRPr lang="sk-SK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Dôvody a účely antikoncepcie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4400" y="2057400"/>
            <a:ext cx="7848600" cy="1721640"/>
          </a:xfrm>
        </p:spPr>
        <p:txBody>
          <a:bodyPr>
            <a:normAutofit/>
          </a:bodyPr>
          <a:lstStyle/>
          <a:p>
            <a:r>
              <a:rPr lang="sk-SK" sz="2600" dirty="0" smtClean="0"/>
              <a:t>zabránenie neželanému otehotneniu</a:t>
            </a:r>
          </a:p>
          <a:p>
            <a:r>
              <a:rPr lang="sk-SK" sz="2600" dirty="0" smtClean="0"/>
              <a:t>prevencia prenosu pohlavných chorôb</a:t>
            </a:r>
          </a:p>
          <a:p>
            <a:r>
              <a:rPr lang="sk-SK" sz="2400" dirty="0" smtClean="0"/>
              <a:t>zdravotné</a:t>
            </a:r>
            <a:r>
              <a:rPr lang="sk-SK" sz="2600" dirty="0" smtClean="0"/>
              <a:t> dôvody</a:t>
            </a: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914400" y="3581400"/>
            <a:ext cx="5562600" cy="2057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zmiernenie menštruačných príznakov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zlepšenie zdravotného stavu pleti, vlasov, nechtov</a:t>
            </a: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D:\Dokumens\GJAR\informa\ppt - antikoncepcia\antikoncepcia_zena_nechut_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8523" y="3276600"/>
            <a:ext cx="2259677" cy="3088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rial" pitchFamily="34" charset="0"/>
                <a:cs typeface="Arial" pitchFamily="34" charset="0"/>
              </a:rPr>
              <a:t>Prirodzené metódy antikoncepcie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600200"/>
            <a:ext cx="4876800" cy="4800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sk-SK" sz="2400" dirty="0" smtClean="0"/>
              <a:t>sexuálna zdržanlivosť</a:t>
            </a:r>
          </a:p>
          <a:p>
            <a:pPr>
              <a:buFont typeface="Wingdings" pitchFamily="2" charset="2"/>
              <a:buChar char="§"/>
            </a:pPr>
            <a:r>
              <a:rPr lang="sk-SK" sz="2400" dirty="0" smtClean="0"/>
              <a:t>prerušovaná súlož</a:t>
            </a:r>
          </a:p>
          <a:p>
            <a:pPr>
              <a:buFont typeface="Wingdings" pitchFamily="2" charset="2"/>
              <a:buChar char="§"/>
            </a:pPr>
            <a:r>
              <a:rPr lang="sk-SK" sz="2400" dirty="0" smtClean="0"/>
              <a:t>výpočet plodných a </a:t>
            </a:r>
          </a:p>
          <a:p>
            <a:pPr>
              <a:buNone/>
            </a:pPr>
            <a:r>
              <a:rPr lang="sk-SK" sz="2400" dirty="0" smtClean="0"/>
              <a:t>    neplodných dní</a:t>
            </a:r>
          </a:p>
          <a:p>
            <a:pPr>
              <a:buFont typeface="Wingdings" pitchFamily="2" charset="2"/>
              <a:buChar char="§"/>
            </a:pPr>
            <a:r>
              <a:rPr lang="sk-SK" sz="2400" dirty="0" smtClean="0"/>
              <a:t>výpočet bazálnej teploty</a:t>
            </a:r>
          </a:p>
          <a:p>
            <a:pPr>
              <a:buFont typeface="Wingdings" pitchFamily="2" charset="2"/>
              <a:buChar char="§"/>
            </a:pPr>
            <a:r>
              <a:rPr lang="sk-SK" sz="2400" dirty="0" err="1" smtClean="0"/>
              <a:t>Bilingsova</a:t>
            </a:r>
            <a:r>
              <a:rPr lang="sk-SK" sz="2400" dirty="0" smtClean="0"/>
              <a:t> hlienová metóda</a:t>
            </a:r>
          </a:p>
          <a:p>
            <a:pPr>
              <a:buFont typeface="Wingdings" pitchFamily="2" charset="2"/>
              <a:buChar char="§"/>
            </a:pPr>
            <a:r>
              <a:rPr lang="sk-SK" sz="2400" dirty="0" err="1" smtClean="0"/>
              <a:t>symptotermálna</a:t>
            </a:r>
            <a:r>
              <a:rPr lang="sk-SK" sz="2400" dirty="0" smtClean="0"/>
              <a:t> metódy</a:t>
            </a:r>
          </a:p>
          <a:p>
            <a:pPr>
              <a:buFont typeface="Wingdings" pitchFamily="2" charset="2"/>
              <a:buChar char="§"/>
            </a:pPr>
            <a:r>
              <a:rPr lang="pl-PL" sz="2400" dirty="0" smtClean="0"/>
              <a:t>met. zisťovania ovulácie z moču</a:t>
            </a:r>
            <a:endParaRPr lang="sk-SK" sz="2400" dirty="0" smtClean="0"/>
          </a:p>
          <a:p>
            <a:pPr>
              <a:buFont typeface="Wingdings" pitchFamily="2" charset="2"/>
              <a:buChar char="§"/>
            </a:pPr>
            <a:r>
              <a:rPr lang="sk-SK" sz="2400" dirty="0" smtClean="0"/>
              <a:t>dojčenie</a:t>
            </a:r>
            <a:endParaRPr lang="sk-SK" sz="2400" dirty="0"/>
          </a:p>
        </p:txBody>
      </p:sp>
      <p:pic>
        <p:nvPicPr>
          <p:cNvPr id="1027" name="Picture 3" descr="D:\Dokumens\GJAR\informa\ppt - antikoncepcia\3129492913_cbbb9d2b2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981200"/>
            <a:ext cx="26924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Mechanické druhy antikoncepcie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4400" y="1752600"/>
            <a:ext cx="7391400" cy="2438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k-SK" sz="2400" dirty="0" smtClean="0"/>
              <a:t>mužský prezervatív </a:t>
            </a:r>
          </a:p>
          <a:p>
            <a:pPr>
              <a:buFont typeface="Wingdings" pitchFamily="2" charset="2"/>
              <a:buChar char="§"/>
            </a:pPr>
            <a:r>
              <a:rPr lang="sk-SK" sz="2400" dirty="0" smtClean="0"/>
              <a:t>ženský prezervatív</a:t>
            </a:r>
          </a:p>
          <a:p>
            <a:pPr>
              <a:buFont typeface="Wingdings" pitchFamily="2" charset="2"/>
              <a:buChar char="§"/>
            </a:pPr>
            <a:r>
              <a:rPr lang="sk-SK" sz="2400" dirty="0" err="1" smtClean="0"/>
              <a:t>pesar</a:t>
            </a:r>
            <a:r>
              <a:rPr lang="sk-SK" sz="24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sk-SK" sz="2400" dirty="0" err="1" smtClean="0"/>
              <a:t>cervikálny</a:t>
            </a:r>
            <a:r>
              <a:rPr lang="sk-SK" sz="2400" dirty="0" smtClean="0"/>
              <a:t> klobúčik</a:t>
            </a:r>
          </a:p>
          <a:p>
            <a:pPr>
              <a:buFont typeface="Wingdings" pitchFamily="2" charset="2"/>
              <a:buChar char="§"/>
            </a:pPr>
            <a:r>
              <a:rPr lang="sk-SK" sz="2400" dirty="0" smtClean="0"/>
              <a:t>vnútromaternicové teliesko (IUD = DANA)</a:t>
            </a:r>
          </a:p>
        </p:txBody>
      </p:sp>
      <p:pic>
        <p:nvPicPr>
          <p:cNvPr id="2050" name="Picture 2" descr="D:\Dokumens\GJAR\informa\ppt - antikoncepcia\contraceptiv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5513" y="4572000"/>
            <a:ext cx="1908687" cy="2005739"/>
          </a:xfrm>
          <a:prstGeom prst="rect">
            <a:avLst/>
          </a:prstGeom>
          <a:noFill/>
        </p:spPr>
      </p:pic>
      <p:pic>
        <p:nvPicPr>
          <p:cNvPr id="2051" name="Picture 3" descr="D:\Dokumens\GJAR\informa\ppt - antikoncepcia\femalecondom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657786"/>
            <a:ext cx="2667000" cy="1771214"/>
          </a:xfrm>
          <a:prstGeom prst="rect">
            <a:avLst/>
          </a:prstGeom>
          <a:noFill/>
        </p:spPr>
      </p:pic>
      <p:pic>
        <p:nvPicPr>
          <p:cNvPr id="2052" name="Picture 4" descr="D:\Dokumens\GJAR\informa\ppt - antikoncepcia\pes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4572000"/>
            <a:ext cx="2015617" cy="2002269"/>
          </a:xfrm>
          <a:prstGeom prst="rect">
            <a:avLst/>
          </a:prstGeom>
          <a:noFill/>
        </p:spPr>
      </p:pic>
      <p:pic>
        <p:nvPicPr>
          <p:cNvPr id="4098" name="Picture 2" descr="D:\Dokumens\GJAR\informa\ppt - antikoncepcia\IUD-produkt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572000"/>
            <a:ext cx="2312555" cy="2001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Chemické druhy antikoncepcie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4400" y="1676400"/>
            <a:ext cx="7772400" cy="1066800"/>
          </a:xfrm>
        </p:spPr>
        <p:txBody>
          <a:bodyPr>
            <a:normAutofit/>
          </a:bodyPr>
          <a:lstStyle/>
          <a:p>
            <a:r>
              <a:rPr lang="sk-SK" sz="2400" dirty="0" err="1" smtClean="0"/>
              <a:t>spermicídy</a:t>
            </a:r>
            <a:r>
              <a:rPr lang="sk-SK" sz="2400" dirty="0" smtClean="0"/>
              <a:t> - gély, krémy, čapíky, peny, antikoncepčný prúžok, špongia</a:t>
            </a:r>
          </a:p>
        </p:txBody>
      </p:sp>
      <p:pic>
        <p:nvPicPr>
          <p:cNvPr id="3074" name="Picture 2" descr="D:\Dokumens\GJAR\informa\ppt - antikoncepcia\spermici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207205"/>
            <a:ext cx="3161785" cy="2117395"/>
          </a:xfrm>
          <a:prstGeom prst="rect">
            <a:avLst/>
          </a:prstGeom>
          <a:noFill/>
        </p:spPr>
      </p:pic>
      <p:sp>
        <p:nvSpPr>
          <p:cNvPr id="5" name="Zástupný symbol obsahu 2"/>
          <p:cNvSpPr txBox="1">
            <a:spLocks/>
          </p:cNvSpPr>
          <p:nvPr/>
        </p:nvSpPr>
        <p:spPr>
          <a:xfrm>
            <a:off x="914400" y="2895600"/>
            <a:ext cx="7010400" cy="3429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zavádzajú sa pred stykom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nutnosť dodržať presný čas zavedenia </a:t>
            </a:r>
            <a:endParaRPr lang="sk-SK" sz="2400" dirty="0" smtClean="0"/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sk-SK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pred stykom a po styku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voľný prístup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sk-SK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možná alergia</a:t>
            </a: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Hormonálne metódy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4400" y="2209800"/>
            <a:ext cx="7772400" cy="33218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k-SK" sz="2400" dirty="0" smtClean="0"/>
              <a:t>patria tu tabletky, náplasť, antikoncepčný krúžok,  injekcia, vnútromaternicové teliesko...</a:t>
            </a:r>
          </a:p>
          <a:p>
            <a:pPr>
              <a:buFont typeface="Wingdings" pitchFamily="2" charset="2"/>
              <a:buChar char="§"/>
            </a:pPr>
            <a:r>
              <a:rPr lang="sk-SK" sz="2400" dirty="0" smtClean="0"/>
              <a:t>princíp: zabraňuje ovulácii, zhusťuje hlien krčka maternice </a:t>
            </a:r>
          </a:p>
          <a:p>
            <a:pPr>
              <a:buFont typeface="Wingdings" pitchFamily="2" charset="2"/>
              <a:buChar char="§"/>
            </a:pPr>
            <a:r>
              <a:rPr lang="sk-SK" sz="2400" dirty="0" smtClean="0"/>
              <a:t>rozdiely v množstve hormónov</a:t>
            </a:r>
          </a:p>
          <a:p>
            <a:pPr>
              <a:buFont typeface="Wingdings" pitchFamily="2" charset="2"/>
              <a:buChar char="§"/>
            </a:pPr>
            <a:r>
              <a:rPr lang="sk-SK" sz="2400" smtClean="0"/>
              <a:t>na </a:t>
            </a:r>
            <a:r>
              <a:rPr lang="sk-SK" sz="2400" smtClean="0"/>
              <a:t>Slovensku </a:t>
            </a:r>
            <a:r>
              <a:rPr lang="sk-SK" sz="2400" dirty="0" smtClean="0"/>
              <a:t>len na lekársky predpis – pod stálou lekárskou kontrolou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Výhody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4400" y="1707360"/>
            <a:ext cx="7772400" cy="3245640"/>
          </a:xfrm>
        </p:spPr>
        <p:txBody>
          <a:bodyPr>
            <a:normAutofit/>
          </a:bodyPr>
          <a:lstStyle/>
          <a:p>
            <a:r>
              <a:rPr lang="sk-SK" sz="2400" dirty="0" smtClean="0"/>
              <a:t>skracuje a uľahčuje menštruáciu a jej príznaky (nevoľnosti, bolesti)</a:t>
            </a:r>
          </a:p>
          <a:p>
            <a:r>
              <a:rPr lang="sk-SK" sz="2400" dirty="0" smtClean="0"/>
              <a:t>zníženie výskytu rakoviny vaječníkov a tela maternice</a:t>
            </a:r>
          </a:p>
          <a:p>
            <a:r>
              <a:rPr lang="sk-SK" sz="2400" dirty="0" smtClean="0"/>
              <a:t>nižší výskyt zápalov v oblasti malej panvy</a:t>
            </a:r>
          </a:p>
          <a:p>
            <a:r>
              <a:rPr lang="sk-SK" sz="2400" dirty="0" smtClean="0"/>
              <a:t>ochrana pred mimomaternicovým tehotenstvom</a:t>
            </a:r>
          </a:p>
          <a:p>
            <a:r>
              <a:rPr lang="sk-SK" sz="2400" dirty="0" smtClean="0"/>
              <a:t>prevencia </a:t>
            </a:r>
            <a:r>
              <a:rPr lang="sk-SK" sz="2400" dirty="0" err="1" smtClean="0"/>
              <a:t>vaječníkových</a:t>
            </a:r>
            <a:r>
              <a:rPr lang="sk-SK" sz="2400" dirty="0" smtClean="0"/>
              <a:t> cýst</a:t>
            </a:r>
            <a:endParaRPr lang="sk-SK" sz="2400" dirty="0"/>
          </a:p>
        </p:txBody>
      </p:sp>
      <p:pic>
        <p:nvPicPr>
          <p:cNvPr id="9219" name="Picture 3" descr="D:\Dokumens\GJAR\informa\ppt - antikoncepcia\7ff3382dd6391084e757c7ad256a3e6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178996"/>
            <a:ext cx="5791200" cy="1374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Nevýhody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4400" y="2621760"/>
            <a:ext cx="7772400" cy="2864640"/>
          </a:xfrm>
        </p:spPr>
        <p:txBody>
          <a:bodyPr>
            <a:normAutofit/>
          </a:bodyPr>
          <a:lstStyle/>
          <a:p>
            <a:r>
              <a:rPr lang="sk-SK" sz="2400" dirty="0" smtClean="0"/>
              <a:t>len na lekársky predpis</a:t>
            </a:r>
          </a:p>
          <a:p>
            <a:r>
              <a:rPr lang="sk-SK" sz="2400" dirty="0" smtClean="0"/>
              <a:t>neodporúča sa fajčiarkam </a:t>
            </a:r>
          </a:p>
          <a:p>
            <a:r>
              <a:rPr lang="sk-SK" sz="2400" dirty="0" smtClean="0"/>
              <a:t>nechráni pred pohlavne </a:t>
            </a:r>
          </a:p>
          <a:p>
            <a:pPr>
              <a:buNone/>
            </a:pPr>
            <a:r>
              <a:rPr lang="sk-SK" sz="2400" dirty="0" smtClean="0"/>
              <a:t>    prenosnými chorobami </a:t>
            </a:r>
          </a:p>
          <a:p>
            <a:r>
              <a:rPr lang="sk-SK" sz="2400" dirty="0" smtClean="0"/>
              <a:t>účinok sa môže vplyvom nevoľnosti, hnačky znížiť</a:t>
            </a:r>
          </a:p>
          <a:p>
            <a:r>
              <a:rPr lang="sk-SK" sz="2400" dirty="0" smtClean="0"/>
              <a:t>nie každá HAK je vhodná pre každú ženu</a:t>
            </a:r>
          </a:p>
        </p:txBody>
      </p:sp>
      <p:pic>
        <p:nvPicPr>
          <p:cNvPr id="6149" name="Picture 5" descr="D:\Dokumens\GJAR\informa\ppt - antikoncepcia\antikoncepcia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9179" y="914400"/>
            <a:ext cx="2309421" cy="3213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, klas. ver.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852</TotalTime>
  <Words>670</Words>
  <Application>Microsoft Office PowerPoint</Application>
  <PresentationFormat>Prezentácia na obrazovke (4:3)</PresentationFormat>
  <Paragraphs>212</Paragraphs>
  <Slides>23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4" baseType="lpstr">
      <vt:lpstr>Metro</vt:lpstr>
      <vt:lpstr>Antikoncepcia</vt:lpstr>
      <vt:lpstr>Obsah prezentácie</vt:lpstr>
      <vt:lpstr>Dôvody a účely antikoncepcie</vt:lpstr>
      <vt:lpstr>Prirodzené metódy antikoncepcie</vt:lpstr>
      <vt:lpstr>Mechanické druhy antikoncepcie</vt:lpstr>
      <vt:lpstr>Chemické druhy antikoncepcie</vt:lpstr>
      <vt:lpstr>Hormonálne metódy</vt:lpstr>
      <vt:lpstr>Výhody</vt:lpstr>
      <vt:lpstr>Nevýhody</vt:lpstr>
      <vt:lpstr>Antikoncepčné tabletky - kombinované</vt:lpstr>
      <vt:lpstr>Minitabletky</vt:lpstr>
      <vt:lpstr>Injekcia</vt:lpstr>
      <vt:lpstr>Podkožný implantát</vt:lpstr>
      <vt:lpstr>Antikoncepčný krúžok</vt:lpstr>
      <vt:lpstr>Antikoncepčná náplasť</vt:lpstr>
      <vt:lpstr>Vnútromaternicové teliesko (IUS) </vt:lpstr>
      <vt:lpstr>Núdzové metódy</vt:lpstr>
      <vt:lpstr>Trvalé metódy antikoncepcie</vt:lpstr>
      <vt:lpstr>Mýty a povery </vt:lpstr>
      <vt:lpstr>Účinnosť (Pearlov index)</vt:lpstr>
      <vt:lpstr>Orientačné ceny antikoncepcie</vt:lpstr>
      <vt:lpstr>Snímka 22</vt:lpstr>
      <vt:lpstr>Ďakujem Vám za pozornosť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Antikoncepcia</dc:title>
  <dc:creator>student</dc:creator>
  <cp:lastModifiedBy>janulienka</cp:lastModifiedBy>
  <cp:revision>200</cp:revision>
  <dcterms:created xsi:type="dcterms:W3CDTF">2009-03-04T10:04:13Z</dcterms:created>
  <dcterms:modified xsi:type="dcterms:W3CDTF">2009-04-25T08:08:41Z</dcterms:modified>
</cp:coreProperties>
</file>