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58" r:id="rId4"/>
    <p:sldId id="257" r:id="rId5"/>
    <p:sldId id="260" r:id="rId6"/>
    <p:sldId id="259" r:id="rId7"/>
    <p:sldId id="262" r:id="rId8"/>
    <p:sldId id="263" r:id="rId9"/>
    <p:sldId id="264" r:id="rId10"/>
    <p:sldId id="271" r:id="rId11"/>
    <p:sldId id="266" r:id="rId12"/>
    <p:sldId id="267" r:id="rId13"/>
    <p:sldId id="261" r:id="rId14"/>
    <p:sldId id="270" r:id="rId15"/>
    <p:sldId id="265" r:id="rId16"/>
    <p:sldId id="268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8A5E3-BD8E-46F3-81E8-DE4EC8A5D09D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22DC0-CEA9-4C6A-B950-30AB57EBCB8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22DC0-CEA9-4C6A-B950-30AB57EBCB8E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D658-1323-4A23-97E6-1EDDD1C47C3E}" type="datetimeFigureOut">
              <a:rPr lang="sk-SK" smtClean="0"/>
              <a:t>19.12.2016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A11B-50C8-4ED9-855A-D8908479C43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158417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k-SK" sz="8800" dirty="0" smtClean="0">
                <a:latin typeface="+mj-lt"/>
              </a:rPr>
              <a:t>Oporná sústava</a:t>
            </a:r>
            <a:endParaRPr lang="sk-SK" sz="8800" dirty="0">
              <a:latin typeface="+mj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771800" y="3861048"/>
            <a:ext cx="3960440" cy="15841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QUIZ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9. Táto snímka bola urobená za účelom zistenia:</a:t>
            </a:r>
            <a:r>
              <a:rPr lang="sk-SK" sz="4400" dirty="0"/>
              <a:t/>
            </a:r>
            <a:br>
              <a:rPr lang="sk-SK" sz="4400" dirty="0"/>
            </a:b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439248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vykĺbeného </a:t>
            </a:r>
            <a:r>
              <a:rPr lang="sk-SK" sz="3200" dirty="0" err="1" smtClean="0">
                <a:solidFill>
                  <a:schemeClr val="bg1"/>
                </a:solidFill>
              </a:rPr>
              <a:t>ram</a:t>
            </a:r>
            <a:r>
              <a:rPr lang="sk-SK" sz="3200" dirty="0" smtClean="0">
                <a:solidFill>
                  <a:schemeClr val="bg1"/>
                </a:solidFill>
              </a:rPr>
              <a:t>. kĺbu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4608512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</a:t>
            </a:r>
            <a:r>
              <a:rPr lang="sk-SK" sz="3200" dirty="0" smtClean="0"/>
              <a:t>zlomeniny kľúčnej kosti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338437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zlomeniny rebra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https://scontent-vie1-1.xx.fbcdn.net/v/t34.0-12/15644837_10205998083750321_1834007454_n.jpg?oh=0c38e251314c38252e522439ab73d38d&amp;oe=585A03B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212976"/>
            <a:ext cx="3264363" cy="24482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10. </a:t>
            </a:r>
            <a:r>
              <a:rPr lang="sk-SK" sz="4400" dirty="0"/>
              <a:t>Približne koľko kĺbov sa nachádza v ľudskom tele?</a:t>
            </a:r>
            <a:br>
              <a:rPr lang="sk-SK" sz="4400" dirty="0"/>
            </a:b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14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220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14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230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14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240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476672"/>
            <a:ext cx="7772400" cy="20162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11. </a:t>
            </a:r>
            <a:r>
              <a:rPr lang="sk-SK" sz="4400" dirty="0"/>
              <a:t>Všetky kosti v tele sú navzájom napojené, len jedna kosť je „sama“. Ktorá to je ?</a:t>
            </a: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2520280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strmienok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194421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jazylka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2088232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čerieslo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548680"/>
            <a:ext cx="7772400" cy="20162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12</a:t>
            </a:r>
            <a:r>
              <a:rPr kumimoji="0" lang="sk-SK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sk-SK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Druh artritídy, ktorá vzniká baktériami prenikajúcimi do kĺbu  z infikovanej rany sa volá...  </a:t>
            </a: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259228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</a:t>
            </a:r>
            <a:r>
              <a:rPr lang="sk-SK" sz="3200" dirty="0"/>
              <a:t>reumatická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266429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</a:t>
            </a:r>
            <a:r>
              <a:rPr lang="sk-SK" sz="3200" dirty="0" err="1"/>
              <a:t>psoriatická</a:t>
            </a:r>
            <a:r>
              <a:rPr lang="sk-SK" sz="3200" dirty="0"/>
              <a:t>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2088232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</a:t>
            </a:r>
            <a:r>
              <a:rPr lang="sk-SK" sz="3200" dirty="0"/>
              <a:t>septická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13. Na nasledujúcom obrázku sa nachádza:</a:t>
            </a:r>
            <a:r>
              <a:rPr lang="sk-SK" sz="4400" dirty="0"/>
              <a:t/>
            </a:r>
            <a:br>
              <a:rPr lang="sk-SK" sz="4400" dirty="0"/>
            </a:b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3068960"/>
            <a:ext cx="201622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</a:t>
            </a:r>
            <a:r>
              <a:rPr lang="sk-SK" sz="3200" dirty="0" smtClean="0"/>
              <a:t>lopatka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4293096"/>
            <a:ext cx="381642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</a:t>
            </a:r>
            <a:r>
              <a:rPr lang="sk-SK" sz="3200" dirty="0" smtClean="0"/>
              <a:t>lonová kosť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83568" y="5517232"/>
            <a:ext cx="302433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záhlavná kosť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 descr="Výsledok vyhľadávania obrázkov pre dopyt lopatka kosť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068960"/>
            <a:ext cx="3362443" cy="236093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14. </a:t>
            </a:r>
            <a:r>
              <a:rPr lang="sk-SK" sz="4400" dirty="0"/>
              <a:t>V pokročilom veku </a:t>
            </a:r>
            <a:r>
              <a:rPr lang="sk-SK" sz="4400" dirty="0" smtClean="0"/>
              <a:t>vzniká ... </a:t>
            </a:r>
            <a:r>
              <a:rPr lang="sk-SK" sz="4400" dirty="0"/>
              <a:t>dreň.</a:t>
            </a: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2088232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červená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14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žltá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14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C</a:t>
            </a:r>
            <a:r>
              <a:rPr lang="sk-SK" sz="3200" dirty="0" smtClean="0">
                <a:solidFill>
                  <a:schemeClr val="bg1"/>
                </a:solidFill>
              </a:rPr>
              <a:t>) sivá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15. Žena na obrázku trpí chorobou nazývanou:</a:t>
            </a:r>
            <a:r>
              <a:rPr lang="sk-SK" sz="4400" dirty="0"/>
              <a:t/>
            </a:r>
            <a:br>
              <a:rPr lang="sk-SK" sz="4400" dirty="0"/>
            </a:b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3168352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</a:t>
            </a:r>
            <a:r>
              <a:rPr lang="sk-SK" sz="3200" dirty="0" smtClean="0"/>
              <a:t>reuma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381642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</a:t>
            </a:r>
            <a:r>
              <a:rPr lang="sk-SK" sz="3200" dirty="0" smtClean="0"/>
              <a:t>krivica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302433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DNA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58" name="Picture 2" descr="https://scontent-vie1-1.xx.fbcdn.net/v/t34.0-12/15592315_10205998128071429_62567074_n.jpg?oh=e44a807f03729d378a2c68f35daf915e&amp;oe=5859E9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96952"/>
            <a:ext cx="3600400" cy="300033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1. Čo mala naša kosť (Lukáš) napísané na topánkach?</a:t>
            </a:r>
            <a:r>
              <a:rPr lang="sk-SK" sz="4400" dirty="0"/>
              <a:t/>
            </a:r>
            <a:br>
              <a:rPr lang="sk-SK" sz="4400" dirty="0"/>
            </a:b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3068960"/>
            <a:ext cx="3168352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</a:t>
            </a:r>
            <a:r>
              <a:rPr lang="sk-SK" sz="3200" dirty="0" smtClean="0"/>
              <a:t>epifýza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3600400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hubovité tkanivo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83568" y="4293096"/>
            <a:ext cx="381642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</a:t>
            </a:r>
            <a:r>
              <a:rPr lang="sk-SK" sz="3200" dirty="0" smtClean="0"/>
              <a:t>chrupka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sk-SK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Približne</a:t>
            </a:r>
            <a:r>
              <a:rPr lang="sk-SK" sz="4800" dirty="0" smtClean="0">
                <a:latin typeface="+mj-lt"/>
                <a:ea typeface="+mj-ea"/>
                <a:cs typeface="+mj-cs"/>
              </a:rPr>
              <a:t> </a:t>
            </a:r>
            <a:r>
              <a:rPr lang="sk-SK" sz="4800" dirty="0" smtClean="0"/>
              <a:t>koľko </a:t>
            </a:r>
            <a:r>
              <a:rPr lang="sk-SK" sz="4800" dirty="0" smtClean="0">
                <a:latin typeface="+mj-lt"/>
                <a:ea typeface="+mj-ea"/>
                <a:cs typeface="+mj-cs"/>
              </a:rPr>
              <a:t>kostí má v tele novorodenec?</a:t>
            </a:r>
            <a:r>
              <a:rPr kumimoji="0" lang="sk-SK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sk-SK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3068960"/>
            <a:ext cx="14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200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4293096"/>
            <a:ext cx="14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B</a:t>
            </a:r>
            <a:r>
              <a:rPr lang="sk-SK" sz="3200" dirty="0" smtClean="0">
                <a:solidFill>
                  <a:schemeClr val="bg1"/>
                </a:solidFill>
              </a:rPr>
              <a:t>) 252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568" y="5517232"/>
            <a:ext cx="14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C</a:t>
            </a:r>
            <a:r>
              <a:rPr lang="sk-SK" sz="3200" dirty="0" smtClean="0">
                <a:solidFill>
                  <a:schemeClr val="bg1"/>
                </a:solidFill>
              </a:rPr>
              <a:t>) 300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800" dirty="0" smtClean="0"/>
              <a:t> 3. </a:t>
            </a:r>
            <a:r>
              <a:rPr lang="sk-SK" sz="4800" dirty="0"/>
              <a:t>Ktorá z uvedených kostí nie je kosťou zápästia?</a:t>
            </a:r>
            <a:endParaRPr kumimoji="0" lang="sk-SK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3068960"/>
            <a:ext cx="230425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</a:t>
            </a:r>
            <a:r>
              <a:rPr lang="sk-SK" sz="3200" dirty="0" err="1"/>
              <a:t>kockovitá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4293096"/>
            <a:ext cx="295232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</a:t>
            </a:r>
            <a:r>
              <a:rPr lang="sk-SK" sz="3200" dirty="0"/>
              <a:t>mesiačikovitá</a:t>
            </a:r>
            <a:br>
              <a:rPr lang="sk-SK" sz="3200" dirty="0"/>
            </a:br>
            <a:r>
              <a:rPr lang="sk-SK" sz="3200" dirty="0"/>
              <a:t>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83568" y="5517232"/>
            <a:ext cx="194421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</a:t>
            </a:r>
            <a:r>
              <a:rPr lang="sk-SK" sz="3200" dirty="0"/>
              <a:t>háková</a:t>
            </a:r>
            <a:r>
              <a:rPr lang="sk-SK" sz="3200" dirty="0" smtClean="0">
                <a:solidFill>
                  <a:schemeClr val="bg1"/>
                </a:solidFill>
              </a:rPr>
              <a:t>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5"/>
            <a:ext cx="7772400" cy="9361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sk-SK" sz="4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r>
              <a:rPr lang="sk-SK" sz="4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sk-SK" sz="4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Čo je luxácia? </a:t>
            </a:r>
            <a:endParaRPr kumimoji="0" lang="sk-SK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273630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</a:t>
            </a:r>
            <a:r>
              <a:rPr lang="sk-SK" sz="3200" dirty="0"/>
              <a:t>podvrtnutie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237626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</a:t>
            </a:r>
            <a:r>
              <a:rPr lang="sk-SK" sz="3200" dirty="0"/>
              <a:t>vykĺbenie</a:t>
            </a:r>
            <a:r>
              <a:rPr lang="sk-SK" sz="3200" dirty="0" smtClean="0">
                <a:solidFill>
                  <a:schemeClr val="bg1"/>
                </a:solidFill>
              </a:rPr>
              <a:t>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2520280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</a:t>
            </a:r>
            <a:r>
              <a:rPr lang="sk-SK" sz="3200" dirty="0"/>
              <a:t>vyvrtnutie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ýsledok vyhľadávania obrázkov pre dopyt chondrocy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96952"/>
            <a:ext cx="3371528" cy="2528646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5. Čo môžeme vidieť na tomto obrázku?</a:t>
            </a:r>
            <a:r>
              <a:rPr lang="sk-SK" sz="4400" dirty="0"/>
              <a:t/>
            </a:r>
            <a:br>
              <a:rPr lang="sk-SK" sz="4400" dirty="0"/>
            </a:b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3068960"/>
            <a:ext cx="2520280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</a:t>
            </a:r>
            <a:r>
              <a:rPr lang="sk-SK" sz="3200" dirty="0" err="1" smtClean="0">
                <a:solidFill>
                  <a:schemeClr val="bg1"/>
                </a:solidFill>
              </a:rPr>
              <a:t>fibrocyty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4293096"/>
            <a:ext cx="2880320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</a:t>
            </a:r>
            <a:r>
              <a:rPr lang="sk-SK" sz="3200" dirty="0" err="1" smtClean="0">
                <a:solidFill>
                  <a:schemeClr val="bg1"/>
                </a:solidFill>
              </a:rPr>
              <a:t>chondrocyty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83568" y="5517232"/>
            <a:ext cx="237626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</a:t>
            </a:r>
            <a:r>
              <a:rPr lang="sk-SK" sz="3200" dirty="0" err="1" smtClean="0">
                <a:solidFill>
                  <a:schemeClr val="bg1"/>
                </a:solidFill>
              </a:rPr>
              <a:t>osteocyty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sk-SK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</a:t>
            </a:r>
            <a:r>
              <a:rPr lang="sk-SK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sk-SK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 akú kosť sa jedná , ak poviem os </a:t>
            </a:r>
            <a:r>
              <a:rPr lang="sk-SK" sz="44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zygomatikum</a:t>
            </a:r>
            <a:r>
              <a:rPr lang="sk-SK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158417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A) slzná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18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</a:t>
            </a:r>
            <a:r>
              <a:rPr lang="sk-SK" sz="3200" dirty="0" smtClean="0"/>
              <a:t> </a:t>
            </a:r>
            <a:r>
              <a:rPr lang="sk-SK" sz="3200" dirty="0"/>
              <a:t>jazylka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2088232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</a:t>
            </a:r>
            <a:r>
              <a:rPr lang="sk-SK" sz="3200" dirty="0"/>
              <a:t>jarmová 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/>
              <a:t>7. </a:t>
            </a:r>
            <a:r>
              <a:rPr lang="sk-SK" sz="4400" dirty="0"/>
              <a:t>Kde sa nachádza jediná kosť, ktorá je vyvinutá už po narodení?</a:t>
            </a:r>
            <a:br>
              <a:rPr lang="sk-SK" sz="4400" dirty="0"/>
            </a:b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1944216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A</a:t>
            </a:r>
            <a:r>
              <a:rPr lang="sk-SK" sz="3200" dirty="0" smtClean="0">
                <a:solidFill>
                  <a:schemeClr val="bg1"/>
                </a:solidFill>
              </a:rPr>
              <a:t>) v nose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1872208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v uchu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3240360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v ústnej dutine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764704"/>
            <a:ext cx="7772400" cy="14700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sk-SK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8. </a:t>
            </a:r>
            <a:r>
              <a:rPr lang="sk-SK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Kosti dospelého človeka tvoria _ _ % jeho telesnej váhy.</a:t>
            </a:r>
            <a:endParaRPr kumimoji="0" lang="sk-SK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683568" y="3068960"/>
            <a:ext cx="129614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A</a:t>
            </a:r>
            <a:r>
              <a:rPr lang="sk-SK" sz="3200" dirty="0" smtClean="0">
                <a:solidFill>
                  <a:schemeClr val="bg1"/>
                </a:solidFill>
              </a:rPr>
              <a:t>) 14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83568" y="4293096"/>
            <a:ext cx="129614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B) 23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5517232"/>
            <a:ext cx="1296144" cy="6949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sk-SK" sz="3200" dirty="0">
                <a:solidFill>
                  <a:schemeClr val="bg1"/>
                </a:solidFill>
              </a:rPr>
              <a:t> </a:t>
            </a:r>
            <a:r>
              <a:rPr lang="sk-SK" sz="3200" dirty="0" smtClean="0">
                <a:solidFill>
                  <a:schemeClr val="bg1"/>
                </a:solidFill>
              </a:rPr>
              <a:t>C) 29</a:t>
            </a:r>
            <a:r>
              <a:rPr lang="sk-SK" sz="3200" dirty="0">
                <a:solidFill>
                  <a:schemeClr val="bg1"/>
                </a:solidFill>
              </a:rPr>
              <a:t/>
            </a:r>
            <a:br>
              <a:rPr lang="sk-SK" sz="3200" dirty="0">
                <a:solidFill>
                  <a:schemeClr val="bg1"/>
                </a:solidFill>
              </a:rPr>
            </a:b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331</Words>
  <Application>Microsoft Office PowerPoint</Application>
  <PresentationFormat>Prezentácia na obrazovke (4:3)</PresentationFormat>
  <Paragraphs>63</Paragraphs>
  <Slides>16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Oporná sústava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Oporná sústava</dc:title>
  <dc:creator>Lenka Puháková</dc:creator>
  <cp:lastModifiedBy>Lenka Puháková</cp:lastModifiedBy>
  <cp:revision>17</cp:revision>
  <dcterms:created xsi:type="dcterms:W3CDTF">2016-12-19T15:58:06Z</dcterms:created>
  <dcterms:modified xsi:type="dcterms:W3CDTF">2016-12-19T20:09:44Z</dcterms:modified>
</cp:coreProperties>
</file>