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60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2FEB0-CAAC-4F07-94A9-00EACDF13C51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12067-475C-4DC8-B9E5-F3CB09AA36F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-goettingen.de/en/1.html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dirty="0" smtClean="0"/>
              <a:t>* 29. september 1901 – † 28. november 1954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12067-475C-4DC8-B9E5-F3CB09AA36F6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1923 - odišiel na </a:t>
            </a:r>
            <a:r>
              <a:rPr lang="sk-SK" dirty="0" err="1" smtClean="0">
                <a:hlinkClick r:id="rId3"/>
              </a:rPr>
              <a:t>University</a:t>
            </a:r>
            <a:r>
              <a:rPr lang="sk-SK" dirty="0" smtClean="0">
                <a:hlinkClick r:id="rId3"/>
              </a:rPr>
              <a:t> </a:t>
            </a:r>
            <a:r>
              <a:rPr lang="sk-SK" dirty="0" err="1" smtClean="0">
                <a:hlinkClick r:id="rId3"/>
              </a:rPr>
              <a:t>of</a:t>
            </a:r>
            <a:r>
              <a:rPr lang="sk-SK" dirty="0" smtClean="0">
                <a:hlinkClick r:id="rId3"/>
              </a:rPr>
              <a:t> </a:t>
            </a:r>
            <a:r>
              <a:rPr lang="sk-SK" dirty="0" err="1" smtClean="0">
                <a:hlinkClick r:id="rId3"/>
              </a:rPr>
              <a:t>Göttingen</a:t>
            </a:r>
            <a:r>
              <a:rPr lang="sk-SK" dirty="0" smtClean="0"/>
              <a:t> vtedajšie svetové centrum kvantovej fyziky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12067-475C-4DC8-B9E5-F3CB09AA36F6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sk-SK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sk-SK" sz="120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12067-475C-4DC8-B9E5-F3CB09AA36F6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ĺž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F8BF7-A381-4C05-A04A-29147D8ACAA6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6DDBAC-0227-4E78-9CB6-2FF4F64119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F8BF7-A381-4C05-A04A-29147D8ACAA6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6DDBAC-0227-4E78-9CB6-2FF4F64119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F8BF7-A381-4C05-A04A-29147D8ACAA6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6DDBAC-0227-4E78-9CB6-2FF4F64119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F8BF7-A381-4C05-A04A-29147D8ACAA6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6DDBAC-0227-4E78-9CB6-2FF4F64119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ĺž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ĺž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F8BF7-A381-4C05-A04A-29147D8ACAA6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6DDBAC-0227-4E78-9CB6-2FF4F64119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F8BF7-A381-4C05-A04A-29147D8ACAA6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6DDBAC-0227-4E78-9CB6-2FF4F64119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F8BF7-A381-4C05-A04A-29147D8ACAA6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6DDBAC-0227-4E78-9CB6-2FF4F64119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F8BF7-A381-4C05-A04A-29147D8ACAA6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6DDBAC-0227-4E78-9CB6-2FF4F64119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F8BF7-A381-4C05-A04A-29147D8ACAA6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6DDBAC-0227-4E78-9CB6-2FF4F64119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F8BF7-A381-4C05-A04A-29147D8ACAA6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6DDBAC-0227-4E78-9CB6-2FF4F64119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s jedným zaobleným roh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F8BF7-A381-4C05-A04A-29147D8ACAA6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6DDBAC-0227-4E78-9CB6-2FF4F641191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ĺž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nadpis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70F8BF7-A381-4C05-A04A-29147D8ACAA6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A6DDBAC-0227-4E78-9CB6-2FF4F641191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tablebiographies.com/Du-Fi/Fermi-Enrico.html" TargetMode="External"/><Relationship Id="rId2" Type="http://schemas.openxmlformats.org/officeDocument/2006/relationships/hyperlink" Target="https://sk.wikipedia.org/wiki/Enrico_Fermi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hyperlink" Target="https://www.youtube.com/watch?v=g3SKBwzTtv0" TargetMode="External"/><Relationship Id="rId4" Type="http://schemas.openxmlformats.org/officeDocument/2006/relationships/hyperlink" Target="http://tech.sme.sk/c/4125525/enrico-fermi-papez-fyziky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" Target="slide4.xml"/><Relationship Id="rId7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sns.i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hyperlink" Target="http://www.universiteitleiden.nl/en" TargetMode="External"/><Relationship Id="rId4" Type="http://schemas.openxmlformats.org/officeDocument/2006/relationships/hyperlink" Target="http://www.uni-goettingen.de/en/1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en.uniroma1.i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www.columbia.ed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iki/Projekt_Manhatta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772816"/>
            <a:ext cx="3167336" cy="1470025"/>
          </a:xfrm>
        </p:spPr>
        <p:txBody>
          <a:bodyPr>
            <a:noAutofit/>
          </a:bodyPr>
          <a:lstStyle/>
          <a:p>
            <a:pPr algn="ctr"/>
            <a:r>
              <a:rPr lang="sk-SK" sz="5400" dirty="0" err="1" smtClean="0"/>
              <a:t>Enrico</a:t>
            </a:r>
            <a:r>
              <a:rPr lang="sk-SK" sz="5400" dirty="0" smtClean="0"/>
              <a:t> </a:t>
            </a:r>
            <a:r>
              <a:rPr lang="sk-SK" sz="5400" dirty="0" err="1" smtClean="0"/>
              <a:t>Fermi</a:t>
            </a:r>
            <a:endParaRPr lang="sk-SK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5157192"/>
            <a:ext cx="3168352" cy="985664"/>
          </a:xfrm>
        </p:spPr>
        <p:txBody>
          <a:bodyPr/>
          <a:lstStyle/>
          <a:p>
            <a:pPr algn="ctr"/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Lucia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Holodňaková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ctr"/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III.D</a:t>
            </a:r>
            <a:endParaRPr lang="sk-SK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Obrázok 5" descr="uewb_04_img02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548680"/>
            <a:ext cx="5328592" cy="5736827"/>
          </a:xfrm>
          <a:prstGeom prst="rect">
            <a:avLst/>
          </a:prstGeom>
        </p:spPr>
      </p:pic>
      <p:pic>
        <p:nvPicPr>
          <p:cNvPr id="8193" name="Picture 1" descr="Enrico Fermi, podpis (z wikidata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5877272"/>
            <a:ext cx="1381125" cy="6381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11872" cy="864096"/>
          </a:xfrm>
        </p:spPr>
        <p:txBody>
          <a:bodyPr/>
          <a:lstStyle/>
          <a:p>
            <a:r>
              <a:rPr lang="sk-SK" dirty="0" smtClean="0"/>
              <a:t>Zdroje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403976"/>
          </a:xfrm>
        </p:spPr>
        <p:txBody>
          <a:bodyPr>
            <a:normAutofit/>
          </a:bodyPr>
          <a:lstStyle/>
          <a:p>
            <a:r>
              <a:rPr lang="sk-SK" sz="2000" dirty="0" smtClean="0">
                <a:hlinkClick r:id="rId2"/>
              </a:rPr>
              <a:t>https://sk.wikipedia.org/wiki/Enrico_Fermi</a:t>
            </a:r>
            <a:endParaRPr lang="sk-SK" sz="2000" dirty="0" smtClean="0"/>
          </a:p>
          <a:p>
            <a:r>
              <a:rPr lang="sk-SK" sz="2000" dirty="0" smtClean="0">
                <a:hlinkClick r:id="rId3"/>
              </a:rPr>
              <a:t>http://www.notablebiographies.com/Du-Fi/Fermi-Enrico.html</a:t>
            </a:r>
            <a:endParaRPr lang="sk-SK" sz="2000" dirty="0" smtClean="0"/>
          </a:p>
          <a:p>
            <a:r>
              <a:rPr lang="sk-SK" sz="2000" dirty="0" smtClean="0">
                <a:hlinkClick r:id="rId4"/>
              </a:rPr>
              <a:t>http://tech.sme.sk/c/4125525/enrico-fermi-papez-fyziky.html</a:t>
            </a:r>
            <a:endParaRPr lang="sk-SK" sz="2000" dirty="0" smtClean="0"/>
          </a:p>
          <a:p>
            <a:endParaRPr lang="sk-SK" sz="2400" dirty="0" smtClean="0"/>
          </a:p>
          <a:p>
            <a:r>
              <a:rPr lang="sk-SK" sz="2400" dirty="0" smtClean="0">
                <a:hlinkClick r:id="rId5"/>
              </a:rPr>
              <a:t>FILM</a:t>
            </a:r>
            <a:endParaRPr lang="sk-SK" sz="2400" dirty="0" smtClean="0"/>
          </a:p>
          <a:p>
            <a:pPr>
              <a:buNone/>
            </a:pPr>
            <a:endParaRPr lang="sk-SK" sz="2400" dirty="0" smtClean="0"/>
          </a:p>
          <a:p>
            <a:r>
              <a:rPr lang="sk-SK" sz="2000" dirty="0" smtClean="0"/>
              <a:t>KVASNICA, J., 1987. </a:t>
            </a:r>
            <a:r>
              <a:rPr lang="sk-SK" sz="2000" i="1" dirty="0" smtClean="0"/>
              <a:t>Priekopníci modernej fyziky. </a:t>
            </a:r>
            <a:r>
              <a:rPr lang="sk-SK" sz="2000" dirty="0" smtClean="0"/>
              <a:t>Bratislava: </a:t>
            </a:r>
            <a:r>
              <a:rPr lang="sk-SK" sz="2000" dirty="0" err="1" smtClean="0"/>
              <a:t>Smena</a:t>
            </a:r>
            <a:r>
              <a:rPr lang="sk-SK" sz="2000" dirty="0" smtClean="0"/>
              <a:t>. </a:t>
            </a:r>
          </a:p>
          <a:p>
            <a:endParaRPr lang="sk-SK" sz="2400" dirty="0" smtClean="0"/>
          </a:p>
          <a:p>
            <a:endParaRPr lang="sk-SK" sz="2400" dirty="0" smtClean="0"/>
          </a:p>
          <a:p>
            <a:endParaRPr lang="sk-SK" dirty="0"/>
          </a:p>
        </p:txBody>
      </p:sp>
      <p:sp>
        <p:nvSpPr>
          <p:cNvPr id="4" name="Tlačidlo akcie: Domov 3">
            <a:hlinkClick r:id="rId6" action="ppaction://hlinksldjump" highlightClick="1"/>
          </p:cNvPr>
          <p:cNvSpPr/>
          <p:nvPr/>
        </p:nvSpPr>
        <p:spPr>
          <a:xfrm>
            <a:off x="7812360" y="5661248"/>
            <a:ext cx="576064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36912"/>
            <a:ext cx="8183880" cy="1051560"/>
          </a:xfrm>
        </p:spPr>
        <p:txBody>
          <a:bodyPr>
            <a:normAutofit/>
          </a:bodyPr>
          <a:lstStyle/>
          <a:p>
            <a:r>
              <a:rPr lang="sk-SK" sz="4400" dirty="0" smtClean="0"/>
              <a:t>Ďakujem za pozornosť </a:t>
            </a:r>
            <a:r>
              <a:rPr lang="sk-SK" sz="4400" dirty="0" smtClean="0">
                <a:sym typeface="Wingdings" pitchFamily="2" charset="2"/>
              </a:rPr>
              <a:t></a:t>
            </a:r>
            <a:endParaRPr lang="sk-SK" sz="4400" dirty="0"/>
          </a:p>
        </p:txBody>
      </p:sp>
      <p:sp>
        <p:nvSpPr>
          <p:cNvPr id="4" name="BlokTextu 3"/>
          <p:cNvSpPr txBox="1"/>
          <p:nvPr/>
        </p:nvSpPr>
        <p:spPr>
          <a:xfrm>
            <a:off x="1691680" y="5229200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Gymnázium Jána Adama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Raymana</a:t>
            </a: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školský rok 2015/2016</a:t>
            </a:r>
            <a:endParaRPr lang="sk-SK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39864" cy="936104"/>
          </a:xfrm>
        </p:spPr>
        <p:txBody>
          <a:bodyPr>
            <a:normAutofit/>
          </a:bodyPr>
          <a:lstStyle/>
          <a:p>
            <a:r>
              <a:rPr lang="sk-SK" sz="4000" dirty="0" smtClean="0"/>
              <a:t>Obsah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44039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dirty="0" smtClean="0">
                <a:hlinkClick r:id="rId2" action="ppaction://hlinksldjump"/>
              </a:rPr>
              <a:t>Životopis</a:t>
            </a:r>
            <a:endParaRPr lang="sk-SK" dirty="0" smtClean="0"/>
          </a:p>
          <a:p>
            <a:pPr>
              <a:lnSpc>
                <a:spcPct val="150000"/>
              </a:lnSpc>
            </a:pPr>
            <a:r>
              <a:rPr lang="sk-SK" dirty="0" smtClean="0">
                <a:hlinkClick r:id="rId3" action="ppaction://hlinksldjump"/>
              </a:rPr>
              <a:t>Vzdelanie</a:t>
            </a:r>
            <a:endParaRPr lang="sk-SK" dirty="0" smtClean="0"/>
          </a:p>
          <a:p>
            <a:pPr>
              <a:lnSpc>
                <a:spcPct val="150000"/>
              </a:lnSpc>
            </a:pPr>
            <a:r>
              <a:rPr lang="sk-SK" dirty="0" smtClean="0">
                <a:hlinkClick r:id="rId4" action="ppaction://hlinksldjump"/>
              </a:rPr>
              <a:t>Výskum a objavy</a:t>
            </a:r>
            <a:endParaRPr lang="sk-SK" dirty="0" smtClean="0"/>
          </a:p>
          <a:p>
            <a:pPr>
              <a:lnSpc>
                <a:spcPct val="150000"/>
              </a:lnSpc>
            </a:pPr>
            <a:r>
              <a:rPr lang="sk-SK" dirty="0" smtClean="0">
                <a:hlinkClick r:id="rId5" action="ppaction://hlinksldjump"/>
              </a:rPr>
              <a:t>Nobelova cena</a:t>
            </a:r>
            <a:endParaRPr lang="sk-SK" dirty="0" smtClean="0"/>
          </a:p>
          <a:p>
            <a:pPr>
              <a:lnSpc>
                <a:spcPct val="150000"/>
              </a:lnSpc>
            </a:pPr>
            <a:r>
              <a:rPr lang="sk-SK" dirty="0" smtClean="0">
                <a:hlinkClick r:id="rId6" action="ppaction://hlinksldjump"/>
              </a:rPr>
              <a:t>Projekt </a:t>
            </a:r>
            <a:r>
              <a:rPr lang="sk-SK" dirty="0" err="1" smtClean="0">
                <a:hlinkClick r:id="rId6" action="ppaction://hlinksldjump"/>
              </a:rPr>
              <a:t>Manhattan</a:t>
            </a:r>
            <a:endParaRPr lang="sk-SK" dirty="0" smtClean="0"/>
          </a:p>
          <a:p>
            <a:pPr>
              <a:lnSpc>
                <a:spcPct val="150000"/>
              </a:lnSpc>
            </a:pPr>
            <a:r>
              <a:rPr lang="sk-SK" dirty="0" smtClean="0">
                <a:hlinkClick r:id="rId7" action="ppaction://hlinksldjump"/>
              </a:rPr>
              <a:t>Zdroje</a:t>
            </a:r>
            <a:endParaRPr lang="sk-SK" dirty="0" smtClean="0"/>
          </a:p>
          <a:p>
            <a:endParaRPr lang="sk-SK" dirty="0" smtClean="0"/>
          </a:p>
          <a:p>
            <a:pPr>
              <a:buNone/>
            </a:pPr>
            <a:endParaRPr lang="sk-SK" dirty="0"/>
          </a:p>
        </p:txBody>
      </p:sp>
      <p:pic>
        <p:nvPicPr>
          <p:cNvPr id="5" name="Obrázok 4" descr="800px-Enrico_Fermi_1943-49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499992" y="764704"/>
            <a:ext cx="3988834" cy="4941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967856" cy="864096"/>
          </a:xfrm>
        </p:spPr>
        <p:txBody>
          <a:bodyPr>
            <a:normAutofit/>
          </a:bodyPr>
          <a:lstStyle/>
          <a:p>
            <a:r>
              <a:rPr lang="sk-SK" sz="4000" dirty="0" smtClean="0"/>
              <a:t>Životopis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484784"/>
            <a:ext cx="8280920" cy="469200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400" dirty="0" smtClean="0"/>
              <a:t>* Rím 1901 – † Chicago 1954</a:t>
            </a:r>
          </a:p>
          <a:p>
            <a:pPr>
              <a:lnSpc>
                <a:spcPct val="150000"/>
              </a:lnSpc>
            </a:pPr>
            <a:r>
              <a:rPr lang="sk-SK" sz="2400" dirty="0" smtClean="0"/>
              <a:t>Taliansky fyzik, známy vďaka jadrovým reakciám.</a:t>
            </a:r>
          </a:p>
          <a:p>
            <a:pPr>
              <a:lnSpc>
                <a:spcPct val="150000"/>
              </a:lnSpc>
            </a:pPr>
            <a:endParaRPr lang="sk-SK" sz="2400" dirty="0" smtClean="0"/>
          </a:p>
          <a:p>
            <a:pPr>
              <a:lnSpc>
                <a:spcPct val="150000"/>
              </a:lnSpc>
            </a:pPr>
            <a:r>
              <a:rPr lang="sk-SK" sz="2400" dirty="0" smtClean="0"/>
              <a:t>Po smrti brata sa začal zaoberať fyzikou.</a:t>
            </a:r>
          </a:p>
          <a:p>
            <a:pPr>
              <a:lnSpc>
                <a:spcPct val="150000"/>
              </a:lnSpc>
            </a:pPr>
            <a:r>
              <a:rPr lang="sk-SK" sz="2400" dirty="0" smtClean="0"/>
              <a:t>V roku 1938 emigroval do USA.</a:t>
            </a:r>
          </a:p>
          <a:p>
            <a:pPr>
              <a:lnSpc>
                <a:spcPct val="150000"/>
              </a:lnSpc>
            </a:pPr>
            <a:r>
              <a:rPr lang="sk-SK" sz="2400" dirty="0" smtClean="0"/>
              <a:t>V Amerike sa podieľal na projekte </a:t>
            </a:r>
            <a:r>
              <a:rPr lang="sk-SK" sz="2400" dirty="0" err="1" smtClean="0"/>
              <a:t>Manhattan</a:t>
            </a:r>
            <a:r>
              <a:rPr lang="sk-SK" sz="24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endParaRPr lang="sk-SK" sz="2400" dirty="0" smtClean="0"/>
          </a:p>
          <a:p>
            <a:pPr>
              <a:lnSpc>
                <a:spcPct val="150000"/>
              </a:lnSpc>
            </a:pPr>
            <a:endParaRPr lang="sk-SK" sz="2400" dirty="0" smtClean="0"/>
          </a:p>
          <a:p>
            <a:pPr>
              <a:lnSpc>
                <a:spcPct val="150000"/>
              </a:lnSpc>
            </a:pPr>
            <a:endParaRPr lang="sk-SK" sz="2400" dirty="0" smtClean="0"/>
          </a:p>
          <a:p>
            <a:pPr>
              <a:lnSpc>
                <a:spcPct val="150000"/>
              </a:lnSpc>
            </a:pPr>
            <a:endParaRPr lang="sk-SK" sz="2400" dirty="0"/>
          </a:p>
        </p:txBody>
      </p:sp>
      <p:sp>
        <p:nvSpPr>
          <p:cNvPr id="4" name="Tlačidlo akcie: Domov 3">
            <a:hlinkClick r:id="rId3" action="ppaction://hlinksldjump" highlightClick="1"/>
          </p:cNvPr>
          <p:cNvSpPr/>
          <p:nvPr/>
        </p:nvSpPr>
        <p:spPr>
          <a:xfrm>
            <a:off x="7812360" y="5661248"/>
            <a:ext cx="576064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11872" cy="864096"/>
          </a:xfrm>
        </p:spPr>
        <p:txBody>
          <a:bodyPr>
            <a:normAutofit/>
          </a:bodyPr>
          <a:lstStyle/>
          <a:p>
            <a:r>
              <a:rPr lang="sk-SK" sz="4000" dirty="0" smtClean="0"/>
              <a:t>Vzdelanie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46449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sk-SK" sz="2400" dirty="0" smtClean="0"/>
              <a:t>Prvé vzdelanie od rodinného priateľa Adolfa </a:t>
            </a:r>
            <a:r>
              <a:rPr lang="sk-SK" sz="2400" dirty="0" err="1" smtClean="0"/>
              <a:t>Amideia</a:t>
            </a:r>
            <a:r>
              <a:rPr lang="sk-SK" sz="2400" dirty="0" smtClean="0"/>
              <a:t>. </a:t>
            </a:r>
          </a:p>
          <a:p>
            <a:pPr>
              <a:lnSpc>
                <a:spcPct val="110000"/>
              </a:lnSpc>
            </a:pPr>
            <a:endParaRPr lang="sk-SK" sz="2400" dirty="0" smtClean="0"/>
          </a:p>
          <a:p>
            <a:pPr>
              <a:lnSpc>
                <a:spcPct val="110000"/>
              </a:lnSpc>
            </a:pPr>
            <a:r>
              <a:rPr lang="sk-SK" sz="2400" dirty="0" smtClean="0"/>
              <a:t>17 ročný - prestížna univerzita </a:t>
            </a:r>
            <a:r>
              <a:rPr lang="sk-SK" sz="2400" dirty="0" err="1" smtClean="0">
                <a:hlinkClick r:id="rId3"/>
              </a:rPr>
              <a:t>Scuola</a:t>
            </a:r>
            <a:r>
              <a:rPr lang="sk-SK" sz="2400" dirty="0" smtClean="0">
                <a:hlinkClick r:id="rId3"/>
              </a:rPr>
              <a:t> </a:t>
            </a:r>
            <a:r>
              <a:rPr lang="sk-SK" sz="2400" dirty="0" err="1" smtClean="0">
                <a:hlinkClick r:id="rId3"/>
              </a:rPr>
              <a:t>Normale</a:t>
            </a:r>
            <a:r>
              <a:rPr lang="sk-SK" sz="2400" dirty="0" smtClean="0">
                <a:hlinkClick r:id="rId3"/>
              </a:rPr>
              <a:t> </a:t>
            </a:r>
            <a:r>
              <a:rPr lang="sk-SK" sz="2400" dirty="0" err="1" smtClean="0">
                <a:hlinkClick r:id="rId3"/>
              </a:rPr>
              <a:t>Superiore</a:t>
            </a:r>
            <a:r>
              <a:rPr lang="sk-SK" sz="2400" dirty="0" smtClean="0">
                <a:hlinkClick r:id="rId3"/>
              </a:rPr>
              <a:t> </a:t>
            </a:r>
            <a:r>
              <a:rPr lang="sk-SK" sz="2400" dirty="0" smtClean="0"/>
              <a:t>v </a:t>
            </a:r>
            <a:r>
              <a:rPr lang="sk-SK" sz="2400" dirty="0" err="1" smtClean="0"/>
              <a:t>Pise</a:t>
            </a:r>
            <a:r>
              <a:rPr lang="sk-SK" sz="2400" dirty="0" smtClean="0"/>
              <a:t>.</a:t>
            </a:r>
          </a:p>
          <a:p>
            <a:pPr>
              <a:lnSpc>
                <a:spcPct val="110000"/>
              </a:lnSpc>
            </a:pPr>
            <a:endParaRPr lang="sk-SK" sz="2400" dirty="0" smtClean="0"/>
          </a:p>
          <a:p>
            <a:pPr>
              <a:lnSpc>
                <a:spcPct val="110000"/>
              </a:lnSpc>
            </a:pPr>
            <a:r>
              <a:rPr lang="sk-SK" sz="2400" dirty="0" smtClean="0"/>
              <a:t>1923 - odišiel na </a:t>
            </a:r>
            <a:r>
              <a:rPr lang="sk-SK" sz="2400" dirty="0" err="1" smtClean="0">
                <a:hlinkClick r:id="rId4"/>
              </a:rPr>
              <a:t>University</a:t>
            </a:r>
            <a:r>
              <a:rPr lang="sk-SK" sz="2400" dirty="0" smtClean="0">
                <a:hlinkClick r:id="rId4"/>
              </a:rPr>
              <a:t> </a:t>
            </a:r>
            <a:r>
              <a:rPr lang="sk-SK" sz="2400" dirty="0" err="1" smtClean="0">
                <a:hlinkClick r:id="rId4"/>
              </a:rPr>
              <a:t>of</a:t>
            </a:r>
            <a:r>
              <a:rPr lang="sk-SK" sz="2400" dirty="0" smtClean="0">
                <a:hlinkClick r:id="rId4"/>
              </a:rPr>
              <a:t> </a:t>
            </a:r>
            <a:r>
              <a:rPr lang="sk-SK" sz="2400" dirty="0" err="1" smtClean="0">
                <a:hlinkClick r:id="rId4"/>
              </a:rPr>
              <a:t>Göttingen</a:t>
            </a:r>
            <a:endParaRPr lang="sk-SK" sz="2400" dirty="0" smtClean="0"/>
          </a:p>
          <a:p>
            <a:pPr>
              <a:lnSpc>
                <a:spcPct val="110000"/>
              </a:lnSpc>
              <a:buNone/>
            </a:pPr>
            <a:r>
              <a:rPr lang="sk-SK" sz="2400" dirty="0" smtClean="0"/>
              <a:t>          - </a:t>
            </a:r>
            <a:r>
              <a:rPr lang="sk-SK" sz="2400" dirty="0" err="1" smtClean="0">
                <a:hlinkClick r:id="rId5" tooltip="University of Leiden (stránka neexistuje)"/>
              </a:rPr>
              <a:t>University</a:t>
            </a:r>
            <a:r>
              <a:rPr lang="sk-SK" sz="2400" dirty="0" smtClean="0">
                <a:hlinkClick r:id="rId5" tooltip="University of Leiden (stránka neexistuje)"/>
              </a:rPr>
              <a:t> </a:t>
            </a:r>
            <a:r>
              <a:rPr lang="sk-SK" sz="2400" dirty="0" err="1" smtClean="0">
                <a:hlinkClick r:id="rId5" tooltip="University of Leiden (stránka neexistuje)"/>
              </a:rPr>
              <a:t>of</a:t>
            </a:r>
            <a:r>
              <a:rPr lang="sk-SK" sz="2400" dirty="0" smtClean="0">
                <a:hlinkClick r:id="rId5" tooltip="University of Leiden (stránka neexistuje)"/>
              </a:rPr>
              <a:t> </a:t>
            </a:r>
            <a:r>
              <a:rPr lang="sk-SK" sz="2400" dirty="0" err="1" smtClean="0">
                <a:hlinkClick r:id="rId5" tooltip="University of Leiden (stránka neexistuje)"/>
              </a:rPr>
              <a:t>Leiden</a:t>
            </a:r>
            <a:r>
              <a:rPr lang="sk-SK" sz="2400" dirty="0" smtClean="0">
                <a:hlinkClick r:id="rId5" tooltip="University of Leiden (stránka neexistuje)"/>
              </a:rPr>
              <a:t> </a:t>
            </a:r>
            <a:r>
              <a:rPr lang="sk-SK" sz="2400" dirty="0" smtClean="0"/>
              <a:t>v Holandsku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Tlačidlo akcie: Domov 3">
            <a:hlinkClick r:id="rId6" action="ppaction://hlinksldjump" highlightClick="1"/>
          </p:cNvPr>
          <p:cNvSpPr/>
          <p:nvPr/>
        </p:nvSpPr>
        <p:spPr>
          <a:xfrm>
            <a:off x="7812360" y="5661248"/>
            <a:ext cx="576064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576064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4392488"/>
          </a:xfrm>
        </p:spPr>
        <p:txBody>
          <a:bodyPr>
            <a:normAutofit/>
          </a:bodyPr>
          <a:lstStyle/>
          <a:p>
            <a:r>
              <a:rPr lang="sk-SK" sz="2400" dirty="0" smtClean="0"/>
              <a:t>Profesúru študoval </a:t>
            </a:r>
            <a:r>
              <a:rPr lang="it-IT" sz="2400" dirty="0" smtClean="0"/>
              <a:t>na </a:t>
            </a:r>
            <a:r>
              <a:rPr lang="it-IT" sz="2400" dirty="0" smtClean="0">
                <a:hlinkClick r:id="rId2" tooltip="University of Rome La Sapienza (stránka neexistuje)"/>
              </a:rPr>
              <a:t>Rímskej univerzite </a:t>
            </a:r>
            <a:r>
              <a:rPr lang="it-IT" sz="2400" i="1" dirty="0" smtClean="0">
                <a:hlinkClick r:id="rId2" tooltip="University of Rome La Sapienza (stránka neexistuje)"/>
              </a:rPr>
              <a:t>La Sapienza</a:t>
            </a:r>
            <a:r>
              <a:rPr lang="sk-SK" sz="2400" dirty="0" smtClean="0"/>
              <a:t>.</a:t>
            </a:r>
          </a:p>
          <a:p>
            <a:r>
              <a:rPr lang="sk-SK" sz="2400" dirty="0" smtClean="0"/>
              <a:t>V Ríme zostal do roku 1938.</a:t>
            </a:r>
          </a:p>
          <a:p>
            <a:endParaRPr lang="sk-SK" sz="2400" i="1" dirty="0" smtClean="0"/>
          </a:p>
          <a:p>
            <a:r>
              <a:rPr lang="sk-SK" sz="2400" dirty="0" err="1" smtClean="0"/>
              <a:t>Fermi</a:t>
            </a:r>
            <a:r>
              <a:rPr lang="sk-SK" sz="2400" dirty="0" smtClean="0"/>
              <a:t> a jeho tím prispeli k mnohým praktickým a teoretickým aspektom fyziky.</a:t>
            </a:r>
          </a:p>
          <a:p>
            <a:endParaRPr lang="sk-SK" sz="2400" dirty="0" smtClean="0"/>
          </a:p>
          <a:p>
            <a:r>
              <a:rPr lang="sk-SK" sz="2400" dirty="0" smtClean="0"/>
              <a:t>Napr. : teória beta rozpadu a objav pomalých neutrónov</a:t>
            </a:r>
          </a:p>
        </p:txBody>
      </p:sp>
      <p:sp>
        <p:nvSpPr>
          <p:cNvPr id="4" name="Tlačidlo akcie: Domov 3">
            <a:hlinkClick r:id="rId3" action="ppaction://hlinksldjump" highlightClick="1"/>
          </p:cNvPr>
          <p:cNvSpPr/>
          <p:nvPr/>
        </p:nvSpPr>
        <p:spPr>
          <a:xfrm>
            <a:off x="7812360" y="5661248"/>
            <a:ext cx="576064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720080"/>
          </a:xfrm>
        </p:spPr>
        <p:txBody>
          <a:bodyPr>
            <a:normAutofit/>
          </a:bodyPr>
          <a:lstStyle/>
          <a:p>
            <a:r>
              <a:rPr lang="sk-SK" sz="4000" dirty="0" smtClean="0"/>
              <a:t>Výskum a objavy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196752"/>
            <a:ext cx="8255888" cy="49800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400" dirty="0" smtClean="0"/>
              <a:t>Jeho prvým teoretickým príspevkom bola analýza elementárnych častíc.</a:t>
            </a:r>
          </a:p>
          <a:p>
            <a:pPr>
              <a:lnSpc>
                <a:spcPct val="150000"/>
              </a:lnSpc>
            </a:pPr>
            <a:r>
              <a:rPr lang="sk-SK" sz="2400" dirty="0" smtClean="0"/>
              <a:t>Rozširoval a prehlboval kvantovú teóriu.</a:t>
            </a:r>
          </a:p>
          <a:p>
            <a:pPr>
              <a:lnSpc>
                <a:spcPct val="150000"/>
              </a:lnSpc>
            </a:pPr>
            <a:r>
              <a:rPr lang="sk-SK" sz="2400" dirty="0" smtClean="0"/>
              <a:t>Podieľal sa na vývoji prvého jadrového reaktora.</a:t>
            </a:r>
          </a:p>
          <a:p>
            <a:pPr>
              <a:lnSpc>
                <a:spcPct val="150000"/>
              </a:lnSpc>
            </a:pPr>
            <a:r>
              <a:rPr lang="sk-SK" sz="2400" dirty="0" smtClean="0"/>
              <a:t>Zaoberal sa </a:t>
            </a:r>
            <a:r>
              <a:rPr lang="el-GR" sz="2400" dirty="0" smtClean="0"/>
              <a:t>α</a:t>
            </a:r>
            <a:r>
              <a:rPr lang="sk-SK" sz="2400" dirty="0" smtClean="0"/>
              <a:t> a </a:t>
            </a:r>
            <a:r>
              <a:rPr lang="el-GR" sz="2400" dirty="0" smtClean="0"/>
              <a:t>β</a:t>
            </a:r>
            <a:r>
              <a:rPr lang="sk-SK" sz="2400" dirty="0" smtClean="0"/>
              <a:t> žiarením. </a:t>
            </a:r>
          </a:p>
          <a:p>
            <a:pPr>
              <a:lnSpc>
                <a:spcPct val="150000"/>
              </a:lnSpc>
            </a:pPr>
            <a:endParaRPr lang="sk-SK" sz="2400" dirty="0" smtClean="0"/>
          </a:p>
          <a:p>
            <a:pPr>
              <a:lnSpc>
                <a:spcPct val="150000"/>
              </a:lnSpc>
            </a:pPr>
            <a:endParaRPr lang="sk-SK" sz="2400" dirty="0" smtClean="0"/>
          </a:p>
          <a:p>
            <a:endParaRPr lang="sk-SK" dirty="0"/>
          </a:p>
        </p:txBody>
      </p:sp>
      <p:sp>
        <p:nvSpPr>
          <p:cNvPr id="4" name="Tlačidlo akcie: Domov 3">
            <a:hlinkClick r:id="rId2" action="ppaction://hlinksldjump" highlightClick="1"/>
          </p:cNvPr>
          <p:cNvSpPr/>
          <p:nvPr/>
        </p:nvSpPr>
        <p:spPr>
          <a:xfrm>
            <a:off x="7812360" y="5661248"/>
            <a:ext cx="576064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5" name="Obrázok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4293096"/>
            <a:ext cx="3349174" cy="1872209"/>
          </a:xfrm>
          <a:prstGeom prst="rect">
            <a:avLst/>
          </a:prstGeom>
        </p:spPr>
      </p:pic>
      <p:pic>
        <p:nvPicPr>
          <p:cNvPr id="6" name="Obrázok 5" descr="--data--web--fotogalerie--jadrovy-reaktor--V823.fitbox.x325.y500.r0.q85.nr1.me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3645024"/>
            <a:ext cx="2232248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720080"/>
          </a:xfrm>
        </p:spPr>
        <p:txBody>
          <a:bodyPr>
            <a:normAutofit/>
          </a:bodyPr>
          <a:lstStyle/>
          <a:p>
            <a:r>
              <a:rPr lang="sk-SK" sz="4000" dirty="0" smtClean="0"/>
              <a:t>Nobelova cena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4764016"/>
          </a:xfrm>
        </p:spPr>
        <p:txBody>
          <a:bodyPr>
            <a:normAutofit/>
          </a:bodyPr>
          <a:lstStyle/>
          <a:p>
            <a:r>
              <a:rPr lang="sk-SK" sz="2400" dirty="0" smtClean="0"/>
              <a:t>V roku 1938 </a:t>
            </a:r>
            <a:r>
              <a:rPr lang="sk-SK" sz="2400" dirty="0" err="1" smtClean="0"/>
              <a:t>Fermi</a:t>
            </a:r>
            <a:r>
              <a:rPr lang="sk-SK" sz="2400" dirty="0" smtClean="0"/>
              <a:t> získal Nobelovu cenu za fyziku. </a:t>
            </a:r>
          </a:p>
          <a:p>
            <a:endParaRPr lang="sk-SK" sz="2400" dirty="0" smtClean="0"/>
          </a:p>
          <a:p>
            <a:r>
              <a:rPr lang="sk-SK" sz="2400" dirty="0" smtClean="0"/>
              <a:t>Za </a:t>
            </a:r>
            <a:r>
              <a:rPr lang="sk-SK" sz="2400" i="1" dirty="0" smtClean="0"/>
              <a:t>„demonštráciu existencie nových rádioaktívnych prvkov produkovaných ožarovaním neutrónmi a za súvisiaci objav jadrových reakcií spôsobených pomalými neutrónmi“</a:t>
            </a:r>
            <a:r>
              <a:rPr lang="sk-SK" sz="2400" dirty="0" smtClean="0"/>
              <a:t>.</a:t>
            </a:r>
            <a:endParaRPr lang="sk-SK" sz="2400" dirty="0"/>
          </a:p>
        </p:txBody>
      </p:sp>
      <p:pic>
        <p:nvPicPr>
          <p:cNvPr id="4" name="Obrázok 3" descr="tumblr_lumwbxSjEw1qfhqp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4005064"/>
            <a:ext cx="3672408" cy="2448272"/>
          </a:xfrm>
          <a:prstGeom prst="rect">
            <a:avLst/>
          </a:prstGeom>
        </p:spPr>
      </p:pic>
      <p:sp>
        <p:nvSpPr>
          <p:cNvPr id="5" name="Tlačidlo akcie: Domov 4">
            <a:hlinkClick r:id="rId3" action="ppaction://hlinksldjump" highlightClick="1"/>
          </p:cNvPr>
          <p:cNvSpPr/>
          <p:nvPr/>
        </p:nvSpPr>
        <p:spPr>
          <a:xfrm>
            <a:off x="7812360" y="5661248"/>
            <a:ext cx="576064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792088"/>
          </a:xfrm>
        </p:spPr>
        <p:txBody>
          <a:bodyPr>
            <a:normAutofit/>
          </a:bodyPr>
          <a:lstStyle/>
          <a:p>
            <a:r>
              <a:rPr lang="sk-SK" sz="4000" dirty="0" smtClean="0"/>
              <a:t>Projekt </a:t>
            </a:r>
            <a:r>
              <a:rPr lang="sk-SK" sz="4000" dirty="0" err="1" smtClean="0"/>
              <a:t>Manhattan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700808"/>
            <a:ext cx="8496944" cy="4464496"/>
          </a:xfrm>
        </p:spPr>
        <p:txBody>
          <a:bodyPr>
            <a:normAutofit/>
          </a:bodyPr>
          <a:lstStyle/>
          <a:p>
            <a:r>
              <a:rPr lang="sk-SK" sz="2400" dirty="0" smtClean="0"/>
              <a:t>Po príchode do USA začal pracovať na </a:t>
            </a:r>
            <a:r>
              <a:rPr lang="sk-SK" sz="2400" dirty="0" smtClean="0">
                <a:hlinkClick r:id="rId2" tooltip="Columbia University"/>
              </a:rPr>
              <a:t>Columbia </a:t>
            </a:r>
            <a:r>
              <a:rPr lang="sk-SK" sz="2400" dirty="0" err="1" smtClean="0">
                <a:hlinkClick r:id="rId2" tooltip="Columbia University"/>
              </a:rPr>
              <a:t>University</a:t>
            </a:r>
            <a:r>
              <a:rPr lang="sk-SK" sz="2400" dirty="0" smtClean="0">
                <a:hlinkClick r:id="rId2" tooltip="Columbia University"/>
              </a:rPr>
              <a:t> </a:t>
            </a:r>
            <a:r>
              <a:rPr lang="sk-SK" sz="2400" dirty="0" smtClean="0"/>
              <a:t>v New Yorku. </a:t>
            </a:r>
          </a:p>
          <a:p>
            <a:endParaRPr lang="sk-SK" sz="2400" dirty="0" smtClean="0"/>
          </a:p>
          <a:p>
            <a:r>
              <a:rPr lang="sk-SK" sz="2400" dirty="0" smtClean="0"/>
              <a:t>Overil prvotný experiment jadrového štiepenia </a:t>
            </a:r>
            <a:r>
              <a:rPr lang="sk-SK" sz="2400" dirty="0" err="1" smtClean="0"/>
              <a:t>Otta</a:t>
            </a:r>
            <a:r>
              <a:rPr lang="sk-SK" sz="2400" dirty="0" smtClean="0"/>
              <a:t> </a:t>
            </a:r>
            <a:r>
              <a:rPr lang="sk-SK" sz="2400" dirty="0" err="1" smtClean="0"/>
              <a:t>Hahna</a:t>
            </a:r>
            <a:r>
              <a:rPr lang="sk-SK" sz="2400" dirty="0" smtClean="0"/>
              <a:t> a </a:t>
            </a:r>
            <a:r>
              <a:rPr lang="sk-SK" sz="2400" dirty="0" err="1" smtClean="0"/>
              <a:t>Fritza</a:t>
            </a:r>
            <a:r>
              <a:rPr lang="sk-SK" sz="2400" dirty="0" smtClean="0"/>
              <a:t> </a:t>
            </a:r>
            <a:r>
              <a:rPr lang="sk-SK" sz="2400" dirty="0" err="1" smtClean="0"/>
              <a:t>Strassmana</a:t>
            </a:r>
            <a:r>
              <a:rPr lang="sk-SK" sz="2400" dirty="0" smtClean="0"/>
              <a:t>.</a:t>
            </a:r>
          </a:p>
          <a:p>
            <a:endParaRPr lang="sk-SK" sz="2400" dirty="0" smtClean="0"/>
          </a:p>
          <a:p>
            <a:r>
              <a:rPr lang="sk-SK" sz="2400" dirty="0" smtClean="0"/>
              <a:t>Potom začal štúdie, ktoré viedli k postaveniu prvého jadrového článku.</a:t>
            </a:r>
          </a:p>
          <a:p>
            <a:endParaRPr lang="sk-SK" sz="2400" dirty="0" smtClean="0"/>
          </a:p>
        </p:txBody>
      </p:sp>
      <p:sp>
        <p:nvSpPr>
          <p:cNvPr id="4" name="Tlačidlo akcie: Domov 3">
            <a:hlinkClick r:id="rId3" action="ppaction://hlinksldjump" highlightClick="1"/>
          </p:cNvPr>
          <p:cNvSpPr/>
          <p:nvPr/>
        </p:nvSpPr>
        <p:spPr>
          <a:xfrm>
            <a:off x="7812360" y="5661248"/>
            <a:ext cx="576064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908720"/>
            <a:ext cx="8280920" cy="5040560"/>
          </a:xfrm>
        </p:spPr>
        <p:txBody>
          <a:bodyPr/>
          <a:lstStyle/>
          <a:p>
            <a:r>
              <a:rPr lang="sk-SK" sz="2400" dirty="0" smtClean="0"/>
              <a:t>1939 – 6000 USD na štúdie, k prvému jadrovému reaktoru (masívnemu „článku“ z grafitových tehál a uránového paliva).</a:t>
            </a:r>
          </a:p>
          <a:p>
            <a:endParaRPr lang="sk-SK" dirty="0" smtClean="0"/>
          </a:p>
          <a:p>
            <a:r>
              <a:rPr lang="sk-SK" sz="2400" dirty="0" err="1" smtClean="0"/>
              <a:t>S</a:t>
            </a:r>
            <a:r>
              <a:rPr lang="en-US" sz="2400" dirty="0" err="1" smtClean="0"/>
              <a:t>pustený</a:t>
            </a:r>
            <a:r>
              <a:rPr lang="en-US" sz="2400" dirty="0" smtClean="0"/>
              <a:t> </a:t>
            </a:r>
            <a:r>
              <a:rPr lang="sk-SK" sz="2400" dirty="0" smtClean="0"/>
              <a:t> bol </a:t>
            </a:r>
            <a:r>
              <a:rPr lang="en-US" sz="2400" dirty="0" smtClean="0"/>
              <a:t>2. </a:t>
            </a:r>
            <a:r>
              <a:rPr lang="en-US" sz="2400" dirty="0" err="1" smtClean="0"/>
              <a:t>decembra</a:t>
            </a:r>
            <a:r>
              <a:rPr lang="en-US" sz="2400" dirty="0" smtClean="0"/>
              <a:t> 1942 v Chicago</a:t>
            </a:r>
            <a:r>
              <a:rPr lang="sk-SK" sz="2400" dirty="0" smtClean="0"/>
              <a:t>.</a:t>
            </a:r>
          </a:p>
          <a:p>
            <a:endParaRPr lang="sk-SK" sz="2400" dirty="0" smtClean="0"/>
          </a:p>
          <a:p>
            <a:r>
              <a:rPr lang="sk-SK" sz="2400" dirty="0" smtClean="0"/>
              <a:t>P</a:t>
            </a:r>
            <a:r>
              <a:rPr lang="pt-BR" sz="2400" dirty="0" smtClean="0"/>
              <a:t>ráca Fermiho a Szilarda na reaktore použitá pri </a:t>
            </a:r>
            <a:r>
              <a:rPr lang="pt-BR" sz="2400" dirty="0" smtClean="0">
                <a:hlinkClick r:id="rId3" tooltip="Projekt Manhattan"/>
              </a:rPr>
              <a:t>Projekte Manhattan</a:t>
            </a:r>
            <a:r>
              <a:rPr lang="sk-SK" sz="2400" dirty="0" smtClean="0"/>
              <a:t>.</a:t>
            </a:r>
          </a:p>
          <a:p>
            <a:endParaRPr lang="sk-SK" sz="2400" dirty="0" smtClean="0"/>
          </a:p>
          <a:p>
            <a:r>
              <a:rPr lang="sk-SK" sz="2400" dirty="0" smtClean="0"/>
              <a:t>O</a:t>
            </a:r>
            <a:r>
              <a:rPr lang="sv-SE" sz="2400" dirty="0" smtClean="0"/>
              <a:t>bčanom USA </a:t>
            </a:r>
            <a:r>
              <a:rPr lang="sk-SK" sz="2400" dirty="0" smtClean="0"/>
              <a:t>sa stal </a:t>
            </a:r>
            <a:r>
              <a:rPr lang="sv-SE" sz="2400" dirty="0" smtClean="0"/>
              <a:t>v roku 1944</a:t>
            </a:r>
            <a:r>
              <a:rPr lang="sk-SK" sz="2400" dirty="0" smtClean="0"/>
              <a:t>.</a:t>
            </a:r>
            <a:endParaRPr lang="sk-SK" sz="2400" dirty="0"/>
          </a:p>
        </p:txBody>
      </p:sp>
      <p:sp>
        <p:nvSpPr>
          <p:cNvPr id="4" name="Tlačidlo akcie: Domov 3">
            <a:hlinkClick r:id="rId4" action="ppaction://hlinksldjump" highlightClick="1"/>
          </p:cNvPr>
          <p:cNvSpPr/>
          <p:nvPr/>
        </p:nvSpPr>
        <p:spPr>
          <a:xfrm>
            <a:off x="7812360" y="5661248"/>
            <a:ext cx="576064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509</TotalTime>
  <Words>346</Words>
  <Application>Microsoft Office PowerPoint</Application>
  <PresentationFormat>Prezentácia na obrazovke (4:3)</PresentationFormat>
  <Paragraphs>73</Paragraphs>
  <Slides>11</Slides>
  <Notes>3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Aspekt</vt:lpstr>
      <vt:lpstr>Enrico Fermi</vt:lpstr>
      <vt:lpstr>Obsah</vt:lpstr>
      <vt:lpstr>Životopis</vt:lpstr>
      <vt:lpstr>Vzdelanie</vt:lpstr>
      <vt:lpstr>Snímka 5</vt:lpstr>
      <vt:lpstr>Výskum a objavy</vt:lpstr>
      <vt:lpstr>Nobelova cena</vt:lpstr>
      <vt:lpstr>Projekt Manhattan</vt:lpstr>
      <vt:lpstr>Snímka 9</vt:lpstr>
      <vt:lpstr>Zdroje </vt:lpstr>
      <vt:lpstr>Ďakujem za pozornosť 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user</dc:creator>
  <cp:lastModifiedBy>user</cp:lastModifiedBy>
  <cp:revision>43</cp:revision>
  <dcterms:created xsi:type="dcterms:W3CDTF">2016-04-15T17:53:07Z</dcterms:created>
  <dcterms:modified xsi:type="dcterms:W3CDTF">2016-04-20T16:14:01Z</dcterms:modified>
</cp:coreProperties>
</file>