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1" r:id="rId13"/>
    <p:sldId id="260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3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00" autoAdjust="0"/>
  </p:normalViewPr>
  <p:slideViewPr>
    <p:cSldViewPr>
      <p:cViewPr>
        <p:scale>
          <a:sx n="75" d="100"/>
          <a:sy n="75" d="100"/>
        </p:scale>
        <p:origin x="-101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CEDEC-79A2-4536-A265-AC69997B3514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07591-59BE-4205-AA1F-F5843F1B0B5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Informačno-komunikačné technológie sa dajú používať na tvorbu tabuliek s príjmami a výdajmi, ďalej sa dajú použiť na zriadenie automatických platieb alebo na podanie daňového priznania cez internet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 typ priemyslu, pri ktorom sa nákup</a:t>
            </a:r>
            <a:r>
              <a:rPr lang="sk-SK" baseline="0" dirty="0" smtClean="0"/>
              <a:t> a predaj prevádza pomocou elektrických systémov ako internet alebo iné počítačové siete. Moderné elektronické obchodovanie zahŕňa všetko od nákupu digitálneho obsahu, ktorý je dostupný ihneď po nákupe, až po objednávanie tovaru a služieb.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dirty="0" smtClean="0">
                <a:latin typeface="Times New Roman" pitchFamily="18" charset="0"/>
                <a:cs typeface="Times New Roman" pitchFamily="18" charset="0"/>
              </a:rPr>
              <a:t>je webová aplikácia používaná ako jeden zo spôsobov predajcu pre ponúkanie jeho produktov a služieb.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Umožňuje vyberať hotovosť (z bankomatu, na pobočke banky), a uhrádzať platby za tovary a služby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ktorý/-é sa vyskytol/-</a:t>
            </a:r>
            <a:r>
              <a:rPr lang="sk-SK" dirty="0" err="1" smtClean="0"/>
              <a:t>li</a:t>
            </a:r>
            <a:r>
              <a:rPr lang="sk-SK" dirty="0" smtClean="0"/>
              <a:t> či už náhodou alebo úmyselne. Podobný je pojem informačná bezpečnosť.</a:t>
            </a:r>
            <a:r>
              <a:rPr lang="sk-SK" baseline="0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591-59BE-4205-AA1F-F5843F1B0B5D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9" name="Zástupný symbol dátum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k-SK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so šikmým zaobleným roh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330230E-7658-418E-94CA-5156A79AF836}" type="datetimeFigureOut">
              <a:rPr lang="sk-SK" smtClean="0"/>
              <a:pPr/>
              <a:t>9. 6. 2015</a:t>
            </a:fld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2D8FD9-96E8-4F0C-B7D6-CE34659DC10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Bezpe%C4%8Dnos%C5%A5_%C3%BAdajov" TargetMode="External"/><Relationship Id="rId3" Type="http://schemas.openxmlformats.org/officeDocument/2006/relationships/hyperlink" Target="http://cs.wikipedia.org/wiki/Internetov%C3%BD_obchod" TargetMode="External"/><Relationship Id="rId7" Type="http://schemas.openxmlformats.org/officeDocument/2006/relationships/hyperlink" Target="http://sk.wikipedia.org/wiki/Platobn%C3%A1_karta" TargetMode="External"/><Relationship Id="rId2" Type="http://schemas.openxmlformats.org/officeDocument/2006/relationships/hyperlink" Target="http://sk.wikipedia.org/wiki/E-commer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bs.sk/_img/Documents/_Publikacie/VyrocnaSprava/SVK2011/VS11_kap05.pdf" TargetMode="External"/><Relationship Id="rId5" Type="http://schemas.openxmlformats.org/officeDocument/2006/relationships/hyperlink" Target="https://www.vub.sk/osobne-financie/nonstop-banking/internet-banking/" TargetMode="External"/><Relationship Id="rId4" Type="http://schemas.openxmlformats.org/officeDocument/2006/relationships/hyperlink" Target="http://www.tvorba-eshopu.sk/prieskumy/vyhody-a-nevyhody-eshopu/" TargetMode="External"/><Relationship Id="rId9" Type="http://schemas.openxmlformats.org/officeDocument/2006/relationships/hyperlink" Target="http://sk.wikipedia.org/wiki/Informa%C4%8Dn%C3%BD_syst%C3%A9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14322" cy="2330153"/>
          </a:xfrm>
        </p:spPr>
        <p:txBody>
          <a:bodyPr>
            <a:noAutofit/>
          </a:bodyPr>
          <a:lstStyle/>
          <a:p>
            <a:pPr algn="ctr"/>
            <a:r>
              <a:rPr lang="sk-SK" sz="5000" b="1" dirty="0" smtClean="0">
                <a:solidFill>
                  <a:srgbClr val="4B93EB"/>
                </a:solidFill>
                <a:latin typeface="Times New Roman" pitchFamily="18" charset="0"/>
                <a:cs typeface="Times New Roman" pitchFamily="18" charset="0"/>
              </a:rPr>
              <a:t>VPLYV INFORMATIKY V OBCHODE A FINANCIACH</a:t>
            </a:r>
            <a:endParaRPr lang="sk-SK" sz="5000" b="1" dirty="0">
              <a:solidFill>
                <a:srgbClr val="4B93E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560234" cy="1752600"/>
          </a:xfrm>
        </p:spPr>
        <p:txBody>
          <a:bodyPr>
            <a:normAutofit/>
          </a:bodyPr>
          <a:lstStyle/>
          <a:p>
            <a:pPr algn="ctr"/>
            <a:r>
              <a:rPr lang="sk-SK" sz="3400" dirty="0" smtClean="0">
                <a:latin typeface="Times New Roman" pitchFamily="18" charset="0"/>
                <a:cs typeface="Times New Roman" pitchFamily="18" charset="0"/>
              </a:rPr>
              <a:t>Lucia </a:t>
            </a:r>
            <a:r>
              <a:rPr lang="sk-SK" sz="3400" dirty="0" err="1" smtClean="0">
                <a:latin typeface="Times New Roman" pitchFamily="18" charset="0"/>
                <a:cs typeface="Times New Roman" pitchFamily="18" charset="0"/>
              </a:rPr>
              <a:t>Holodňaková</a:t>
            </a:r>
            <a:endParaRPr lang="sk-SK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k-SK" sz="3400" dirty="0" smtClean="0">
                <a:latin typeface="Times New Roman" pitchFamily="18" charset="0"/>
                <a:cs typeface="Times New Roman" pitchFamily="18" charset="0"/>
              </a:rPr>
              <a:t>II.D</a:t>
            </a:r>
            <a:endParaRPr lang="sk-SK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two-factor-authentication-for-joomla-security-blog-banner-v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492896"/>
            <a:ext cx="3227834" cy="147634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autentifikácia - je ochrana dát proti nepovolenému prístupu, prenosu, zmenám alebo zničeniu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Pozostáva z dvoch zložiek: 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Identifikácia -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login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meno používateľa, prihlasovacie "ID", predstavenie sa.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Autentizácia - overenie identity, osobné heslo, odtlačok prsta.</a:t>
            </a: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sk-SK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Digitálne (elektronické) peniaze </a:t>
            </a:r>
            <a:endParaRPr lang="sk-SK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Peniaze, ktoré sa vymieňajú výhradne elektronicky.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Kreditné či debetné karty sú príkladom elektronických peňazí.</a:t>
            </a:r>
          </a:p>
          <a:p>
            <a:endParaRPr lang="sk-SK" dirty="0" smtClean="0"/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Využívané napríklad pri burzách.</a:t>
            </a:r>
          </a:p>
        </p:txBody>
      </p:sp>
      <p:pic>
        <p:nvPicPr>
          <p:cNvPr id="4" name="Obrázok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4725144"/>
            <a:ext cx="3523456" cy="17865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800" dirty="0" smtClean="0">
                <a:solidFill>
                  <a:srgbClr val="4B93EB"/>
                </a:solidFill>
                <a:latin typeface="Times New Roman" pitchFamily="18" charset="0"/>
                <a:cs typeface="Times New Roman" pitchFamily="18" charset="0"/>
              </a:rPr>
              <a:t>Informačné systémy</a:t>
            </a:r>
            <a:endParaRPr lang="sk-SK" dirty="0">
              <a:solidFill>
                <a:srgbClr val="4B93EB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Sú systémy na zber, udržiavanie, spracovanie a poskytovanie informácií.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Príkladom môže byť kartotéka, telefónny zoznam alebo účtovníctvo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Dôležitou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časťou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automatizovaný informačný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systém.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kartoté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653136"/>
            <a:ext cx="2589460" cy="1636975"/>
          </a:xfrm>
          <a:prstGeom prst="rect">
            <a:avLst/>
          </a:prstGeom>
        </p:spPr>
      </p:pic>
      <p:pic>
        <p:nvPicPr>
          <p:cNvPr id="5" name="Obrázok 4" descr="Zmpb.telefonny_zozn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149080"/>
            <a:ext cx="3214389" cy="21392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8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sk-SK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63083"/>
          </a:xfrm>
        </p:spPr>
        <p:txBody>
          <a:bodyPr>
            <a:normAutofit lnSpcReduction="10000"/>
          </a:bodyPr>
          <a:lstStyle/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http://sk.wikipedia.org/wiki/E-commerce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http://cs.wikipedia.org/wiki/Internetov%C3%BD_obchod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http://www.tvorba-eshopu.sk/prieskumy/vyhody-a-nevyhody-eshopu/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https://www.vub.sk/osobne-financie/nonstop-banking/internet-banking/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http://www.nbs.sk/_img/Documents/_Publikacie/VyrocnaSprava/SVK2011/VS11_kap05.pdf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http://sk.wikipedia.org/wiki/Platobn%C3%A1_karta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http://sk.wikipedia.org/wiki/Bezpe%C4%8Dnos%C5%A5_%C3%BAdajov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http://sk.wikipedia.org/wiki/Informa%C4%8Dn%C3%BD_syst%C3%A9m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6700" dirty="0" smtClean="0">
                <a:solidFill>
                  <a:srgbClr val="4B93EB"/>
                </a:solidFill>
                <a:latin typeface="Times New Roman" pitchFamily="18" charset="0"/>
                <a:cs typeface="Times New Roman" pitchFamily="18" charset="0"/>
              </a:rPr>
              <a:t>Ďakujem za pozornosť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5400" dirty="0" smtClean="0">
                <a:solidFill>
                  <a:srgbClr val="4B93EB"/>
                </a:solidFill>
                <a:latin typeface="Times New Roman" pitchFamily="18" charset="0"/>
                <a:cs typeface="Times New Roman" pitchFamily="18" charset="0"/>
              </a:rPr>
              <a:t>Obsah</a:t>
            </a:r>
            <a:endParaRPr lang="sk-SK" sz="5400" dirty="0">
              <a:solidFill>
                <a:srgbClr val="4B93E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400" dirty="0" smtClean="0">
                <a:latin typeface="Times New Roman" pitchFamily="18" charset="0"/>
                <a:cs typeface="Times New Roman" pitchFamily="18" charset="0"/>
              </a:rPr>
              <a:t>Elektronické obchodovanie </a:t>
            </a:r>
          </a:p>
          <a:p>
            <a:endParaRPr lang="sk-SK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400" dirty="0" smtClean="0">
                <a:latin typeface="Times New Roman" pitchFamily="18" charset="0"/>
                <a:cs typeface="Times New Roman" pitchFamily="18" charset="0"/>
              </a:rPr>
              <a:t>Platobné systémy</a:t>
            </a:r>
          </a:p>
          <a:p>
            <a:endParaRPr lang="sk-SK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400" dirty="0" smtClean="0">
                <a:latin typeface="Times New Roman" pitchFamily="18" charset="0"/>
                <a:cs typeface="Times New Roman" pitchFamily="18" charset="0"/>
              </a:rPr>
              <a:t>Informačné systémy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284984"/>
            <a:ext cx="2736304" cy="264946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800" dirty="0" smtClean="0">
                <a:solidFill>
                  <a:srgbClr val="4B93EB"/>
                </a:solidFill>
                <a:latin typeface="Times New Roman" pitchFamily="18" charset="0"/>
                <a:cs typeface="Times New Roman" pitchFamily="18" charset="0"/>
              </a:rPr>
              <a:t>Elektronické obchodovanie</a:t>
            </a:r>
            <a:endParaRPr lang="sk-SK" sz="4800" dirty="0">
              <a:solidFill>
                <a:srgbClr val="4B93E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roku 2007 bolo v USA $256 miliárd 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transakcií.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 top kategórie produktov predaných cez internet patria knihy, hudba, kancelárske potreby, počítače a iná spotrebná elektronika.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ok 5" descr="canstock71886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1196752"/>
            <a:ext cx="1204010" cy="1770012"/>
          </a:xfrm>
          <a:prstGeom prst="rect">
            <a:avLst/>
          </a:prstGeom>
        </p:spPr>
      </p:pic>
      <p:pic>
        <p:nvPicPr>
          <p:cNvPr id="7" name="Obrázok 6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4869160"/>
            <a:ext cx="3076575" cy="1557908"/>
          </a:xfrm>
          <a:prstGeom prst="rect">
            <a:avLst/>
          </a:prstGeom>
        </p:spPr>
      </p:pic>
      <p:pic>
        <p:nvPicPr>
          <p:cNvPr id="8" name="Obrázok 7" descr="kancelarsk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9992" y="4725144"/>
            <a:ext cx="3484612" cy="179432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36815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sk-SK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Internetový obchod</a:t>
            </a:r>
            <a:br>
              <a:rPr lang="sk-SK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4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10026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Výhody</a:t>
            </a:r>
          </a:p>
          <a:p>
            <a:pPr algn="ctr">
              <a:buNone/>
            </a:pP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porovnávanie ceny, kvality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doručenie tovaru až domov 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rýchle objednávanie tovaru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dostupnosť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časová neobmedzenosť </a:t>
            </a:r>
          </a:p>
          <a:p>
            <a:pPr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824536"/>
          </a:xfrm>
        </p:spPr>
        <p:txBody>
          <a:bodyPr/>
          <a:lstStyle/>
          <a:p>
            <a:pPr algn="ctr">
              <a:buNone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Nevýhody</a:t>
            </a:r>
          </a:p>
          <a:p>
            <a:pPr algn="ctr">
              <a:buNone/>
            </a:pP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podvody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strata pracovných miest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krádež osobných údajov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možnosť vidieť tovar až po doručení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nedodržanie dodacej lehoty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nelegálny tovar</a:t>
            </a:r>
          </a:p>
          <a:p>
            <a:pPr>
              <a:buFont typeface="Arial" pitchFamily="34" charset="0"/>
              <a:buChar char="•"/>
            </a:pP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sk-SK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sk-SK" sz="4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banking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Výhody</a:t>
            </a:r>
          </a:p>
          <a:p>
            <a:pPr>
              <a:buNone/>
            </a:pP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prehľad o pohyboch na účte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úspora na poplatkoch za transakcie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dostupnosť 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časová neobmedzenosť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Nevýhody</a:t>
            </a:r>
          </a:p>
          <a:p>
            <a:pPr algn="ctr">
              <a:buNone/>
            </a:pP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falošné stránky</a:t>
            </a:r>
          </a:p>
          <a:p>
            <a:pPr>
              <a:buFont typeface="Arial" pitchFamily="34" charset="0"/>
              <a:buChar char="•"/>
            </a:pP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crackeri-krádež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účtu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krádež osobných údajov</a:t>
            </a:r>
          </a:p>
          <a:p>
            <a:pPr>
              <a:buFont typeface="Arial" pitchFamily="34" charset="0"/>
              <a:buChar char="•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ok 4" descr="IBankin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906700"/>
            <a:ext cx="4067944" cy="257902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platobny_syste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332656"/>
            <a:ext cx="7056784" cy="609457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4800" dirty="0" smtClean="0">
                <a:solidFill>
                  <a:srgbClr val="4B93EB"/>
                </a:solidFill>
                <a:latin typeface="Times New Roman" pitchFamily="18" charset="0"/>
                <a:cs typeface="Times New Roman" pitchFamily="18" charset="0"/>
              </a:rPr>
              <a:t>Platobné systémy</a:t>
            </a:r>
            <a:endParaRPr lang="sk-SK" dirty="0">
              <a:solidFill>
                <a:srgbClr val="4B93EB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646237"/>
            <a:ext cx="8496944" cy="4526280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Národná banka Slovenska spolu s Ministerstvom financií Slovenskej republiky predkladá vláde návrhy zákonov v oblasti platobných systémov 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a poskytovania platobných služieb.</a:t>
            </a:r>
          </a:p>
          <a:p>
            <a:endParaRPr lang="sk-SK" dirty="0"/>
          </a:p>
        </p:txBody>
      </p:sp>
      <p:pic>
        <p:nvPicPr>
          <p:cNvPr id="4" name="Obrázok 3" descr="ecommerce_modul_platobne_system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7" y="4149080"/>
            <a:ext cx="3186797" cy="2132812"/>
          </a:xfrm>
          <a:prstGeom prst="rect">
            <a:avLst/>
          </a:prstGeom>
        </p:spPr>
      </p:pic>
      <p:pic>
        <p:nvPicPr>
          <p:cNvPr id="5" name="Obrázok 4" descr="platobne-terminaly-bratislava-xen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3861048"/>
            <a:ext cx="2612008" cy="261200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sk-SK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Platobná karta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6280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platobný prostriedok bezhotovostného platobného styku.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Umožňuje vyberať hotovosť a uhrádzať platby za tovary a služby.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vybavená magnetickým kódom (pásikom) alebo čipom.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Vydáva ju banka, resp. iná finančná inštitúcia.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153527550-jpg_2007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5013176"/>
            <a:ext cx="3312368" cy="1576184"/>
          </a:xfrm>
          <a:prstGeom prst="rect">
            <a:avLst/>
          </a:prstGeom>
        </p:spPr>
      </p:pic>
      <p:pic>
        <p:nvPicPr>
          <p:cNvPr id="5" name="Obrázok 4" descr="2010-06-10-cards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5013176"/>
            <a:ext cx="2520155" cy="146888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770984" cy="367152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757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Debetná karta - vlastné peniaze</a:t>
            </a:r>
          </a:p>
          <a:p>
            <a:pPr marL="514350" indent="-514350">
              <a:buFont typeface="+mj-lt"/>
              <a:buAutoNum type="alphaLcParenR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Kreditná karta - čerpanie úveru z banky</a:t>
            </a:r>
          </a:p>
          <a:p>
            <a:pPr marL="514350" indent="-514350">
              <a:buFont typeface="+mj-lt"/>
              <a:buAutoNum type="alphaLcParenR"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k-SK" u="sng" dirty="0" smtClean="0">
                <a:latin typeface="Times New Roman" pitchFamily="18" charset="0"/>
                <a:cs typeface="Times New Roman" pitchFamily="18" charset="0"/>
              </a:rPr>
              <a:t>Výhody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bezpečnosť (nehrozí riziko ukradnutia hotovosti)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rýchlosť (platba trvá cca 30 sekúnd)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doplnkové služby (cestovné alebo úrazové poistenie)</a:t>
            </a:r>
          </a:p>
          <a:p>
            <a:pPr>
              <a:buFont typeface="Arial" pitchFamily="34" charset="0"/>
              <a:buChar char="•"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zahraničí výhodnejší výmenný kurz</a:t>
            </a:r>
          </a:p>
          <a:p>
            <a:pPr marL="514350" indent="-514350">
              <a:buFont typeface="Arial" pitchFamily="34" charset="0"/>
              <a:buChar char="•"/>
            </a:pP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iatok">
  <a:themeElements>
    <a:clrScheme name="Odliatok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iatok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ia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315</TotalTime>
  <Words>478</Words>
  <Application>Microsoft Office PowerPoint</Application>
  <PresentationFormat>Prezentácia na obrazovke (4:3)</PresentationFormat>
  <Paragraphs>107</Paragraphs>
  <Slides>14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Odliatok</vt:lpstr>
      <vt:lpstr>VPLYV INFORMATIKY V OBCHODE A FINANCIACH</vt:lpstr>
      <vt:lpstr>Obsah</vt:lpstr>
      <vt:lpstr>Elektronické obchodovanie</vt:lpstr>
      <vt:lpstr>Internetový obchod </vt:lpstr>
      <vt:lpstr>Internet banking</vt:lpstr>
      <vt:lpstr>Snímka 6</vt:lpstr>
      <vt:lpstr>Platobné systémy</vt:lpstr>
      <vt:lpstr>Platobná karta</vt:lpstr>
      <vt:lpstr>Snímka 9</vt:lpstr>
      <vt:lpstr>Snímka 10</vt:lpstr>
      <vt:lpstr>Digitálne (elektronické) peniaze </vt:lpstr>
      <vt:lpstr>Informačné systémy</vt:lpstr>
      <vt:lpstr>Zdroje</vt:lpstr>
      <vt:lpstr>Ďakujem za pozornosť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VPYV INFORMATIKY V OBCHODE A FINANCIACH</dc:title>
  <dc:creator>user</dc:creator>
  <cp:lastModifiedBy>user</cp:lastModifiedBy>
  <cp:revision>36</cp:revision>
  <dcterms:created xsi:type="dcterms:W3CDTF">2015-05-19T11:28:44Z</dcterms:created>
  <dcterms:modified xsi:type="dcterms:W3CDTF">2015-06-09T17:47:16Z</dcterms:modified>
</cp:coreProperties>
</file>