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59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47E8A8-38B4-4DAD-BFA7-C2FA786F739F}" type="datetimeFigureOut">
              <a:rPr lang="sk-SK" smtClean="0"/>
              <a:pPr/>
              <a:t>29. 11. 2015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445C45F-AC76-490F-845D-C6E505426C1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V%C5%A1ehoj_%C3%A1zijsk%C3%BD" TargetMode="External"/><Relationship Id="rId2" Type="http://schemas.openxmlformats.org/officeDocument/2006/relationships/hyperlink" Target="http://zdravie.pravda.sk/zdravie-a-prevencia/clanok/12451-zensen-zvysuje-adaptabilitu-a-vykonno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ecive.herba.sk/index.php/koncentraty/kniha-atlas-liecivych-rastlin-do-lekarne/vsehoj-azijsky-zense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714752"/>
            <a:ext cx="9144000" cy="1752600"/>
          </a:xfrm>
        </p:spPr>
        <p:txBody>
          <a:bodyPr/>
          <a:lstStyle/>
          <a:p>
            <a:r>
              <a:rPr lang="sk-SK" sz="4800" b="1" dirty="0" err="1" smtClean="0"/>
              <a:t>Panax</a:t>
            </a:r>
            <a:r>
              <a:rPr lang="sk-SK" sz="4800" b="1" dirty="0" smtClean="0"/>
              <a:t> </a:t>
            </a:r>
            <a:r>
              <a:rPr lang="sk-SK" sz="4800" b="1" dirty="0" err="1" smtClean="0"/>
              <a:t>ginseng</a:t>
            </a:r>
            <a:endParaRPr lang="sk-SK" sz="4800" b="1" dirty="0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857496"/>
            <a:ext cx="9144000" cy="2071702"/>
          </a:xfrm>
        </p:spPr>
        <p:txBody>
          <a:bodyPr>
            <a:noAutofit/>
          </a:bodyPr>
          <a:lstStyle/>
          <a:p>
            <a:r>
              <a:rPr lang="sk-SK" sz="6000" b="1" dirty="0" smtClean="0">
                <a:solidFill>
                  <a:srgbClr val="00B0F0"/>
                </a:solidFill>
              </a:rPr>
              <a:t>Všehoj ázijský (Ženšen)</a:t>
            </a:r>
            <a: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sk-SK" b="1" dirty="0" smtClean="0">
                <a:solidFill>
                  <a:srgbClr val="FFFF00"/>
                </a:solidFill>
              </a:rPr>
              <a:t>Ľudové názvy: </a:t>
            </a:r>
            <a:r>
              <a:rPr lang="sk-SK" dirty="0" smtClean="0"/>
              <a:t>koreň života, zázrak prírody, dar bohov, božská tráva</a:t>
            </a:r>
          </a:p>
          <a:p>
            <a:pPr>
              <a:lnSpc>
                <a:spcPct val="120000"/>
              </a:lnSpc>
            </a:pPr>
            <a:r>
              <a:rPr lang="sk-SK" b="1" dirty="0" smtClean="0">
                <a:solidFill>
                  <a:srgbClr val="FFFF00"/>
                </a:solidFill>
              </a:rPr>
              <a:t>Koreň: </a:t>
            </a:r>
            <a:r>
              <a:rPr lang="sk-SK" dirty="0" smtClean="0"/>
              <a:t>mohutná koreňová hlava nepravidelného tvaru a väčšinou 1 až 2 hrubé, mrkvovité korene, občas tvarom pripomínajúce ľudské telo </a:t>
            </a:r>
          </a:p>
          <a:p>
            <a:pPr>
              <a:lnSpc>
                <a:spcPct val="120000"/>
              </a:lnSpc>
            </a:pPr>
            <a:r>
              <a:rPr lang="sk-SK" b="1" dirty="0" smtClean="0">
                <a:solidFill>
                  <a:srgbClr val="FFFF00"/>
                </a:solidFill>
              </a:rPr>
              <a:t>Stonk</a:t>
            </a:r>
            <a:r>
              <a:rPr lang="sk-SK" dirty="0" smtClean="0">
                <a:solidFill>
                  <a:srgbClr val="FFFF00"/>
                </a:solidFill>
              </a:rPr>
              <a:t>a: </a:t>
            </a:r>
            <a:r>
              <a:rPr lang="sk-SK" dirty="0" smtClean="0"/>
              <a:t>nadzemná časť rastliny každoročne odumiera, nová byľ (30 až 60 cm vysoká) vyrastá na jar</a:t>
            </a:r>
          </a:p>
          <a:p>
            <a:pPr>
              <a:lnSpc>
                <a:spcPct val="120000"/>
              </a:lnSpc>
            </a:pPr>
            <a:r>
              <a:rPr lang="sk-SK" b="1" dirty="0" smtClean="0">
                <a:solidFill>
                  <a:srgbClr val="FFFF00"/>
                </a:solidFill>
              </a:rPr>
              <a:t>Listy: </a:t>
            </a:r>
            <a:r>
              <a:rPr lang="sk-SK" dirty="0" smtClean="0"/>
              <a:t>3 až 7 cm dlhé vajcovité listy</a:t>
            </a:r>
          </a:p>
          <a:p>
            <a:pPr>
              <a:lnSpc>
                <a:spcPct val="120000"/>
              </a:lnSpc>
            </a:pPr>
            <a:r>
              <a:rPr lang="sk-SK" b="1" dirty="0" smtClean="0">
                <a:solidFill>
                  <a:srgbClr val="FFFF00"/>
                </a:solidFill>
              </a:rPr>
              <a:t>Kvety:</a:t>
            </a:r>
            <a:r>
              <a:rPr lang="sk-SK" b="1" dirty="0" smtClean="0"/>
              <a:t> </a:t>
            </a:r>
            <a:r>
              <a:rPr lang="sk-SK" dirty="0" smtClean="0"/>
              <a:t>drobné, zelenobiele, päťpočetné a obojpohlavné</a:t>
            </a:r>
          </a:p>
          <a:p>
            <a:pPr>
              <a:lnSpc>
                <a:spcPct val="120000"/>
              </a:lnSpc>
            </a:pPr>
            <a:r>
              <a:rPr lang="sk-SK" b="1" dirty="0" smtClean="0">
                <a:solidFill>
                  <a:srgbClr val="FFFF00"/>
                </a:solidFill>
              </a:rPr>
              <a:t>Plod: </a:t>
            </a:r>
            <a:r>
              <a:rPr lang="sk-SK" dirty="0" smtClean="0"/>
              <a:t>červená, šťavnatá, sploštene guľovitá, 6 až 7 mm dlhá kôstkovica</a:t>
            </a:r>
          </a:p>
          <a:p>
            <a:pPr>
              <a:lnSpc>
                <a:spcPct val="110000"/>
              </a:lnSpc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FF00"/>
                </a:solidFill>
              </a:rPr>
              <a:t>Základné informácie</a:t>
            </a:r>
            <a:endParaRPr lang="sk-SK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atlas-liecivych-rastlin-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4929190" cy="6858001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 descr="Zen-sen_TEE.SK_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89" y="0"/>
            <a:ext cx="421481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FFFF00"/>
                </a:solidFill>
              </a:rPr>
              <a:t>Výskyt: </a:t>
            </a:r>
            <a:r>
              <a:rPr lang="sk-SK" dirty="0" smtClean="0"/>
              <a:t>severovýchod Číny, východné Rusko, horách v  Severnej Kórei </a:t>
            </a:r>
          </a:p>
          <a:p>
            <a:endParaRPr lang="sk-SK" dirty="0" smtClean="0"/>
          </a:p>
          <a:p>
            <a:r>
              <a:rPr lang="sk-SK" sz="2800" b="1" dirty="0" smtClean="0">
                <a:solidFill>
                  <a:srgbClr val="FFFF00"/>
                </a:solidFill>
              </a:rPr>
              <a:t>Užívanie: </a:t>
            </a:r>
            <a:r>
              <a:rPr lang="sk-SK" dirty="0" smtClean="0"/>
              <a:t>najčastejšie užívanou časťou ženšenu je koreň:</a:t>
            </a:r>
          </a:p>
          <a:p>
            <a:r>
              <a:rPr lang="sk-SK" u="sng" dirty="0" smtClean="0"/>
              <a:t>biely ženšen</a:t>
            </a:r>
            <a:r>
              <a:rPr lang="sk-SK" dirty="0" smtClean="0"/>
              <a:t>- sušenie na slnku </a:t>
            </a:r>
          </a:p>
          <a:p>
            <a:r>
              <a:rPr lang="sk-SK" u="sng" dirty="0" smtClean="0"/>
              <a:t>červený ženšen- </a:t>
            </a:r>
            <a:r>
              <a:rPr lang="sk-SK" dirty="0" smtClean="0"/>
              <a:t>parenie v </a:t>
            </a:r>
          </a:p>
          <a:p>
            <a:pPr>
              <a:buNone/>
            </a:pPr>
            <a:r>
              <a:rPr lang="sk-SK" dirty="0" smtClean="0"/>
              <a:t>cukornom alebo bylinnom </a:t>
            </a:r>
          </a:p>
          <a:p>
            <a:pPr>
              <a:buNone/>
            </a:pPr>
            <a:r>
              <a:rPr lang="sk-SK" dirty="0" smtClean="0"/>
              <a:t>náleve a následné sušenie</a:t>
            </a:r>
          </a:p>
          <a:p>
            <a:pPr>
              <a:buNone/>
            </a:pPr>
            <a:r>
              <a:rPr lang="sk-SK" dirty="0" smtClean="0"/>
              <a:t> umelým teplom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4" name="Obrázok 3" descr="Ginseng_in_Kor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286124"/>
            <a:ext cx="4064000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143668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FFFF00"/>
                </a:solidFill>
              </a:rPr>
              <a:t>Použitie: </a:t>
            </a:r>
            <a:r>
              <a:rPr lang="sk-SK" dirty="0" smtClean="0"/>
              <a:t>stimulačné pôsobenie na centrálny nervový systém, zlepšenie pozornosti</a:t>
            </a:r>
          </a:p>
          <a:p>
            <a:r>
              <a:rPr lang="pl-PL" dirty="0" smtClean="0"/>
              <a:t>potlačenie chronickej únavy, strachu, depresie a hormonálnych porúch</a:t>
            </a:r>
          </a:p>
          <a:p>
            <a:r>
              <a:rPr lang="pl-PL" dirty="0" smtClean="0"/>
              <a:t>znižovanie obsahu tuku a cukru v krvi</a:t>
            </a:r>
            <a:r>
              <a:rPr lang="sk-SK" dirty="0" smtClean="0"/>
              <a:t> </a:t>
            </a:r>
          </a:p>
          <a:p>
            <a:r>
              <a:rPr lang="sk-SK" dirty="0" smtClean="0"/>
              <a:t>dokonalejšie využitie vitamínov a minerálnych látok z potravy a spomalenie starnutia tkanív</a:t>
            </a:r>
          </a:p>
          <a:p>
            <a:r>
              <a:rPr lang="sk-SK" dirty="0" smtClean="0"/>
              <a:t>zlepšenie výkonu pľúc intenzívnejším prenosom kyslíka, zvýšenie fyzickej výkonnosti a vytrvalosti</a:t>
            </a:r>
          </a:p>
          <a:p>
            <a:endParaRPr lang="sk-SK" dirty="0" smtClean="0"/>
          </a:p>
          <a:p>
            <a:r>
              <a:rPr lang="sk-SK" dirty="0" smtClean="0"/>
              <a:t>Pri užívaní vysokých dávok môže zhoršiť alebo spôsobiť bolesti hlavy, ranné hnačky, vysoký krvný tlak</a:t>
            </a:r>
            <a:r>
              <a:rPr lang="sk-SK" dirty="0" smtClean="0"/>
              <a:t>, </a:t>
            </a:r>
            <a:r>
              <a:rPr lang="sk-SK" dirty="0" smtClean="0"/>
              <a:t>zníženie sexuálnych funkcií, nespavosť, svrbenie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501px-Ginsenoside_Rg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571612"/>
            <a:ext cx="3994186" cy="3826766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dirty="0" smtClean="0">
                <a:solidFill>
                  <a:srgbClr val="FFFF00"/>
                </a:solidFill>
              </a:rPr>
              <a:t>Účinné látky</a:t>
            </a:r>
            <a:endParaRPr lang="sk-SK" sz="5400" dirty="0">
              <a:solidFill>
                <a:srgbClr val="FFFF0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429124" y="1857364"/>
            <a:ext cx="44291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hlavné obsahové látky ženšenu sú </a:t>
            </a:r>
            <a:r>
              <a:rPr lang="sk-SK" sz="2800" dirty="0" err="1" smtClean="0">
                <a:solidFill>
                  <a:srgbClr val="FFFF00"/>
                </a:solidFill>
              </a:rPr>
              <a:t>ginsenozidy</a:t>
            </a:r>
            <a:r>
              <a:rPr lang="sk-SK" sz="2800" dirty="0" smtClean="0"/>
              <a:t>,</a:t>
            </a:r>
            <a:r>
              <a:rPr lang="sk-SK" sz="2800" dirty="0" smtClean="0">
                <a:solidFill>
                  <a:srgbClr val="FFFF00"/>
                </a:solidFill>
              </a:rPr>
              <a:t> </a:t>
            </a:r>
            <a:r>
              <a:rPr lang="sk-SK" sz="2800" dirty="0" smtClean="0"/>
              <a:t>ktoré </a:t>
            </a:r>
            <a:r>
              <a:rPr lang="sk-SK" sz="2800" dirty="0" err="1" smtClean="0"/>
              <a:t>napomáhaju</a:t>
            </a:r>
            <a:r>
              <a:rPr lang="sk-SK" sz="2800" dirty="0" smtClean="0"/>
              <a:t> rovnováhe tela, a tiež pôsobia proti stresu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857620" y="4786322"/>
            <a:ext cx="4786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FF00"/>
                </a:solidFill>
              </a:rPr>
              <a:t>Ďalšie </a:t>
            </a:r>
            <a:r>
              <a:rPr lang="sk-SK" sz="2800" b="1" dirty="0" err="1" smtClean="0">
                <a:solidFill>
                  <a:srgbClr val="FFFF00"/>
                </a:solidFill>
              </a:rPr>
              <a:t>učinné</a:t>
            </a:r>
            <a:r>
              <a:rPr lang="sk-SK" sz="2800" b="1" dirty="0" smtClean="0">
                <a:solidFill>
                  <a:srgbClr val="FFFF00"/>
                </a:solidFill>
              </a:rPr>
              <a:t> látky: </a:t>
            </a:r>
            <a:r>
              <a:rPr lang="en-US" sz="2800" dirty="0" err="1" smtClean="0"/>
              <a:t>aminokyseliny</a:t>
            </a:r>
            <a:r>
              <a:rPr lang="en-US" sz="2800" dirty="0" smtClean="0"/>
              <a:t>, </a:t>
            </a:r>
            <a:r>
              <a:rPr lang="en-US" sz="2800" dirty="0" err="1" smtClean="0"/>
              <a:t>peptidy</a:t>
            </a:r>
            <a:r>
              <a:rPr lang="en-US" sz="2800" dirty="0" smtClean="0"/>
              <a:t>, </a:t>
            </a:r>
            <a:r>
              <a:rPr lang="en-US" sz="2800" dirty="0" err="1" smtClean="0"/>
              <a:t>glykopeptidy</a:t>
            </a:r>
            <a:r>
              <a:rPr lang="en-US" sz="2800" dirty="0" smtClean="0"/>
              <a:t> a </a:t>
            </a:r>
            <a:r>
              <a:rPr lang="en-US" sz="2800" dirty="0" err="1" smtClean="0"/>
              <a:t>polysacharidy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Zdroje: </a:t>
            </a:r>
            <a:r>
              <a:rPr lang="sk-SK" dirty="0" smtClean="0">
                <a:hlinkClick r:id="rId2"/>
              </a:rPr>
              <a:t>http://zdravie.pravda.sk/zdravie-a-prevencia/clanok/12451-zensen-zvysuje-adaptabilitu-a-vykonnost/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https://sk.wikipedia.org/wiki/V%C5%A1ehoj_%C3%A1zijsk%C3%BD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http://www.liecive.herba.sk/index.php/koncentraty/kniha-atlas-liecivych-rastlin-do-lekarne/vsehoj-azijsky-zensen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6000" dirty="0" smtClean="0">
                <a:solidFill>
                  <a:srgbClr val="FFFF00"/>
                </a:solidFill>
              </a:rPr>
              <a:t>Ďakujem za pozornosť</a:t>
            </a:r>
            <a:endParaRPr lang="sk-SK" sz="6000" dirty="0">
              <a:solidFill>
                <a:srgbClr val="FFFF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4786314" y="5929330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FFC000"/>
                </a:solidFill>
              </a:rPr>
              <a:t>Martin </a:t>
            </a:r>
            <a:r>
              <a:rPr lang="sk-SK" sz="3200" dirty="0" err="1" smtClean="0">
                <a:solidFill>
                  <a:srgbClr val="FFC000"/>
                </a:solidFill>
              </a:rPr>
              <a:t>Kažimír</a:t>
            </a:r>
            <a:r>
              <a:rPr lang="sk-SK" sz="3200" dirty="0" smtClean="0">
                <a:solidFill>
                  <a:srgbClr val="FFC000"/>
                </a:solidFill>
              </a:rPr>
              <a:t> III.A</a:t>
            </a:r>
            <a:endParaRPr lang="sk-SK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177</Words>
  <Application>Microsoft Office PowerPoint</Application>
  <PresentationFormat>Prezentácia na obrazovke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Papier</vt:lpstr>
      <vt:lpstr>Všehoj ázijský (Ženšen)  </vt:lpstr>
      <vt:lpstr>Základné informácie</vt:lpstr>
      <vt:lpstr>Snímka 3</vt:lpstr>
      <vt:lpstr>   </vt:lpstr>
      <vt:lpstr>Snímka 5</vt:lpstr>
      <vt:lpstr>Účinné látky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Všehoj ázijský </dc:title>
  <dc:creator>PC</dc:creator>
  <cp:lastModifiedBy>PC</cp:lastModifiedBy>
  <cp:revision>17</cp:revision>
  <dcterms:created xsi:type="dcterms:W3CDTF">2015-11-29T14:51:13Z</dcterms:created>
  <dcterms:modified xsi:type="dcterms:W3CDTF">2015-11-29T16:26:29Z</dcterms:modified>
</cp:coreProperties>
</file>