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30" d="100"/>
          <a:sy n="130" d="100"/>
        </p:scale>
        <p:origin x="-1224" y="13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DB78C-FE1D-401A-9A22-539508324C54}" type="datetimeFigureOut">
              <a:rPr lang="sk-SK" smtClean="0"/>
              <a:t>14.1.2017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44E07-E008-4F42-8E02-FD52F46347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5505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44E07-E008-4F42-8E02-FD52F46347F9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1140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44E07-E008-4F42-8E02-FD52F46347F9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6809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44E07-E008-4F42-8E02-FD52F46347F9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2250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dirty="0" smtClean="0"/>
              <a:t>Varignonova veta</a:t>
            </a:r>
            <a:r>
              <a:rPr lang="sk-SK" dirty="0" smtClean="0"/>
              <a:t>  alebo </a:t>
            </a:r>
            <a:r>
              <a:rPr lang="sk-SK" b="1" dirty="0" smtClean="0"/>
              <a:t>momentová veta</a:t>
            </a:r>
            <a:r>
              <a:rPr lang="sk-SK" dirty="0" smtClean="0"/>
              <a:t>  je pravidlo  z oblasti  stavebnej mechaniky, týkajúce   pozícii  účinku statických  momentov sily . Je nazvaná podľa Francúza  </a:t>
            </a:r>
            <a:r>
              <a:rPr lang="sk-SK" b="1" dirty="0" smtClean="0"/>
              <a:t>Pierra Varignona</a:t>
            </a:r>
            <a:r>
              <a:rPr lang="sk-SK" dirty="0" smtClean="0"/>
              <a:t>, ktorý ju  prvý  vyslovil.</a:t>
            </a:r>
          </a:p>
          <a:p>
            <a:r>
              <a:rPr lang="sk-SK" dirty="0" smtClean="0"/>
              <a:t>Znie takto :  Algebrický súčet statických momentov všetkých  síl v sústave k ľubovoľné  zvolenému momentovému stredu sa rovná statickému momentu výslednice tejto sústavy  k tomu istému stredu. </a:t>
            </a:r>
          </a:p>
          <a:p>
            <a:r>
              <a:rPr lang="sk-SK" dirty="0" smtClean="0"/>
              <a:t> M1+M2+...+Mn = MR</a:t>
            </a:r>
          </a:p>
          <a:p>
            <a:r>
              <a:rPr lang="sk-SK" dirty="0" smtClean="0"/>
              <a:t>M je fyzikálna veličina </a:t>
            </a:r>
            <a:r>
              <a:rPr lang="sk-SK" b="1" dirty="0" smtClean="0"/>
              <a:t>moment sily</a:t>
            </a:r>
            <a:r>
              <a:rPr lang="sk-SK" dirty="0" smtClean="0"/>
              <a:t>. Jeho veľkosť vypočítame ako súčin veľkosti pôsobiacej sily a jej ramena. </a:t>
            </a:r>
          </a:p>
          <a:p>
            <a:r>
              <a:rPr lang="sk-SK" dirty="0" smtClean="0"/>
              <a:t>      M=F . r  </a:t>
            </a:r>
          </a:p>
          <a:p>
            <a:r>
              <a:rPr lang="sk-SK" dirty="0" smtClean="0"/>
              <a:t>Moment sily sa udáva v newton . metroch (N . m)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44E07-E008-4F42-8E02-FD52F46347F9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8267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Moment sily je vektorová fyzikálna veličina a môže spôsobiť otáčanie tuhého telesa.</a:t>
            </a:r>
          </a:p>
          <a:p>
            <a:r>
              <a:rPr lang="sk-SK" dirty="0" smtClean="0"/>
              <a:t>V tomto prípade veľkosť M závisí  od  veľkosti pôsobiacej sily a ramena sily (je to kolmá vzdialenosť vektora sily a osi otáčania).</a:t>
            </a:r>
          </a:p>
          <a:p>
            <a:r>
              <a:rPr lang="sk-SK" dirty="0" smtClean="0"/>
              <a:t>Otáčanie sa neprejaví, keď vektorový súčet všetkých momentov síl pôsobiacich na tuhé teleso sa rovná nule. A naopak, keď nebude „nulový“ tak sa prejaví.</a:t>
            </a:r>
          </a:p>
          <a:p>
            <a:r>
              <a:rPr lang="sk-SK" dirty="0" smtClean="0"/>
              <a:t>Varignonova momentová veta sa využíva najmä v oboru stavebnej mechaniky.</a:t>
            </a:r>
          </a:p>
          <a:p>
            <a:r>
              <a:rPr lang="sk-SK" dirty="0" smtClean="0"/>
              <a:t>Na týchto princípoch fungujú žeriavy.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44E07-E008-4F42-8E02-FD52F46347F9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8902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Žeriav je stroj na dvíhanie a prenášanie ťažkých bremien. Pracuje na princípe sústavy kladiek, ktoré znižujú silu potrebnú na vyzdvihnutie nákladu a princípe momentovej vety.  Rameno žeriava je spravidla možné otáčať a posúvať, čím dochádza k presúvaniu bremena. Žeriav sa využíva všade tam, kde je potreba manipulovať s ťažkými bremenami, najčastejšie v stavebníctve, strojárskom a hutníckom priemysle, doprave a pod.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44E07-E008-4F42-8E02-FD52F46347F9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0366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sk-SK" dirty="0" smtClean="0">
                <a:solidFill>
                  <a:srgbClr val="2C2C2C"/>
                </a:solidFill>
                <a:latin typeface="Open Sans"/>
              </a:rPr>
              <a:t>S</a:t>
            </a:r>
            <a:r>
              <a:rPr lang="sk-SK" b="0" i="0" dirty="0" smtClean="0">
                <a:solidFill>
                  <a:srgbClr val="2C2C2C"/>
                </a:solidFill>
                <a:effectLst/>
                <a:latin typeface="Open Sans"/>
              </a:rPr>
              <a:t>ústava sa nachádza v rovnováhe, pretože moment sily je rovnaký pre obidve ramená:</a:t>
            </a:r>
          </a:p>
          <a:p>
            <a:pPr algn="ctr" fontAlgn="base"/>
            <a:r>
              <a:rPr lang="sk-SK" b="0" i="0" dirty="0" smtClean="0">
                <a:solidFill>
                  <a:srgbClr val="2C2C2C"/>
                </a:solidFill>
                <a:effectLst/>
                <a:latin typeface="Open Sans"/>
              </a:rPr>
              <a:t>F1 . r1 = F2 . r2</a:t>
            </a:r>
          </a:p>
          <a:p>
            <a:pPr algn="ctr" fontAlgn="base"/>
            <a:endParaRPr lang="sk-SK" b="0" i="0" dirty="0" smtClean="0">
              <a:solidFill>
                <a:srgbClr val="2C2C2C"/>
              </a:solidFill>
              <a:effectLst/>
              <a:latin typeface="Open Sans"/>
            </a:endParaRPr>
          </a:p>
          <a:p>
            <a:r>
              <a:rPr lang="sk-SK" b="0" i="0" dirty="0" smtClean="0">
                <a:solidFill>
                  <a:srgbClr val="2C2C2C"/>
                </a:solidFill>
                <a:effectLst/>
                <a:latin typeface="Open Sans"/>
              </a:rPr>
              <a:t>Tomuto sa v mechanike hovorí momentová veta. Platí všeobecne pre akúkoľvek sústavu v rovnováhe – súčet momentov síl sa musí rovnať nule.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44E07-E008-4F42-8E02-FD52F46347F9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7336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Na</a:t>
            </a:r>
            <a:r>
              <a:rPr lang="sk-SK" baseline="0" dirty="0" smtClean="0"/>
              <a:t> obrázkoch môžete vidieť autožeriav a prístavove žeriavy.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44E07-E008-4F42-8E02-FD52F46347F9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7570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44E07-E008-4F42-8E02-FD52F46347F9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8862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aseline="0" dirty="0" smtClean="0"/>
              <a:t>1. Pierre Varignon</a:t>
            </a:r>
          </a:p>
          <a:p>
            <a:pPr>
              <a:lnSpc>
                <a:spcPct val="115000"/>
              </a:lnSpc>
              <a:spcBef>
                <a:spcPts val="1030"/>
              </a:spcBef>
              <a:spcAft>
                <a:spcPts val="1560"/>
              </a:spcAft>
            </a:pPr>
            <a:r>
              <a:rPr lang="sk-SK" dirty="0" smtClean="0"/>
              <a:t>2. </a:t>
            </a:r>
            <a:r>
              <a:rPr lang="sk-SK" baseline="0" dirty="0" smtClean="0"/>
              <a:t>Je</a:t>
            </a:r>
            <a:r>
              <a:rPr lang="sk-SK" dirty="0" smtClean="0"/>
              <a:t> to vektorová fyzikálna veličina. Jeho veľkosť vypočítame ako súčin veľkosti pôsobiacej sily a jej ramena.</a:t>
            </a:r>
          </a:p>
          <a:p>
            <a:pPr>
              <a:lnSpc>
                <a:spcPct val="115000"/>
              </a:lnSpc>
              <a:spcBef>
                <a:spcPts val="1030"/>
              </a:spcBef>
              <a:spcAft>
                <a:spcPts val="1560"/>
              </a:spcAft>
            </a:pPr>
            <a:r>
              <a:rPr lang="sk-SK" dirty="0" smtClean="0">
                <a:ea typeface="Calibri"/>
                <a:cs typeface="Times New Roman"/>
              </a:rPr>
              <a:t>3. Žeriav je stroj na dvíhanie a prenášanie ťažkých bremien. Pracuje na princípe sústavy kladiek, ktoré znižujú silu potrebnú na vyzdvihnutie nákladu a princípe momentovej vety. </a:t>
            </a:r>
          </a:p>
          <a:p>
            <a:pPr>
              <a:lnSpc>
                <a:spcPct val="115000"/>
              </a:lnSpc>
              <a:spcBef>
                <a:spcPts val="1030"/>
              </a:spcBef>
              <a:spcAft>
                <a:spcPts val="1560"/>
              </a:spcAft>
            </a:pPr>
            <a:r>
              <a:rPr lang="sk-SK" dirty="0" smtClean="0">
                <a:ea typeface="Calibri"/>
                <a:cs typeface="Times New Roman"/>
              </a:rPr>
              <a:t>4. Autožeriav, Pristavovy žeriav </a:t>
            </a:r>
          </a:p>
          <a:p>
            <a:pPr>
              <a:lnSpc>
                <a:spcPct val="115000"/>
              </a:lnSpc>
              <a:spcBef>
                <a:spcPts val="1030"/>
              </a:spcBef>
              <a:spcAft>
                <a:spcPts val="1560"/>
              </a:spcAft>
            </a:pPr>
            <a:endParaRPr lang="sk-SK" dirty="0">
              <a:ea typeface="Calibri"/>
              <a:cs typeface="Times New Roman"/>
            </a:endParaRPr>
          </a:p>
          <a:p>
            <a:pPr marL="228600" indent="-228600">
              <a:buAutoNum type="arabicPeriod"/>
            </a:pPr>
            <a:endParaRPr lang="sk-SK" baseline="0" dirty="0" smtClean="0"/>
          </a:p>
          <a:p>
            <a:pPr marL="228600" indent="-228600">
              <a:buAutoNum type="arabicPeriod"/>
            </a:pPr>
            <a:r>
              <a:rPr kumimoji="0" lang="sk-SK" sz="3200" b="0" i="0" u="none" strike="noStrike" kern="1200" cap="none" spc="3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Vektorová fyzikálna veličina</a:t>
            </a:r>
          </a:p>
          <a:p>
            <a:pPr marL="228600" indent="-228600">
              <a:buAutoNum type="arabicPeriod"/>
            </a:pPr>
            <a:endParaRPr lang="sk-SK" baseline="0" dirty="0" smtClean="0"/>
          </a:p>
          <a:p>
            <a:pPr marL="228600" indent="-228600">
              <a:buAutoNum type="arabicPeriod"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44E07-E008-4F42-8E02-FD52F46347F9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5358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14.1.2017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14.1.2017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14.1.2017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14.1.2017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14.1.2017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14.1.2017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14.1.2017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14.1.2017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14.1.2017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14.1.2017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14.1.2017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14.1.2017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Varignonova_momentov%C3%A1_v%C4%9Bt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k.wikipedia.org/wiki/%C5%BDeriav_(stroj)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CQ7OW6svx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Michail Fetisov</a:t>
            </a:r>
          </a:p>
          <a:p>
            <a:r>
              <a:rPr lang="sk-SK" sz="3600" dirty="0" smtClean="0"/>
              <a:t>1.D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Fungovanie žeriava</a:t>
            </a:r>
            <a:br>
              <a:rPr lang="sk-SK" dirty="0" smtClean="0"/>
            </a:br>
            <a:r>
              <a:rPr lang="sk-SK" dirty="0" smtClean="0"/>
              <a:t>(momentová veta)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4862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                         Zdroje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dirty="0" smtClean="0">
                <a:hlinkClick r:id="rId3"/>
              </a:rPr>
              <a:t>https://cs.wikipedia.org/wiki/Varignonova_momentov%C3%A1_v%C4%9Bta</a:t>
            </a:r>
            <a:endParaRPr lang="sk-SK" dirty="0" smtClean="0"/>
          </a:p>
          <a:p>
            <a:r>
              <a:rPr lang="sk-SK" dirty="0" smtClean="0">
                <a:hlinkClick r:id="rId4"/>
              </a:rPr>
              <a:t>https://sk.wikipedia.org/wiki/%C5%BDeriav_(stroj)</a:t>
            </a:r>
            <a:endParaRPr lang="sk-SK" dirty="0" smtClean="0"/>
          </a:p>
          <a:p>
            <a:r>
              <a:rPr lang="sk-SK" dirty="0" smtClean="0"/>
              <a:t>Učebnica fyziky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1709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         Ďakujem za pozornosť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767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Obsah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k-SK" sz="3000" cap="all" spc="50" dirty="0">
                <a:solidFill>
                  <a:srgbClr val="FFFFFF"/>
                </a:solidFill>
                <a:ea typeface="+mj-ea"/>
                <a:cs typeface="+mj-cs"/>
                <a:hlinkClick r:id="rId3" action="ppaction://hlinksldjump"/>
              </a:rPr>
              <a:t>Momentová </a:t>
            </a:r>
            <a:r>
              <a:rPr lang="sk-SK" sz="3000" cap="all" spc="50" dirty="0" smtClean="0">
                <a:solidFill>
                  <a:srgbClr val="FFFFFF"/>
                </a:solidFill>
                <a:ea typeface="+mj-ea"/>
                <a:cs typeface="+mj-cs"/>
                <a:hlinkClick r:id="rId3" action="ppaction://hlinksldjump"/>
              </a:rPr>
              <a:t>veta</a:t>
            </a:r>
            <a:endParaRPr lang="sk-SK" sz="3000" cap="all" spc="50" dirty="0" smtClean="0">
              <a:solidFill>
                <a:srgbClr val="FFFFFF"/>
              </a:solidFill>
              <a:ea typeface="+mj-ea"/>
              <a:cs typeface="+mj-cs"/>
            </a:endParaRPr>
          </a:p>
          <a:p>
            <a:r>
              <a:rPr lang="sk-SK" sz="3000" cap="all" spc="50" dirty="0">
                <a:solidFill>
                  <a:srgbClr val="FFFFFF"/>
                </a:solidFill>
                <a:ea typeface="+mj-ea"/>
                <a:cs typeface="+mj-cs"/>
                <a:hlinkClick r:id="rId4" action="ppaction://hlinksldjump"/>
              </a:rPr>
              <a:t>Moment sily </a:t>
            </a:r>
            <a:endParaRPr lang="sk-SK" sz="3000" cap="all" spc="50" dirty="0" smtClean="0">
              <a:solidFill>
                <a:srgbClr val="FFFFFF"/>
              </a:solidFill>
              <a:ea typeface="+mj-ea"/>
              <a:cs typeface="+mj-cs"/>
            </a:endParaRPr>
          </a:p>
          <a:p>
            <a:r>
              <a:rPr lang="sk-SK" sz="3000" cap="all" spc="50" dirty="0" smtClean="0">
                <a:solidFill>
                  <a:srgbClr val="FFFFFF"/>
                </a:solidFill>
                <a:ea typeface="+mj-ea"/>
                <a:cs typeface="+mj-cs"/>
                <a:hlinkClick r:id="rId5" action="ppaction://hlinksldjump"/>
              </a:rPr>
              <a:t>Žeriav</a:t>
            </a:r>
            <a:endParaRPr lang="sk-SK" sz="3000" cap="all" spc="50" dirty="0" smtClean="0">
              <a:solidFill>
                <a:srgbClr val="FFFFFF"/>
              </a:solidFill>
              <a:ea typeface="+mj-ea"/>
              <a:cs typeface="+mj-cs"/>
            </a:endParaRPr>
          </a:p>
          <a:p>
            <a:r>
              <a:rPr lang="sk-SK" sz="3000" cap="all" spc="50" dirty="0">
                <a:solidFill>
                  <a:srgbClr val="FFFFFF"/>
                </a:solidFill>
                <a:ea typeface="+mj-ea"/>
                <a:cs typeface="+mj-cs"/>
                <a:hlinkClick r:id="rId6" action="ppaction://hlinksldjump"/>
              </a:rPr>
              <a:t>Schéma pôsobenia Síl na </a:t>
            </a:r>
            <a:r>
              <a:rPr lang="sk-SK" sz="3000" cap="all" spc="50" dirty="0" smtClean="0">
                <a:solidFill>
                  <a:srgbClr val="FFFFFF"/>
                </a:solidFill>
                <a:ea typeface="+mj-ea"/>
                <a:cs typeface="+mj-cs"/>
                <a:hlinkClick r:id="rId6" action="ppaction://hlinksldjump"/>
              </a:rPr>
              <a:t>žeriave</a:t>
            </a:r>
            <a:endParaRPr lang="sk-SK" sz="3000" cap="all" spc="50" dirty="0" smtClean="0">
              <a:solidFill>
                <a:srgbClr val="FFFFFF"/>
              </a:solidFill>
              <a:ea typeface="+mj-ea"/>
              <a:cs typeface="+mj-cs"/>
            </a:endParaRPr>
          </a:p>
          <a:p>
            <a:r>
              <a:rPr lang="sk-SK" sz="3000" cap="all" spc="50" dirty="0">
                <a:solidFill>
                  <a:srgbClr val="FFFFFF"/>
                </a:solidFill>
                <a:ea typeface="+mj-ea"/>
                <a:cs typeface="+mj-cs"/>
                <a:hlinkClick r:id="rId7" action="ppaction://hlinksldjump"/>
              </a:rPr>
              <a:t>Druhy </a:t>
            </a:r>
            <a:r>
              <a:rPr lang="sk-SK" sz="3000" cap="all" spc="50" dirty="0" smtClean="0">
                <a:solidFill>
                  <a:srgbClr val="FFFFFF"/>
                </a:solidFill>
                <a:ea typeface="+mj-ea"/>
                <a:cs typeface="+mj-cs"/>
                <a:hlinkClick r:id="rId7" action="ppaction://hlinksldjump"/>
              </a:rPr>
              <a:t>žeriavov</a:t>
            </a:r>
            <a:endParaRPr lang="sk-SK" sz="3000" cap="all" spc="50" dirty="0" smtClean="0">
              <a:solidFill>
                <a:srgbClr val="FFFFFF"/>
              </a:solidFill>
              <a:ea typeface="+mj-ea"/>
              <a:cs typeface="+mj-cs"/>
            </a:endParaRPr>
          </a:p>
          <a:p>
            <a:r>
              <a:rPr lang="sk-SK" sz="3000" cap="all" spc="50" dirty="0" smtClean="0">
                <a:solidFill>
                  <a:srgbClr val="FFFFFF"/>
                </a:solidFill>
                <a:ea typeface="+mj-ea"/>
                <a:cs typeface="+mj-cs"/>
                <a:hlinkClick r:id="rId8" action="ppaction://hlinksldjump"/>
              </a:rPr>
              <a:t>Video</a:t>
            </a:r>
            <a:endParaRPr lang="sk-SK" sz="3000" cap="all" spc="50" dirty="0" smtClean="0">
              <a:solidFill>
                <a:srgbClr val="FFFFFF"/>
              </a:solidFill>
              <a:ea typeface="+mj-ea"/>
              <a:cs typeface="+mj-cs"/>
            </a:endParaRPr>
          </a:p>
          <a:p>
            <a:r>
              <a:rPr lang="sk-SK" sz="3000" cap="all" spc="50" dirty="0" smtClean="0">
                <a:solidFill>
                  <a:srgbClr val="FFFFFF"/>
                </a:solidFill>
                <a:ea typeface="+mj-ea"/>
                <a:cs typeface="+mj-cs"/>
                <a:hlinkClick r:id="rId9" action="ppaction://hlinksldjump"/>
              </a:rPr>
              <a:t>Otázky</a:t>
            </a:r>
            <a:endParaRPr lang="sk-SK" sz="3000" cap="all" spc="50" dirty="0" smtClean="0">
              <a:solidFill>
                <a:srgbClr val="FFFFFF"/>
              </a:solidFill>
              <a:ea typeface="+mj-ea"/>
              <a:cs typeface="+mj-cs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967054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           Momentová veta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pravidlo  z oblasti stavebnej </a:t>
            </a:r>
            <a:r>
              <a:rPr lang="sk-SK" sz="2400" dirty="0" smtClean="0"/>
              <a:t>mechaniky</a:t>
            </a:r>
          </a:p>
          <a:p>
            <a:r>
              <a:rPr lang="sk-SK" sz="2400" dirty="0" smtClean="0"/>
              <a:t>Pierre Varignon- prvý ju vyslovil</a:t>
            </a:r>
          </a:p>
          <a:p>
            <a:r>
              <a:rPr lang="sk-SK" sz="2400" dirty="0"/>
              <a:t>M1+M2+...+Mn = </a:t>
            </a:r>
            <a:r>
              <a:rPr lang="sk-SK" sz="2400" dirty="0" smtClean="0"/>
              <a:t>MR</a:t>
            </a:r>
          </a:p>
          <a:p>
            <a:r>
              <a:rPr lang="sk-SK" sz="2400" dirty="0" smtClean="0"/>
              <a:t>M = Moment sily</a:t>
            </a:r>
          </a:p>
          <a:p>
            <a:r>
              <a:rPr lang="sk-SK" sz="2400" dirty="0"/>
              <a:t>Výpočet: M=F . r </a:t>
            </a:r>
            <a:endParaRPr lang="sk-SK" sz="2400" dirty="0" smtClean="0"/>
          </a:p>
          <a:p>
            <a:r>
              <a:rPr lang="sk-SK" sz="2400" dirty="0"/>
              <a:t>Jednotka: newton . </a:t>
            </a:r>
            <a:r>
              <a:rPr lang="sk-SK" sz="2400" dirty="0" smtClean="0"/>
              <a:t>meter </a:t>
            </a:r>
            <a:r>
              <a:rPr lang="sk-SK" sz="2400" dirty="0"/>
              <a:t>(N . m</a:t>
            </a:r>
            <a:r>
              <a:rPr lang="sk-SK" sz="2400" dirty="0" smtClean="0"/>
              <a:t>)</a:t>
            </a:r>
          </a:p>
          <a:p>
            <a:endParaRPr lang="sk-SK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32098"/>
            <a:ext cx="254317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06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                   Moment </a:t>
            </a:r>
            <a:r>
              <a:rPr lang="sk-SK" dirty="0"/>
              <a:t>sily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539552" y="1628800"/>
            <a:ext cx="5042520" cy="4114800"/>
          </a:xfrm>
        </p:spPr>
        <p:txBody>
          <a:bodyPr>
            <a:normAutofit/>
          </a:bodyPr>
          <a:lstStyle/>
          <a:p>
            <a:r>
              <a:rPr lang="sk-SK" sz="3200" dirty="0"/>
              <a:t>vektorová </a:t>
            </a:r>
            <a:r>
              <a:rPr lang="sk-SK" sz="3200" dirty="0" smtClean="0"/>
              <a:t>fyzikálna veličina  </a:t>
            </a:r>
          </a:p>
          <a:p>
            <a:r>
              <a:rPr lang="sk-SK" sz="3200" dirty="0"/>
              <a:t>môže spôsobiť otáčanie tuhého </a:t>
            </a:r>
            <a:r>
              <a:rPr lang="sk-SK" sz="3200" dirty="0" smtClean="0"/>
              <a:t>telesa</a:t>
            </a:r>
          </a:p>
          <a:p>
            <a:r>
              <a:rPr lang="sk-SK" sz="3200" dirty="0"/>
              <a:t>veľkosť M závisí  od  veľkosti pôsobiacej sily a ramena sily </a:t>
            </a:r>
          </a:p>
        </p:txBody>
      </p:sp>
    </p:spTree>
    <p:extLst>
      <p:ext uri="{BB962C8B-B14F-4D97-AF65-F5344CB8AC3E}">
        <p14:creationId xmlns:p14="http://schemas.microsoft.com/office/powerpoint/2010/main" val="138111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                         Žeriav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467544" y="1628800"/>
            <a:ext cx="4896544" cy="4114800"/>
          </a:xfrm>
        </p:spPr>
        <p:txBody>
          <a:bodyPr>
            <a:normAutofit/>
          </a:bodyPr>
          <a:lstStyle/>
          <a:p>
            <a:r>
              <a:rPr lang="pl-PL" sz="2400" dirty="0"/>
              <a:t>stroj na dvíhanie a prenášanie ťažkých </a:t>
            </a:r>
            <a:r>
              <a:rPr lang="pl-PL" sz="2400" dirty="0" smtClean="0"/>
              <a:t>bremien</a:t>
            </a:r>
          </a:p>
          <a:p>
            <a:r>
              <a:rPr lang="pl-PL" sz="2400" dirty="0"/>
              <a:t>Pracuje na princípe sústavy </a:t>
            </a:r>
            <a:r>
              <a:rPr lang="pl-PL" sz="2400" dirty="0" smtClean="0"/>
              <a:t>kladiek</a:t>
            </a:r>
          </a:p>
          <a:p>
            <a:r>
              <a:rPr lang="sk-SK" sz="2400" dirty="0"/>
              <a:t>Žeriav sa využíva najčastejšie v stavebníctve, strojárskom a hutníckom priemysle, doprave a pod.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96752"/>
            <a:ext cx="2746018" cy="365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30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Schéma pôsobenia Síl na žeriave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78199"/>
            <a:ext cx="6768752" cy="4689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8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 </a:t>
            </a:r>
            <a:r>
              <a:rPr lang="sk-SK" dirty="0" smtClean="0"/>
              <a:t>                           Druhy </a:t>
            </a:r>
            <a:r>
              <a:rPr lang="sk-SK" dirty="0"/>
              <a:t>žeriavov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314328" cy="4114800"/>
          </a:xfrm>
        </p:spPr>
        <p:txBody>
          <a:bodyPr>
            <a:normAutofit lnSpcReduction="10000"/>
          </a:bodyPr>
          <a:lstStyle/>
          <a:p>
            <a:r>
              <a:rPr lang="sk-SK" sz="2400" dirty="0"/>
              <a:t>Automobilový žeriav (autožeriav)</a:t>
            </a:r>
          </a:p>
          <a:p>
            <a:r>
              <a:rPr lang="sk-SK" sz="2400" dirty="0" smtClean="0"/>
              <a:t>Prístavný </a:t>
            </a:r>
            <a:r>
              <a:rPr lang="sk-SK" sz="2400" dirty="0"/>
              <a:t>žeriav</a:t>
            </a:r>
          </a:p>
          <a:p>
            <a:r>
              <a:rPr lang="sk-SK" sz="2400" dirty="0"/>
              <a:t>Mostový </a:t>
            </a:r>
            <a:r>
              <a:rPr lang="sk-SK" sz="2400" dirty="0" smtClean="0"/>
              <a:t>žeriav</a:t>
            </a:r>
          </a:p>
          <a:p>
            <a:r>
              <a:rPr lang="sk-SK" sz="2400" dirty="0"/>
              <a:t>Portálový </a:t>
            </a:r>
            <a:r>
              <a:rPr lang="sk-SK" sz="2400" dirty="0" smtClean="0"/>
              <a:t>žeriav</a:t>
            </a:r>
          </a:p>
          <a:p>
            <a:r>
              <a:rPr lang="sk-SK" sz="2400" dirty="0"/>
              <a:t>Vežový žeriav</a:t>
            </a:r>
          </a:p>
          <a:p>
            <a:r>
              <a:rPr lang="sk-SK" sz="2400" dirty="0"/>
              <a:t>Koľajový žeriav</a:t>
            </a:r>
          </a:p>
          <a:p>
            <a:r>
              <a:rPr lang="sk-SK" sz="2400" dirty="0"/>
              <a:t>Stohovací žeriav</a:t>
            </a:r>
          </a:p>
          <a:p>
            <a:r>
              <a:rPr lang="sk-SK" sz="2400" dirty="0"/>
              <a:t>Konzolový žeriav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80728"/>
            <a:ext cx="2097087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36459"/>
            <a:ext cx="2952328" cy="200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61" y="4303692"/>
            <a:ext cx="3161061" cy="2097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8713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                           Video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dirty="0" smtClean="0">
                <a:hlinkClick r:id="rId3"/>
              </a:rPr>
              <a:t>https://www.youtube.com/watch?v=dCQ7OW6svxg –</a:t>
            </a:r>
            <a:r>
              <a:rPr lang="sk-SK" dirty="0" smtClean="0"/>
              <a:t> Práča stavebného žeriava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180328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                         Otázky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1. Kto ako prvý vyslovil momentovú vetu?</a:t>
            </a:r>
          </a:p>
          <a:p>
            <a:r>
              <a:rPr lang="sk-SK" sz="2400" dirty="0" smtClean="0"/>
              <a:t>2. Čo je moment sily?</a:t>
            </a:r>
          </a:p>
          <a:p>
            <a:r>
              <a:rPr lang="sk-SK" sz="2400" dirty="0" smtClean="0"/>
              <a:t>3. Čo je žeriav?</a:t>
            </a:r>
          </a:p>
          <a:p>
            <a:r>
              <a:rPr lang="sk-SK" sz="2400" dirty="0" smtClean="0"/>
              <a:t>4. Uveďte aspoň dva druhy žeriavov. 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000197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545</TotalTime>
  <Words>578</Words>
  <Application>Microsoft Office PowerPoint</Application>
  <PresentationFormat>Prezentácia na obrazovke (4:3)</PresentationFormat>
  <Paragraphs>82</Paragraphs>
  <Slides>11</Slides>
  <Notes>10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Horizont</vt:lpstr>
      <vt:lpstr>Fungovanie žeriava (momentová veta)</vt:lpstr>
      <vt:lpstr>Obsah</vt:lpstr>
      <vt:lpstr>                     Momentová veta</vt:lpstr>
      <vt:lpstr>                             Moment sily </vt:lpstr>
      <vt:lpstr>                                   Žeriav</vt:lpstr>
      <vt:lpstr>Schéma pôsobenia Síl na žeriave</vt:lpstr>
      <vt:lpstr>                            Druhy žeriavov</vt:lpstr>
      <vt:lpstr>                                     Video</vt:lpstr>
      <vt:lpstr>                                   Otázky</vt:lpstr>
      <vt:lpstr>                                   Zdroje</vt:lpstr>
      <vt:lpstr>                   Ďakujem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Fungovanie žeriava (momentová veta</dc:title>
  <dc:creator>Evgeny</dc:creator>
  <cp:lastModifiedBy>Evgeny</cp:lastModifiedBy>
  <cp:revision>24</cp:revision>
  <dcterms:created xsi:type="dcterms:W3CDTF">2017-01-10T17:25:17Z</dcterms:created>
  <dcterms:modified xsi:type="dcterms:W3CDTF">2017-01-14T17:08:23Z</dcterms:modified>
</cp:coreProperties>
</file>