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78" r:id="rId3"/>
    <p:sldId id="257" r:id="rId4"/>
    <p:sldId id="258" r:id="rId5"/>
    <p:sldId id="259" r:id="rId6"/>
    <p:sldId id="260" r:id="rId7"/>
    <p:sldId id="261" r:id="rId8"/>
    <p:sldId id="262" r:id="rId9"/>
    <p:sldId id="281" r:id="rId10"/>
    <p:sldId id="264" r:id="rId11"/>
    <p:sldId id="280" r:id="rId12"/>
    <p:sldId id="274" r:id="rId13"/>
    <p:sldId id="277" r:id="rId14"/>
    <p:sldId id="276" r:id="rId15"/>
    <p:sldId id="265" r:id="rId16"/>
    <p:sldId id="266" r:id="rId17"/>
    <p:sldId id="282" r:id="rId18"/>
    <p:sldId id="279" r:id="rId19"/>
    <p:sldId id="275" r:id="rId20"/>
    <p:sldId id="268" r:id="rId2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8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8" name="Zástupný symbol obrazu snímky 7"/>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1143000" y="685800"/>
            <a:ext cx="4572000" cy="3429000"/>
          </a:xfrm>
          <a:prstGeom prst="rect">
            <a:avLst/>
          </a:prstGeom>
        </p:spPr>
      </p:sp>
      <p:sp>
        <p:nvSpPr>
          <p:cNvPr id="3" name="Zástupný symbol poznámok 2"/>
          <p:cNvSpPr>
            <a:spLocks noGrp="1"/>
          </p:cNvSpPr>
          <p:nvPr>
            <p:ph type="body" idx="1"/>
          </p:nvPr>
        </p:nvSpPr>
        <p:spPr/>
        <p:txBody>
          <a:bodyPr>
            <a:normAutofit/>
          </a:bodyPr>
          <a:lstStyle/>
          <a:p>
            <a:r>
              <a:rPr lang="sk-SK" dirty="0" smtClean="0"/>
              <a:t> </a:t>
            </a:r>
            <a:r>
              <a:rPr lang="sk-SK" dirty="0" err="1" smtClean="0"/>
              <a:t>In-line</a:t>
            </a:r>
            <a:r>
              <a:rPr lang="sk-SK" dirty="0" smtClean="0"/>
              <a:t> </a:t>
            </a:r>
            <a:r>
              <a:rPr lang="sk-SK" dirty="0" smtClean="0"/>
              <a:t>korčuľovanie alebo ak chcete jazda na kolieskových korčuliach, sa stala športovým hitom posledných rokov. Skôr než sa rozhodnete kúpiť kolieskové korčule, je treba si ujasniť niektoré kritéria. Kolieskové korčule sú dokonalým nástrojom k relaxácii a pohybe, či už to v rekreačnej alebo športovej podobe. Sú vhodné pre celý rad aktivít a je len na vás, ktorú si vyberiete. </a:t>
            </a:r>
            <a:endParaRPr lang="sk-SK" dirty="0"/>
          </a:p>
        </p:txBody>
      </p:sp>
      <p:sp>
        <p:nvSpPr>
          <p:cNvPr id="4" name="Zástupný symbol čísla snímky 3"/>
          <p:cNvSpPr>
            <a:spLocks noGrp="1"/>
          </p:cNvSpPr>
          <p:nvPr>
            <p:ph type="sldNum" sz="quarter" idx="10"/>
          </p:nvPr>
        </p:nvSpPr>
        <p:spPr>
          <a:xfrm>
            <a:off x="3884613" y="8685213"/>
            <a:ext cx="2971800" cy="457200"/>
          </a:xfrm>
          <a:prstGeom prst="rect">
            <a:avLst/>
          </a:prstGeom>
        </p:spPr>
        <p:txBody>
          <a:bodyPr/>
          <a:lstStyle/>
          <a:p>
            <a:fld id="{92A1DFB9-1AB8-4FD5-A19E-8512963EF049}" type="slidenum">
              <a:rPr lang="sk-SK" smtClean="0"/>
              <a:pPr/>
              <a:t>1</a:t>
            </a:fld>
            <a:endParaRPr lang="sk-S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1143000" y="685800"/>
            <a:ext cx="4572000" cy="3429000"/>
          </a:xfrm>
          <a:prstGeom prst="rect">
            <a:avLst/>
          </a:prstGeom>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a:xfrm>
            <a:off x="3884613" y="8685213"/>
            <a:ext cx="2971800" cy="457200"/>
          </a:xfrm>
          <a:prstGeom prst="rect">
            <a:avLst/>
          </a:prstGeom>
        </p:spPr>
        <p:txBody>
          <a:bodyPr/>
          <a:lstStyle/>
          <a:p>
            <a:fld id="{92A1DFB9-1AB8-4FD5-A19E-8512963EF049}" type="slidenum">
              <a:rPr lang="sk-SK" smtClean="0"/>
              <a:pPr/>
              <a:t>11</a:t>
            </a:fld>
            <a:endParaRPr lang="sk-S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1143000" y="685800"/>
            <a:ext cx="4572000" cy="3429000"/>
          </a:xfrm>
          <a:prstGeom prst="rect">
            <a:avLst/>
          </a:prstGeom>
        </p:spPr>
      </p:sp>
      <p:sp>
        <p:nvSpPr>
          <p:cNvPr id="3" name="Zástupný symbol poznámok 2"/>
          <p:cNvSpPr>
            <a:spLocks noGrp="1"/>
          </p:cNvSpPr>
          <p:nvPr>
            <p:ph type="body" idx="1"/>
          </p:nvPr>
        </p:nvSpPr>
        <p:spPr/>
        <p:txBody>
          <a:bodyPr>
            <a:normAutofit/>
          </a:bodyPr>
          <a:lstStyle/>
          <a:p>
            <a:pPr marL="365760" lvl="0" indent="-256032" algn="just">
              <a:spcBef>
                <a:spcPts val="300"/>
              </a:spcBef>
              <a:buClr>
                <a:schemeClr val="accent3"/>
              </a:buClr>
              <a:buFont typeface="Wingdings" pitchFamily="2" charset="2"/>
              <a:buChar char="§"/>
            </a:pPr>
            <a:r>
              <a:rPr lang="sk-SK" sz="1200" dirty="0" smtClean="0"/>
              <a:t>je pripevnený k podrážke a nesie sústavu koliesok s ložiskami, dištančnými vložkami a oskami. Na rekreačných korčuliach je na noži jednej korčule (väčšinou pravej) pripevnená aj trecia brzda</a:t>
            </a:r>
          </a:p>
          <a:p>
            <a:pPr marL="365760" marR="0" lvl="0" indent="-256032" algn="just" defTabSz="914400" rtl="0" eaLnBrk="1" fontAlgn="auto" latinLnBrk="0" hangingPunct="1">
              <a:lnSpc>
                <a:spcPct val="100000"/>
              </a:lnSpc>
              <a:spcBef>
                <a:spcPts val="300"/>
              </a:spcBef>
              <a:spcAft>
                <a:spcPts val="0"/>
              </a:spcAft>
              <a:buClr>
                <a:schemeClr val="accent3"/>
              </a:buClr>
              <a:buSzTx/>
              <a:buFont typeface="Wingdings" pitchFamily="2" charset="2"/>
              <a:buChar char="§"/>
              <a:tabLst/>
              <a:defRPr/>
            </a:pPr>
            <a:r>
              <a:rPr lang="sk-SK" sz="1200" dirty="0" smtClean="0"/>
              <a:t>dlhší rám je vhodný v prípade vytrvalostných jázd</a:t>
            </a:r>
          </a:p>
          <a:p>
            <a:pPr marL="365760" marR="0" lvl="0" indent="-256032" algn="just" defTabSz="914400" rtl="0" eaLnBrk="1" fontAlgn="auto" latinLnBrk="0" hangingPunct="1">
              <a:lnSpc>
                <a:spcPct val="100000"/>
              </a:lnSpc>
              <a:spcBef>
                <a:spcPts val="300"/>
              </a:spcBef>
              <a:spcAft>
                <a:spcPts val="0"/>
              </a:spcAft>
              <a:buClr>
                <a:schemeClr val="accent3"/>
              </a:buClr>
              <a:buSzTx/>
              <a:buFont typeface="Wingdings" pitchFamily="2" charset="2"/>
              <a:buChar char="§"/>
              <a:tabLst/>
              <a:defRPr/>
            </a:pPr>
            <a:r>
              <a:rPr lang="sk-SK" sz="1200" dirty="0" smtClean="0"/>
              <a:t>kratší rám umožňuje jednoduchšiu ovládateľnosť</a:t>
            </a:r>
          </a:p>
          <a:p>
            <a:pPr marL="365760" lvl="0" indent="-256032" algn="just">
              <a:spcBef>
                <a:spcPts val="300"/>
              </a:spcBef>
              <a:buClr>
                <a:schemeClr val="accent3"/>
              </a:buClr>
              <a:buFont typeface="Wingdings" pitchFamily="2" charset="2"/>
              <a:buChar char="§"/>
            </a:pPr>
            <a:r>
              <a:rPr lang="sk-SK" sz="1200" dirty="0" smtClean="0"/>
              <a:t>kvalitu rámu môžete určiť podľa materiálu z ktorého je rám vyrobený (hliník, plast). Všeobecne sú hliníkové rámy oveľa pevnejšie a kvalitnejšie ako plastové a odolajú aj väčším nárazom.</a:t>
            </a:r>
          </a:p>
          <a:p>
            <a:endParaRPr lang="sk-SK" dirty="0"/>
          </a:p>
        </p:txBody>
      </p:sp>
      <p:sp>
        <p:nvSpPr>
          <p:cNvPr id="4" name="Zástupný symbol čísla snímky 3"/>
          <p:cNvSpPr>
            <a:spLocks noGrp="1"/>
          </p:cNvSpPr>
          <p:nvPr>
            <p:ph type="sldNum" sz="quarter" idx="10"/>
          </p:nvPr>
        </p:nvSpPr>
        <p:spPr>
          <a:xfrm>
            <a:off x="3884613" y="8685213"/>
            <a:ext cx="2971800" cy="457200"/>
          </a:xfrm>
          <a:prstGeom prst="rect">
            <a:avLst/>
          </a:prstGeom>
        </p:spPr>
        <p:txBody>
          <a:bodyPr/>
          <a:lstStyle/>
          <a:p>
            <a:fld id="{92A1DFB9-1AB8-4FD5-A19E-8512963EF049}" type="slidenum">
              <a:rPr lang="sk-SK" smtClean="0"/>
              <a:pPr/>
              <a:t>16</a:t>
            </a:fld>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1143000" y="685800"/>
            <a:ext cx="4572000" cy="3429000"/>
          </a:xfrm>
          <a:prstGeom prst="rect">
            <a:avLst/>
          </a:prstGeom>
        </p:spPr>
      </p:sp>
      <p:sp>
        <p:nvSpPr>
          <p:cNvPr id="3" name="Zástupný symbol poznámo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dirty="0" smtClean="0"/>
              <a:t>Zač.19. storočia, istý Francúz získal prvý patent. Tieto korčule boli používané najmä pri balete, mali dve až štyri kolieska z medi, dreva alebo slonoviny, ktoré boli umiestnené v jednom rade za sebou.</a:t>
            </a:r>
          </a:p>
          <a:p>
            <a:endParaRPr lang="sk-SK" dirty="0"/>
          </a:p>
        </p:txBody>
      </p:sp>
      <p:sp>
        <p:nvSpPr>
          <p:cNvPr id="4" name="Zástupný symbol čísla snímky 3"/>
          <p:cNvSpPr>
            <a:spLocks noGrp="1"/>
          </p:cNvSpPr>
          <p:nvPr>
            <p:ph type="sldNum" sz="quarter" idx="10"/>
          </p:nvPr>
        </p:nvSpPr>
        <p:spPr>
          <a:xfrm>
            <a:off x="3884613" y="8685213"/>
            <a:ext cx="2971800" cy="457200"/>
          </a:xfrm>
          <a:prstGeom prst="rect">
            <a:avLst/>
          </a:prstGeom>
        </p:spPr>
        <p:txBody>
          <a:bodyPr/>
          <a:lstStyle/>
          <a:p>
            <a:fld id="{92A1DFB9-1AB8-4FD5-A19E-8512963EF049}" type="slidenum">
              <a:rPr lang="sk-SK" smtClean="0"/>
              <a:pPr/>
              <a:t>2</a:t>
            </a:fld>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1143000" y="685800"/>
            <a:ext cx="4572000" cy="3429000"/>
          </a:xfrm>
          <a:prstGeom prst="rect">
            <a:avLst/>
          </a:prstGeom>
        </p:spPr>
      </p:sp>
      <p:sp>
        <p:nvSpPr>
          <p:cNvPr id="3" name="Zástupný symbol poznámok 2"/>
          <p:cNvSpPr>
            <a:spLocks noGrp="1"/>
          </p:cNvSpPr>
          <p:nvPr>
            <p:ph type="body" idx="1"/>
          </p:nvPr>
        </p:nvSpPr>
        <p:spPr/>
        <p:txBody>
          <a:bodyPr>
            <a:normAutofit/>
          </a:bodyPr>
          <a:lstStyle/>
          <a:p>
            <a:pPr algn="just"/>
            <a:r>
              <a:rPr lang="sk-SK" dirty="0" smtClean="0"/>
              <a:t>patria medzi najrozšírenejšiu kategóriu kolieskových korčúľ v SR </a:t>
            </a:r>
          </a:p>
          <a:p>
            <a:pPr algn="just"/>
            <a:r>
              <a:rPr lang="sk-SK" dirty="0" smtClean="0"/>
              <a:t>vďaka celkovej konštrukcii sú predurčené pre kondičnú alebo rekreačnú jazdu </a:t>
            </a:r>
          </a:p>
          <a:p>
            <a:pPr algn="just"/>
            <a:r>
              <a:rPr lang="sk-SK" dirty="0" smtClean="0"/>
              <a:t>dobre ovládateľné, majú pohodlnú a výborne vetranú topánku</a:t>
            </a:r>
          </a:p>
          <a:p>
            <a:endParaRPr lang="sk-SK" dirty="0"/>
          </a:p>
        </p:txBody>
      </p:sp>
      <p:sp>
        <p:nvSpPr>
          <p:cNvPr id="4" name="Zástupný symbol čísla snímky 3"/>
          <p:cNvSpPr>
            <a:spLocks noGrp="1"/>
          </p:cNvSpPr>
          <p:nvPr>
            <p:ph type="sldNum" sz="quarter" idx="10"/>
          </p:nvPr>
        </p:nvSpPr>
        <p:spPr>
          <a:xfrm>
            <a:off x="3884613" y="8685213"/>
            <a:ext cx="2971800" cy="457200"/>
          </a:xfrm>
          <a:prstGeom prst="rect">
            <a:avLst/>
          </a:prstGeom>
        </p:spPr>
        <p:txBody>
          <a:bodyPr/>
          <a:lstStyle/>
          <a:p>
            <a:fld id="{92A1DFB9-1AB8-4FD5-A19E-8512963EF049}" type="slidenum">
              <a:rPr lang="sk-SK" smtClean="0"/>
              <a:pPr/>
              <a:t>4</a:t>
            </a:fld>
            <a:endParaRPr lang="sk-S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1143000" y="685800"/>
            <a:ext cx="4572000" cy="3429000"/>
          </a:xfrm>
          <a:prstGeom prst="rect">
            <a:avLst/>
          </a:prstGeom>
        </p:spPr>
      </p:sp>
      <p:sp>
        <p:nvSpPr>
          <p:cNvPr id="3" name="Zástupný symbol poznámok 2"/>
          <p:cNvSpPr>
            <a:spLocks noGrp="1"/>
          </p:cNvSpPr>
          <p:nvPr>
            <p:ph type="body" idx="1"/>
          </p:nvPr>
        </p:nvSpPr>
        <p:spPr/>
        <p:txBody>
          <a:bodyPr>
            <a:normAutofit/>
          </a:bodyPr>
          <a:lstStyle/>
          <a:p>
            <a:pPr algn="just"/>
            <a:r>
              <a:rPr lang="sk-SK" dirty="0" smtClean="0"/>
              <a:t>Využívajú ich predovšetkým vyznávači trikov a sú určené pre prekážkové jazdenie, jazdu v </a:t>
            </a:r>
            <a:r>
              <a:rPr lang="sk-SK" dirty="0" err="1" smtClean="0"/>
              <a:t>skate</a:t>
            </a:r>
            <a:r>
              <a:rPr lang="sk-SK" dirty="0" smtClean="0"/>
              <a:t> parkoch alebo pre </a:t>
            </a:r>
            <a:r>
              <a:rPr lang="sk-SK" dirty="0" err="1" smtClean="0"/>
              <a:t>street</a:t>
            </a:r>
            <a:r>
              <a:rPr lang="sk-SK" dirty="0" smtClean="0"/>
              <a:t> jazdu </a:t>
            </a:r>
          </a:p>
          <a:p>
            <a:pPr algn="just"/>
            <a:r>
              <a:rPr lang="sk-SK" dirty="0" smtClean="0"/>
              <a:t>dobre ovládateľné a obsahujú niekoľko bezpečnostných prvkov</a:t>
            </a:r>
          </a:p>
          <a:p>
            <a:pPr algn="just"/>
            <a:r>
              <a:rPr lang="sk-SK" dirty="0" smtClean="0"/>
              <a:t>odolajú extrémnemu zaťaženiu pri rôznych skokoch</a:t>
            </a:r>
          </a:p>
          <a:p>
            <a:endParaRPr lang="sk-SK" dirty="0"/>
          </a:p>
        </p:txBody>
      </p:sp>
      <p:sp>
        <p:nvSpPr>
          <p:cNvPr id="4" name="Zástupný symbol čísla snímky 3"/>
          <p:cNvSpPr>
            <a:spLocks noGrp="1"/>
          </p:cNvSpPr>
          <p:nvPr>
            <p:ph type="sldNum" sz="quarter" idx="10"/>
          </p:nvPr>
        </p:nvSpPr>
        <p:spPr>
          <a:xfrm>
            <a:off x="3884613" y="8685213"/>
            <a:ext cx="2971800" cy="457200"/>
          </a:xfrm>
          <a:prstGeom prst="rect">
            <a:avLst/>
          </a:prstGeom>
        </p:spPr>
        <p:txBody>
          <a:bodyPr/>
          <a:lstStyle/>
          <a:p>
            <a:fld id="{92A1DFB9-1AB8-4FD5-A19E-8512963EF049}" type="slidenum">
              <a:rPr lang="sk-SK" smtClean="0"/>
              <a:pPr/>
              <a:t>5</a:t>
            </a:fld>
            <a:endParaRPr lang="sk-S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1143000" y="685800"/>
            <a:ext cx="4572000" cy="3429000"/>
          </a:xfrm>
          <a:prstGeom prst="rect">
            <a:avLst/>
          </a:prstGeom>
        </p:spPr>
      </p:sp>
      <p:sp>
        <p:nvSpPr>
          <p:cNvPr id="3" name="Zástupný symbol poznámok 2"/>
          <p:cNvSpPr>
            <a:spLocks noGrp="1"/>
          </p:cNvSpPr>
          <p:nvPr>
            <p:ph type="body" idx="1"/>
          </p:nvPr>
        </p:nvSpPr>
        <p:spPr/>
        <p:txBody>
          <a:bodyPr>
            <a:normAutofit/>
          </a:bodyPr>
          <a:lstStyle/>
          <a:p>
            <a:pPr algn="just"/>
            <a:r>
              <a:rPr lang="sk-SK" dirty="0" smtClean="0"/>
              <a:t>sú určené pre preteky a intenzívny tréning</a:t>
            </a:r>
          </a:p>
          <a:p>
            <a:pPr algn="just"/>
            <a:r>
              <a:rPr lang="sk-SK" dirty="0" smtClean="0"/>
              <a:t>sú konštruované na časté jazdenie a vyššiu záťaž</a:t>
            </a:r>
          </a:p>
          <a:p>
            <a:pPr algn="just"/>
            <a:r>
              <a:rPr lang="sk-SK" dirty="0" smtClean="0"/>
              <a:t>majú veľakrát predĺžený rám, ktorý obsahuje až päť koliesok a je pripevnený na topánke s nízkym členkom</a:t>
            </a:r>
          </a:p>
          <a:p>
            <a:pPr algn="just"/>
            <a:r>
              <a:rPr lang="sk-SK" dirty="0" smtClean="0"/>
              <a:t>hodia sa predovšetkým pre skúsených korčuliarov a profesionálov</a:t>
            </a:r>
            <a:endParaRPr lang="sk-SK" dirty="0"/>
          </a:p>
        </p:txBody>
      </p:sp>
      <p:sp>
        <p:nvSpPr>
          <p:cNvPr id="4" name="Zástupný symbol čísla snímky 3"/>
          <p:cNvSpPr>
            <a:spLocks noGrp="1"/>
          </p:cNvSpPr>
          <p:nvPr>
            <p:ph type="sldNum" sz="quarter" idx="10"/>
          </p:nvPr>
        </p:nvSpPr>
        <p:spPr>
          <a:xfrm>
            <a:off x="3884613" y="8685213"/>
            <a:ext cx="2971800" cy="457200"/>
          </a:xfrm>
          <a:prstGeom prst="rect">
            <a:avLst/>
          </a:prstGeom>
        </p:spPr>
        <p:txBody>
          <a:bodyPr/>
          <a:lstStyle/>
          <a:p>
            <a:fld id="{92A1DFB9-1AB8-4FD5-A19E-8512963EF049}" type="slidenum">
              <a:rPr lang="sk-SK" smtClean="0"/>
              <a:pPr/>
              <a:t>6</a:t>
            </a:fld>
            <a:endParaRPr lang="sk-S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1143000" y="685800"/>
            <a:ext cx="4572000" cy="3429000"/>
          </a:xfrm>
          <a:prstGeom prst="rect">
            <a:avLst/>
          </a:prstGeom>
        </p:spPr>
      </p:sp>
      <p:sp>
        <p:nvSpPr>
          <p:cNvPr id="3" name="Zástupný symbol poznámok 2"/>
          <p:cNvSpPr>
            <a:spLocks noGrp="1"/>
          </p:cNvSpPr>
          <p:nvPr>
            <p:ph type="body" idx="1"/>
          </p:nvPr>
        </p:nvSpPr>
        <p:spPr/>
        <p:txBody>
          <a:bodyPr>
            <a:normAutofit/>
          </a:bodyPr>
          <a:lstStyle/>
          <a:p>
            <a:pPr algn="just"/>
            <a:r>
              <a:rPr lang="sk-SK" dirty="0" smtClean="0"/>
              <a:t>väčšinou sú vybavené menšími kolieskami blízko pri sebe a sú ideálne pre všestrannú slalomovú jazdu medzi prekážkami</a:t>
            </a:r>
          </a:p>
          <a:p>
            <a:pPr algn="just"/>
            <a:r>
              <a:rPr lang="sk-SK" dirty="0" smtClean="0"/>
              <a:t>určené skôr pre mierne pokročilých a pokročilých korčuliarov, ktorí budú jazdiť skôr po kvalitnejšom povrchu</a:t>
            </a:r>
          </a:p>
          <a:p>
            <a:endParaRPr lang="sk-SK" dirty="0"/>
          </a:p>
        </p:txBody>
      </p:sp>
      <p:sp>
        <p:nvSpPr>
          <p:cNvPr id="4" name="Zástupný symbol čísla snímky 3"/>
          <p:cNvSpPr>
            <a:spLocks noGrp="1"/>
          </p:cNvSpPr>
          <p:nvPr>
            <p:ph type="sldNum" sz="quarter" idx="10"/>
          </p:nvPr>
        </p:nvSpPr>
        <p:spPr>
          <a:xfrm>
            <a:off x="3884613" y="8685213"/>
            <a:ext cx="2971800" cy="457200"/>
          </a:xfrm>
          <a:prstGeom prst="rect">
            <a:avLst/>
          </a:prstGeom>
        </p:spPr>
        <p:txBody>
          <a:bodyPr/>
          <a:lstStyle/>
          <a:p>
            <a:fld id="{92A1DFB9-1AB8-4FD5-A19E-8512963EF049}" type="slidenum">
              <a:rPr lang="sk-SK" smtClean="0"/>
              <a:pPr/>
              <a:t>7</a:t>
            </a:fld>
            <a:endParaRPr lang="sk-S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1143000" y="685800"/>
            <a:ext cx="4572000" cy="3429000"/>
          </a:xfrm>
          <a:prstGeom prst="rect">
            <a:avLst/>
          </a:prstGeom>
        </p:spPr>
      </p:sp>
      <p:sp>
        <p:nvSpPr>
          <p:cNvPr id="3" name="Zástupný symbol poznámok 2"/>
          <p:cNvSpPr>
            <a:spLocks noGrp="1"/>
          </p:cNvSpPr>
          <p:nvPr>
            <p:ph type="body" idx="1"/>
          </p:nvPr>
        </p:nvSpPr>
        <p:spPr/>
        <p:txBody>
          <a:bodyPr>
            <a:normAutofit/>
          </a:bodyPr>
          <a:lstStyle/>
          <a:p>
            <a:pPr algn="just"/>
            <a:r>
              <a:rPr lang="sk-SK" dirty="0" smtClean="0"/>
              <a:t>veľkou výhodou je nastaviteľná veľkosť (tzn. posúvacia špička, prípadne päta), ktorá umožňuje komfort a pohodlie začínajúceho malého korčuliara alebo korčuliarky</a:t>
            </a:r>
          </a:p>
          <a:p>
            <a:pPr algn="just"/>
            <a:r>
              <a:rPr lang="sk-SK" dirty="0" smtClean="0"/>
              <a:t>dôležité je taktiež zvážiť intenzitu a spôsob jazdenia a podľa toho zvažovať ďalšie dôležité prvky ako sú použité materiály pre výrobu topánky (plast, textil), rám (hliník, kov, plast), typ </a:t>
            </a:r>
            <a:r>
              <a:rPr lang="sk-SK" dirty="0" err="1" smtClean="0"/>
              <a:t>ložisiek</a:t>
            </a:r>
            <a:r>
              <a:rPr lang="sk-SK" dirty="0" smtClean="0"/>
              <a:t> a veľkosť koliesok</a:t>
            </a:r>
          </a:p>
          <a:p>
            <a:endParaRPr lang="sk-SK" dirty="0"/>
          </a:p>
        </p:txBody>
      </p:sp>
      <p:sp>
        <p:nvSpPr>
          <p:cNvPr id="4" name="Zástupný symbol čísla snímky 3"/>
          <p:cNvSpPr>
            <a:spLocks noGrp="1"/>
          </p:cNvSpPr>
          <p:nvPr>
            <p:ph type="sldNum" sz="quarter" idx="10"/>
          </p:nvPr>
        </p:nvSpPr>
        <p:spPr>
          <a:xfrm>
            <a:off x="3884613" y="8685213"/>
            <a:ext cx="2971800" cy="457200"/>
          </a:xfrm>
          <a:prstGeom prst="rect">
            <a:avLst/>
          </a:prstGeom>
        </p:spPr>
        <p:txBody>
          <a:bodyPr/>
          <a:lstStyle/>
          <a:p>
            <a:fld id="{92A1DFB9-1AB8-4FD5-A19E-8512963EF049}" type="slidenum">
              <a:rPr lang="sk-SK" smtClean="0"/>
              <a:pPr/>
              <a:t>8</a:t>
            </a:fld>
            <a:endParaRPr lang="sk-S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1143000" y="685800"/>
            <a:ext cx="4572000" cy="3429000"/>
          </a:xfrm>
          <a:prstGeom prst="rect">
            <a:avLst/>
          </a:prstGeom>
        </p:spPr>
      </p:sp>
      <p:sp>
        <p:nvSpPr>
          <p:cNvPr id="3" name="Zástupný symbol poznámok 2"/>
          <p:cNvSpPr>
            <a:spLocks noGrp="1"/>
          </p:cNvSpPr>
          <p:nvPr>
            <p:ph type="body" idx="1"/>
          </p:nvPr>
        </p:nvSpPr>
        <p:spPr/>
        <p:txBody>
          <a:bodyPr>
            <a:normAutofit/>
          </a:bodyPr>
          <a:lstStyle/>
          <a:p>
            <a:r>
              <a:rPr lang="sk-SK" dirty="0" smtClean="0"/>
              <a:t>Všeobecne platí:</a:t>
            </a:r>
          </a:p>
          <a:p>
            <a:r>
              <a:rPr lang="sk-SK" dirty="0" smtClean="0"/>
              <a:t>čím je koliesko väčšie, tým je jazda na korčuliach rýchlejšia, ale horšie ovládateľná</a:t>
            </a:r>
          </a:p>
          <a:p>
            <a:r>
              <a:rPr lang="sk-SK" dirty="0" smtClean="0"/>
              <a:t>čím je koliesko menšie, tým je jazda na korčuliach pomalšia, ale lepšie ovládateľná</a:t>
            </a:r>
          </a:p>
          <a:p>
            <a:endParaRPr lang="sk-SK" dirty="0" smtClean="0"/>
          </a:p>
          <a:p>
            <a:endParaRPr lang="sk-SK" dirty="0" smtClean="0"/>
          </a:p>
          <a:p>
            <a:r>
              <a:rPr lang="sk-SK" dirty="0" smtClean="0"/>
              <a:t>Všeobecne platí:</a:t>
            </a:r>
          </a:p>
          <a:p>
            <a:r>
              <a:rPr lang="sk-SK" dirty="0" smtClean="0"/>
              <a:t>nižšia tvrdosť koliesok spôsobuje menšiu citlivosť na terénne nerovnosti a nižšie prenášanie vibrácií, ale majú kratšiu životnosť</a:t>
            </a:r>
          </a:p>
          <a:p>
            <a:r>
              <a:rPr lang="sk-SK" dirty="0" smtClean="0"/>
              <a:t>vyššia tvrdosť koliesok spôsobuje vyššiu citlivosť na terénne nerovnosti a vyššie prenášanie nerovností vibrácií, ale majú dlhšiu životnosť</a:t>
            </a:r>
          </a:p>
          <a:p>
            <a:endParaRPr lang="sk-SK" dirty="0"/>
          </a:p>
        </p:txBody>
      </p:sp>
      <p:sp>
        <p:nvSpPr>
          <p:cNvPr id="4" name="Zástupný symbol čísla snímky 3"/>
          <p:cNvSpPr>
            <a:spLocks noGrp="1"/>
          </p:cNvSpPr>
          <p:nvPr>
            <p:ph type="sldNum" sz="quarter" idx="10"/>
          </p:nvPr>
        </p:nvSpPr>
        <p:spPr>
          <a:xfrm>
            <a:off x="3884613" y="8685213"/>
            <a:ext cx="2971800" cy="457200"/>
          </a:xfrm>
          <a:prstGeom prst="rect">
            <a:avLst/>
          </a:prstGeom>
        </p:spPr>
        <p:txBody>
          <a:bodyPr/>
          <a:lstStyle/>
          <a:p>
            <a:fld id="{92A1DFB9-1AB8-4FD5-A19E-8512963EF049}" type="slidenum">
              <a:rPr lang="sk-SK" smtClean="0"/>
              <a:pPr/>
              <a:t>10</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3" name="Obdĺžnik 22"/>
          <p:cNvSpPr/>
          <p:nvPr/>
        </p:nvSpPr>
        <p:spPr>
          <a:xfrm flipV="1">
            <a:off x="5410184" y="381000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ĺžnik 23"/>
          <p:cNvSpPr/>
          <p:nvPr/>
        </p:nvSpPr>
        <p:spPr>
          <a:xfrm flipV="1">
            <a:off x="5410202"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ĺžnik 24"/>
          <p:cNvSpPr/>
          <p:nvPr/>
        </p:nvSpPr>
        <p:spPr>
          <a:xfrm flipV="1">
            <a:off x="5410202"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ĺžni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ĺžni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ĺžni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ĺžni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ĺžni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a:xfrm>
            <a:off x="2" y="3675529"/>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a:xfrm flipV="1">
            <a:off x="6414053" y="3643090"/>
            <a:ext cx="2729951"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9"/>
            <a:ext cx="8458200" cy="1470025"/>
          </a:xfrm>
        </p:spPr>
        <p:txBody>
          <a:bodyPr anchor="b"/>
          <a:lstStyle>
            <a:lvl1pPr>
              <a:defRPr sz="4400">
                <a:solidFill>
                  <a:schemeClr val="bg1"/>
                </a:solidFill>
              </a:defRPr>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a:xfrm>
            <a:off x="6705600" y="4206240"/>
            <a:ext cx="960120" cy="457200"/>
          </a:xfrm>
        </p:spPr>
        <p:txBody>
          <a:bodyPr/>
          <a:lstStyle/>
          <a:p>
            <a:fld id="{6A812B65-9A1B-42FF-8DDA-365A2B0950AF}" type="datetimeFigureOut">
              <a:rPr lang="sk-SK" smtClean="0"/>
              <a:pPr/>
              <a:t>13.11.2012</a:t>
            </a:fld>
            <a:endParaRPr lang="sk-SK"/>
          </a:p>
        </p:txBody>
      </p:sp>
      <p:sp>
        <p:nvSpPr>
          <p:cNvPr id="17" name="Zástupný symbol päty 16"/>
          <p:cNvSpPr>
            <a:spLocks noGrp="1"/>
          </p:cNvSpPr>
          <p:nvPr>
            <p:ph type="ftr" sz="quarter" idx="11"/>
          </p:nvPr>
        </p:nvSpPr>
        <p:spPr>
          <a:xfrm>
            <a:off x="5410200" y="4205288"/>
            <a:ext cx="1295400" cy="457200"/>
          </a:xfrm>
        </p:spPr>
        <p:txBody>
          <a:bodyPr/>
          <a:lstStyle/>
          <a:p>
            <a:endParaRPr lang="sk-SK"/>
          </a:p>
        </p:txBody>
      </p:sp>
      <p:sp>
        <p:nvSpPr>
          <p:cNvPr id="29" name="Zástupný symbol čísla snímky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6463108-0728-4F2C-A3A7-356034624A9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13.11.2012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781800" y="1143000"/>
            <a:ext cx="1905000" cy="5486400"/>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1143000"/>
            <a:ext cx="6248400" cy="5486400"/>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13.11.2012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13.11.2012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2"/>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13.11.2012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6A812B65-9A1B-42FF-8DDA-365A2B0950AF}" type="datetimeFigureOut">
              <a:rPr lang="sk-SK" smtClean="0"/>
              <a:pPr/>
              <a:t>13.11.2012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721227"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718307"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6" name="Zástupný symbol dátumu 25"/>
          <p:cNvSpPr>
            <a:spLocks noGrp="1"/>
          </p:cNvSpPr>
          <p:nvPr>
            <p:ph type="dt" sz="half" idx="10"/>
          </p:nvPr>
        </p:nvSpPr>
        <p:spPr/>
        <p:txBody>
          <a:bodyPr rtlCol="0"/>
          <a:lstStyle/>
          <a:p>
            <a:fld id="{6A812B65-9A1B-42FF-8DDA-365A2B0950AF}" type="datetimeFigureOut">
              <a:rPr lang="sk-SK" smtClean="0"/>
              <a:pPr/>
              <a:t>13.11.2012</a:t>
            </a:fld>
            <a:endParaRPr lang="sk-SK"/>
          </a:p>
        </p:txBody>
      </p:sp>
      <p:sp>
        <p:nvSpPr>
          <p:cNvPr id="27" name="Zástupný symbol čísla snímky 26"/>
          <p:cNvSpPr>
            <a:spLocks noGrp="1"/>
          </p:cNvSpPr>
          <p:nvPr>
            <p:ph type="sldNum" sz="quarter" idx="11"/>
          </p:nvPr>
        </p:nvSpPr>
        <p:spPr/>
        <p:txBody>
          <a:bodyPr rtlCol="0"/>
          <a:lstStyle/>
          <a:p>
            <a:fld id="{D6463108-0728-4F2C-A3A7-356034624A9C}" type="slidenum">
              <a:rPr lang="sk-SK" smtClean="0"/>
              <a:pPr/>
              <a:t>‹#›</a:t>
            </a:fld>
            <a:endParaRPr lang="sk-SK"/>
          </a:p>
        </p:txBody>
      </p:sp>
      <p:sp>
        <p:nvSpPr>
          <p:cNvPr id="28" name="Zástupný symbol päty 27"/>
          <p:cNvSpPr>
            <a:spLocks noGrp="1"/>
          </p:cNvSpPr>
          <p:nvPr>
            <p:ph type="ftr" sz="quarter" idx="12"/>
          </p:nvPr>
        </p:nvSpPr>
        <p:spPr/>
        <p:txBody>
          <a:bodyPr rtlCol="0"/>
          <a:lstStyle/>
          <a:p>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a:xfrm>
            <a:off x="6583680" y="612648"/>
            <a:ext cx="957264" cy="457200"/>
          </a:xfrm>
        </p:spPr>
        <p:txBody>
          <a:bodyPr/>
          <a:lstStyle/>
          <a:p>
            <a:fld id="{6A812B65-9A1B-42FF-8DDA-365A2B0950AF}" type="datetimeFigureOut">
              <a:rPr lang="sk-SK" smtClean="0"/>
              <a:pPr/>
              <a:t>13.11.2012</a:t>
            </a:fld>
            <a:endParaRPr lang="sk-SK"/>
          </a:p>
        </p:txBody>
      </p:sp>
      <p:sp>
        <p:nvSpPr>
          <p:cNvPr id="4" name="Zástupný symbol päty 3"/>
          <p:cNvSpPr>
            <a:spLocks noGrp="1"/>
          </p:cNvSpPr>
          <p:nvPr>
            <p:ph type="ftr" sz="quarter" idx="11"/>
          </p:nvPr>
        </p:nvSpPr>
        <p:spPr>
          <a:xfrm>
            <a:off x="5257800" y="612648"/>
            <a:ext cx="1325880" cy="457200"/>
          </a:xfrm>
        </p:spPr>
        <p:txBody>
          <a:bodyPr/>
          <a:lstStyle/>
          <a:p>
            <a:endParaRPr lang="sk-SK"/>
          </a:p>
        </p:txBody>
      </p:sp>
      <p:sp>
        <p:nvSpPr>
          <p:cNvPr id="5" name="Zástupný symbol čísla snímky 4"/>
          <p:cNvSpPr>
            <a:spLocks noGrp="1"/>
          </p:cNvSpPr>
          <p:nvPr>
            <p:ph type="sldNum" sz="quarter" idx="12"/>
          </p:nvPr>
        </p:nvSpPr>
        <p:spPr>
          <a:xfrm>
            <a:off x="8174736" y="2272"/>
            <a:ext cx="762000" cy="365760"/>
          </a:xfrm>
        </p:spPr>
        <p:txBody>
          <a:bodyPr/>
          <a:lstStyle/>
          <a:p>
            <a:fld id="{D6463108-0728-4F2C-A3A7-356034624A9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A812B65-9A1B-42FF-8DDA-365A2B0950AF}" type="datetimeFigureOut">
              <a:rPr lang="sk-SK" smtClean="0"/>
              <a:pPr/>
              <a:t>13.11.2012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6A812B65-9A1B-42FF-8DDA-365A2B0950AF}" type="datetimeFigureOut">
              <a:rPr lang="sk-SK" smtClean="0"/>
              <a:pPr/>
              <a:t>13.11.2012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440436" y="1109162"/>
            <a:ext cx="586803" cy="4681637"/>
          </a:xfrm>
        </p:spPr>
        <p:txBody>
          <a:bodyPr vert="vert270" lIns="45720" tIns="0" rIns="45720" anchor="t"/>
          <a:lstStyle>
            <a:lvl1pPr algn="ctr">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088443" y="3274310"/>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13.11.2012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ĺžnik 27"/>
          <p:cNvSpPr/>
          <p:nvPr/>
        </p:nvSpPr>
        <p:spPr>
          <a:xfrm>
            <a:off x="1" y="366820"/>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ĺžni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ĺžnik 29"/>
          <p:cNvSpPr/>
          <p:nvPr/>
        </p:nvSpPr>
        <p:spPr>
          <a:xfrm>
            <a:off x="2" y="308278"/>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ĺžnik 30"/>
          <p:cNvSpPr/>
          <p:nvPr/>
        </p:nvSpPr>
        <p:spPr>
          <a:xfrm flipV="1">
            <a:off x="5410184" y="360248"/>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ĺžnik 31"/>
          <p:cNvSpPr/>
          <p:nvPr/>
        </p:nvSpPr>
        <p:spPr>
          <a:xfrm flipV="1">
            <a:off x="5410202" y="440114"/>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ĺžni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ĺžnik 33"/>
          <p:cNvSpPr/>
          <p:nvPr/>
        </p:nvSpPr>
        <p:spPr bwMode="white">
          <a:xfrm>
            <a:off x="7373647"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ĺžnik 34"/>
          <p:cNvSpPr/>
          <p:nvPr/>
        </p:nvSpPr>
        <p:spPr bwMode="invGray">
          <a:xfrm>
            <a:off x="9084965" y="-2001"/>
            <a:ext cx="57627"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ĺžni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ĺžni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ĺžni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ĺžni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ĺžni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nadpisu 21"/>
          <p:cNvSpPr>
            <a:spLocks noGrp="1"/>
          </p:cNvSpPr>
          <p:nvPr>
            <p:ph type="title"/>
          </p:nvPr>
        </p:nvSpPr>
        <p:spPr>
          <a:xfrm>
            <a:off x="457200" y="1143000"/>
            <a:ext cx="8229600" cy="1066800"/>
          </a:xfrm>
          <a:prstGeom prst="rect">
            <a:avLst/>
          </a:prstGeom>
        </p:spPr>
        <p:txBody>
          <a:bodyPr vert="horz" anchor="ctr">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A812B65-9A1B-42FF-8DDA-365A2B0950AF}" type="datetimeFigureOut">
              <a:rPr lang="sk-SK" smtClean="0"/>
              <a:pPr/>
              <a:t>13.11.2012</a:t>
            </a:fld>
            <a:endParaRPr lang="sk-SK"/>
          </a:p>
        </p:txBody>
      </p:sp>
      <p:sp>
        <p:nvSpPr>
          <p:cNvPr id="3" name="Zástupný symbol päty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sk-SK"/>
          </a:p>
        </p:txBody>
      </p:sp>
      <p:sp>
        <p:nvSpPr>
          <p:cNvPr id="23" name="Zástupný symbol čísla snímky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6463108-0728-4F2C-A3A7-356034624A9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orker.sk/detske-kolieskove-korcule"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worker.sk/detske-kolieskove-korcule"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worker.sk/detske-kolieskove-korcule"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worker.sk/detske-kolieskove-korcule"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worker.sk/detske-kolieskove-korcule"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worker.sk/detske-kolieskove-korcule" TargetMode="External"/><Relationship Id="rId1" Type="http://schemas.openxmlformats.org/officeDocument/2006/relationships/slideLayout" Target="../slideLayouts/slideLayout6.xml"/><Relationship Id="rId5" Type="http://schemas.openxmlformats.org/officeDocument/2006/relationships/image" Target="../media/image17.jpeg"/><Relationship Id="rId4" Type="http://schemas.openxmlformats.org/officeDocument/2006/relationships/image" Target="../media/image16.jpeg"/></Relationships>
</file>

<file path=ppt/slides/_rels/slide19.xml.rels><?xml version="1.0" encoding="UTF-8" standalone="yes"?>
<Relationships xmlns="http://schemas.openxmlformats.org/package/2006/relationships"><Relationship Id="rId3" Type="http://schemas.openxmlformats.org/officeDocument/2006/relationships/hyperlink" Target="http://www.insportline.sk/radce/146-aku-velkost-a-typ-kolieskovych-korcul-zvolit" TargetMode="External"/><Relationship Id="rId2" Type="http://schemas.openxmlformats.org/officeDocument/2006/relationships/hyperlink" Target="http://dromedar.topky.sk/cl/11161/115548/AKO-sa-kupuju-Inline-korcule--2-"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worker.sk/in-line-korcul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worker.sk/in-line-korcul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hyperlink" Target="http://www.worker.sk/in-line-korcul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worker.sk/aggressive-inline-korcul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www.worker.sk/rychlostne-kolieskove-korcul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hyperlink" Target="http://www.worker.sk/slalomove-kolieskove-korcul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hyperlink" Target="http://www.worker.sk/detske-kolieskove-korcul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KOLIESKOVÉ KORČULE</a:t>
            </a:r>
            <a:endParaRPr lang="sk-SK" dirty="0"/>
          </a:p>
        </p:txBody>
      </p:sp>
      <p:sp>
        <p:nvSpPr>
          <p:cNvPr id="3" name="Podnadpis 2"/>
          <p:cNvSpPr>
            <a:spLocks noGrp="1"/>
          </p:cNvSpPr>
          <p:nvPr>
            <p:ph type="subTitle" idx="1"/>
          </p:nvPr>
        </p:nvSpPr>
        <p:spPr/>
        <p:txBody>
          <a:bodyPr/>
          <a:lstStyle/>
          <a:p>
            <a:r>
              <a:rPr lang="sk-SK" dirty="0" smtClean="0"/>
              <a:t>Natália </a:t>
            </a:r>
            <a:r>
              <a:rPr lang="sk-SK" dirty="0" err="1" smtClean="0"/>
              <a:t>Petričová</a:t>
            </a:r>
            <a:r>
              <a:rPr lang="sk-SK" dirty="0" smtClean="0"/>
              <a:t> 1.D</a:t>
            </a:r>
            <a:endParaRPr lang="sk-S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990600"/>
            <a:ext cx="7924800" cy="1066800"/>
          </a:xfrm>
        </p:spPr>
        <p:txBody>
          <a:bodyPr>
            <a:normAutofit/>
          </a:bodyPr>
          <a:lstStyle/>
          <a:p>
            <a:r>
              <a:rPr lang="sk-SK" b="1" dirty="0" smtClean="0">
                <a:hlinkClick r:id="rId3"/>
              </a:rPr>
              <a:t>Veľkosť koliesok</a:t>
            </a:r>
            <a:endParaRPr lang="sk-SK" b="1" dirty="0">
              <a:hlinkClick r:id="rId3"/>
            </a:endParaRPr>
          </a:p>
        </p:txBody>
      </p:sp>
      <p:sp>
        <p:nvSpPr>
          <p:cNvPr id="5" name="Zástupný symbol obsahu 3"/>
          <p:cNvSpPr>
            <a:spLocks noGrp="1"/>
          </p:cNvSpPr>
          <p:nvPr>
            <p:ph sz="half" idx="1"/>
          </p:nvPr>
        </p:nvSpPr>
        <p:spPr>
          <a:xfrm>
            <a:off x="457200" y="2286002"/>
            <a:ext cx="8153400" cy="4489387"/>
          </a:xfrm>
        </p:spPr>
        <p:txBody>
          <a:bodyPr/>
          <a:lstStyle/>
          <a:p>
            <a:r>
              <a:rPr lang="sk-SK" sz="2800" dirty="0" smtClean="0">
                <a:cs typeface="Calibri" pitchFamily="34" charset="0"/>
              </a:rPr>
              <a:t>ovplyvňujú </a:t>
            </a:r>
            <a:r>
              <a:rPr lang="sk-SK" sz="2800" dirty="0" smtClean="0">
                <a:cs typeface="Calibri" pitchFamily="34" charset="0"/>
              </a:rPr>
              <a:t>výkonnosť korčule</a:t>
            </a:r>
            <a:endParaRPr lang="sk-SK" sz="2800" b="1" dirty="0" smtClean="0"/>
          </a:p>
          <a:p>
            <a:pPr algn="just"/>
            <a:r>
              <a:rPr lang="sk-SK" sz="2800" dirty="0" smtClean="0">
                <a:cs typeface="Calibri" pitchFamily="34" charset="0"/>
              </a:rPr>
              <a:t>udáva </a:t>
            </a:r>
            <a:r>
              <a:rPr lang="sk-SK" sz="2800" dirty="0" smtClean="0">
                <a:cs typeface="Calibri" pitchFamily="34" charset="0"/>
              </a:rPr>
              <a:t>sa </a:t>
            </a:r>
            <a:r>
              <a:rPr lang="sk-SK" sz="2800" dirty="0" smtClean="0">
                <a:cs typeface="Calibri" pitchFamily="34" charset="0"/>
              </a:rPr>
              <a:t>v mm na bočnej strane kolieska, napr. 80/20, kde väčší údaj označuje priemer a menší hrúbku. </a:t>
            </a:r>
            <a:endParaRPr lang="sk-SK" sz="2800" dirty="0" smtClean="0">
              <a:cs typeface="Calibri" pitchFamily="34" charset="0"/>
            </a:endParaRPr>
          </a:p>
          <a:p>
            <a:pPr algn="just"/>
            <a:r>
              <a:rPr lang="sk-SK" sz="2800" dirty="0" smtClean="0">
                <a:cs typeface="Calibri" pitchFamily="34" charset="0"/>
              </a:rPr>
              <a:t>Veľké </a:t>
            </a:r>
            <a:r>
              <a:rPr lang="sk-SK" sz="2800" dirty="0" smtClean="0">
                <a:cs typeface="Calibri" pitchFamily="34" charset="0"/>
              </a:rPr>
              <a:t>kolieska (nad 76 mm) sú rýchlejšie, menšie kolieska (pod 76 mm) sú pomalšie, avšak </a:t>
            </a:r>
            <a:r>
              <a:rPr lang="sk-SK" sz="2800" dirty="0" smtClean="0">
                <a:cs typeface="Calibri" pitchFamily="34" charset="0"/>
              </a:rPr>
              <a:t>stabilnejšie</a:t>
            </a:r>
            <a:endParaRPr lang="sk-SK" sz="2800" dirty="0" smtClean="0">
              <a:cs typeface="Calibri" pitchFamily="34" charset="0"/>
            </a:endParaRPr>
          </a:p>
          <a:p>
            <a:endParaRPr lang="sk-SK"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smtClean="0">
                <a:hlinkClick r:id="rId3"/>
              </a:rPr>
              <a:t>Tvrdosť koliesok</a:t>
            </a:r>
          </a:p>
        </p:txBody>
      </p:sp>
      <p:sp>
        <p:nvSpPr>
          <p:cNvPr id="7" name="Zástupný symbol obsahu 3"/>
          <p:cNvSpPr>
            <a:spLocks noGrp="1"/>
          </p:cNvSpPr>
          <p:nvPr>
            <p:ph sz="half" idx="1"/>
          </p:nvPr>
        </p:nvSpPr>
        <p:spPr>
          <a:xfrm>
            <a:off x="457200" y="2133600"/>
            <a:ext cx="8077200" cy="3962400"/>
          </a:xfrm>
        </p:spPr>
        <p:txBody>
          <a:bodyPr>
            <a:normAutofit/>
          </a:bodyPr>
          <a:lstStyle/>
          <a:p>
            <a:pPr>
              <a:buNone/>
            </a:pPr>
            <a:endParaRPr lang="sk-SK" b="1" dirty="0" smtClean="0"/>
          </a:p>
          <a:p>
            <a:pPr algn="just"/>
            <a:r>
              <a:rPr lang="sk-SK" sz="2800" dirty="0" smtClean="0">
                <a:solidFill>
                  <a:srgbClr val="000000"/>
                </a:solidFill>
              </a:rPr>
              <a:t>určuje </a:t>
            </a:r>
            <a:r>
              <a:rPr lang="sk-SK" sz="2800" dirty="0" smtClean="0">
                <a:solidFill>
                  <a:srgbClr val="000000"/>
                </a:solidFill>
              </a:rPr>
              <a:t>tvrdosť gumy z ktorej je koliesko vyrobené. </a:t>
            </a:r>
            <a:endParaRPr lang="sk-SK" sz="2800" dirty="0" smtClean="0">
              <a:solidFill>
                <a:srgbClr val="000000"/>
              </a:solidFill>
            </a:endParaRPr>
          </a:p>
          <a:p>
            <a:pPr algn="just"/>
            <a:r>
              <a:rPr lang="sk-SK" sz="2800" dirty="0" smtClean="0">
                <a:cs typeface="Calibri" pitchFamily="34" charset="0"/>
              </a:rPr>
              <a:t>pohybuje </a:t>
            </a:r>
            <a:r>
              <a:rPr lang="sk-SK" sz="2800" dirty="0" smtClean="0">
                <a:cs typeface="Calibri" pitchFamily="34" charset="0"/>
              </a:rPr>
              <a:t>sa v rozmedzí </a:t>
            </a:r>
            <a:r>
              <a:rPr lang="sk-SK" sz="2800" dirty="0" smtClean="0">
                <a:cs typeface="Calibri" pitchFamily="34" charset="0"/>
              </a:rPr>
              <a:t>od 0 (mäkké</a:t>
            </a:r>
            <a:r>
              <a:rPr lang="sk-SK" sz="2800" dirty="0" smtClean="0">
                <a:cs typeface="Calibri" pitchFamily="34" charset="0"/>
              </a:rPr>
              <a:t>) do 100 (tvrdé</a:t>
            </a:r>
            <a:r>
              <a:rPr lang="sk-SK" sz="2800" dirty="0" smtClean="0">
                <a:cs typeface="Calibri" pitchFamily="34" charset="0"/>
              </a:rPr>
              <a:t>)</a:t>
            </a:r>
          </a:p>
          <a:p>
            <a:pPr algn="just"/>
            <a:r>
              <a:rPr lang="sk-SK" sz="2800" dirty="0" smtClean="0">
                <a:cs typeface="Calibri" pitchFamily="34" charset="0"/>
              </a:rPr>
              <a:t>väčšinou </a:t>
            </a:r>
            <a:r>
              <a:rPr lang="sk-SK" sz="2800" dirty="0" smtClean="0">
                <a:cs typeface="Calibri" pitchFamily="34" charset="0"/>
              </a:rPr>
              <a:t>vyrobené z </a:t>
            </a:r>
            <a:r>
              <a:rPr lang="sk-SK" sz="2800" dirty="0" err="1" smtClean="0">
                <a:cs typeface="Calibri" pitchFamily="34" charset="0"/>
              </a:rPr>
              <a:t>polyuretanu</a:t>
            </a:r>
            <a:r>
              <a:rPr lang="sk-SK" sz="2800" dirty="0" smtClean="0">
                <a:cs typeface="Calibri" pitchFamily="34" charset="0"/>
              </a:rPr>
              <a:t> (PU) alebo plastického materiálu (PVC</a:t>
            </a:r>
            <a:r>
              <a:rPr lang="sk-SK" sz="2800" dirty="0" smtClean="0">
                <a:cs typeface="Calibri" pitchFamily="34"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ľka 2"/>
          <p:cNvGraphicFramePr>
            <a:graphicFrameLocks noGrp="1"/>
          </p:cNvGraphicFramePr>
          <p:nvPr/>
        </p:nvGraphicFramePr>
        <p:xfrm>
          <a:off x="381000" y="2895600"/>
          <a:ext cx="2971800" cy="3200399"/>
        </p:xfrm>
        <a:graphic>
          <a:graphicData uri="http://schemas.openxmlformats.org/drawingml/2006/table">
            <a:tbl>
              <a:tblPr/>
              <a:tblGrid>
                <a:gridCol w="1485900"/>
                <a:gridCol w="1485900"/>
              </a:tblGrid>
              <a:tr h="607885">
                <a:tc>
                  <a:txBody>
                    <a:bodyPr/>
                    <a:lstStyle/>
                    <a:p>
                      <a:pPr algn="ctr" fontAlgn="b"/>
                      <a:r>
                        <a:rPr lang="sk-SK" sz="1400" b="1" i="0" u="none" strike="noStrike" dirty="0">
                          <a:solidFill>
                            <a:srgbClr val="000000"/>
                          </a:solidFill>
                          <a:latin typeface="+mn-lt"/>
                        </a:rPr>
                        <a:t>priemer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sk-SK" sz="1400" b="1" i="0" u="none" strike="noStrike" dirty="0">
                          <a:solidFill>
                            <a:srgbClr val="000000"/>
                          </a:solidFill>
                          <a:latin typeface="+mn-lt"/>
                        </a:rPr>
                        <a:t>určenie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r>
              <a:tr h="578232">
                <a:tc>
                  <a:txBody>
                    <a:bodyPr/>
                    <a:lstStyle/>
                    <a:p>
                      <a:pPr algn="ctr" fontAlgn="b"/>
                      <a:r>
                        <a:rPr lang="sk-SK" sz="1400" b="1" i="0" u="none" strike="noStrike" dirty="0">
                          <a:solidFill>
                            <a:srgbClr val="000000"/>
                          </a:solidFill>
                          <a:latin typeface="+mn-lt"/>
                        </a:rPr>
                        <a:t>44 - 59 mm</a:t>
                      </a:r>
                      <a:r>
                        <a:rPr lang="sk-SK" sz="1400" b="0" i="0" u="none" strike="noStrike" dirty="0">
                          <a:solidFill>
                            <a:srgbClr val="000000"/>
                          </a:solidFill>
                          <a:latin typeface="+mn-lt"/>
                        </a:rPr>
                        <a:t> </a:t>
                      </a:r>
                      <a:endParaRPr lang="sk-SK" sz="1400" b="1" i="0" u="none" strike="noStrike" dirty="0">
                        <a:solidFill>
                          <a:srgbClr val="000000"/>
                        </a:solidFill>
                        <a:latin typeface="+mn-lt"/>
                      </a:endParaRP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dirty="0">
                          <a:solidFill>
                            <a:srgbClr val="000000"/>
                          </a:solidFill>
                          <a:latin typeface="+mn-lt"/>
                        </a:rPr>
                        <a:t>agresívne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683">
                <a:tc>
                  <a:txBody>
                    <a:bodyPr/>
                    <a:lstStyle/>
                    <a:p>
                      <a:pPr algn="ctr" fontAlgn="b"/>
                      <a:r>
                        <a:rPr lang="sk-SK" sz="1400" b="1" i="0" u="none" strike="noStrike" dirty="0">
                          <a:solidFill>
                            <a:srgbClr val="000000"/>
                          </a:solidFill>
                          <a:latin typeface="+mn-lt"/>
                        </a:rPr>
                        <a:t>59 - 76 mm</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dirty="0">
                          <a:solidFill>
                            <a:srgbClr val="000000"/>
                          </a:solidFill>
                          <a:latin typeface="+mn-lt"/>
                        </a:rPr>
                        <a:t> hokej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336">
                <a:tc>
                  <a:txBody>
                    <a:bodyPr/>
                    <a:lstStyle/>
                    <a:p>
                      <a:pPr algn="ctr" fontAlgn="b"/>
                      <a:r>
                        <a:rPr lang="sk-SK" sz="1400" b="1" i="0" u="none" strike="noStrike" dirty="0">
                          <a:solidFill>
                            <a:srgbClr val="000000"/>
                          </a:solidFill>
                          <a:latin typeface="+mn-lt"/>
                        </a:rPr>
                        <a:t>76 - 78 mm</a:t>
                      </a:r>
                      <a:r>
                        <a:rPr lang="sk-SK" sz="1400" b="0" i="0" u="none" strike="noStrike" dirty="0">
                          <a:solidFill>
                            <a:srgbClr val="000000"/>
                          </a:solidFill>
                          <a:latin typeface="+mn-lt"/>
                        </a:rPr>
                        <a:t> </a:t>
                      </a:r>
                      <a:endParaRPr lang="sk-SK" sz="1400" b="1" i="0" u="none" strike="noStrike" dirty="0">
                        <a:solidFill>
                          <a:srgbClr val="000000"/>
                        </a:solidFill>
                        <a:latin typeface="+mn-lt"/>
                      </a:endParaRP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dirty="0">
                          <a:solidFill>
                            <a:srgbClr val="000000"/>
                          </a:solidFill>
                          <a:latin typeface="+mn-lt"/>
                        </a:rPr>
                        <a:t>fitnes/tréning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336">
                <a:tc>
                  <a:txBody>
                    <a:bodyPr/>
                    <a:lstStyle/>
                    <a:p>
                      <a:pPr algn="ctr" fontAlgn="b"/>
                      <a:r>
                        <a:rPr lang="sk-SK" sz="1400" b="1" i="0" u="none" strike="noStrike" dirty="0">
                          <a:solidFill>
                            <a:srgbClr val="000000"/>
                          </a:solidFill>
                          <a:latin typeface="+mn-lt"/>
                        </a:rPr>
                        <a:t>78 - 82 mm</a:t>
                      </a:r>
                      <a:r>
                        <a:rPr lang="sk-SK" sz="1400" b="0" i="0" u="none" strike="noStrike" dirty="0">
                          <a:solidFill>
                            <a:srgbClr val="000000"/>
                          </a:solidFill>
                          <a:latin typeface="+mn-lt"/>
                        </a:rPr>
                        <a:t> </a:t>
                      </a:r>
                      <a:endParaRPr lang="sk-SK" sz="1400" b="1" i="0" u="none" strike="noStrike" dirty="0">
                        <a:solidFill>
                          <a:srgbClr val="000000"/>
                        </a:solidFill>
                        <a:latin typeface="+mn-lt"/>
                      </a:endParaRP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dirty="0" err="1">
                          <a:solidFill>
                            <a:srgbClr val="000000"/>
                          </a:solidFill>
                          <a:latin typeface="+mn-lt"/>
                        </a:rPr>
                        <a:t>speed</a:t>
                      </a:r>
                      <a:r>
                        <a:rPr lang="sk-SK" sz="1400" b="0" i="0" u="none" strike="noStrike" dirty="0">
                          <a:solidFill>
                            <a:srgbClr val="000000"/>
                          </a:solidFill>
                          <a:latin typeface="+mn-lt"/>
                        </a:rPr>
                        <a:t>/</a:t>
                      </a:r>
                      <a:r>
                        <a:rPr lang="sk-SK" sz="1400" b="0" i="0" u="none" strike="noStrike" dirty="0" err="1">
                          <a:solidFill>
                            <a:srgbClr val="000000"/>
                          </a:solidFill>
                          <a:latin typeface="+mn-lt"/>
                        </a:rPr>
                        <a:t>race</a:t>
                      </a:r>
                      <a:endParaRPr lang="sk-SK" sz="14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8927">
                <a:tc>
                  <a:txBody>
                    <a:bodyPr/>
                    <a:lstStyle/>
                    <a:p>
                      <a:pPr algn="ctr" fontAlgn="b"/>
                      <a:r>
                        <a:rPr lang="sk-SK" sz="1400" b="1" i="0" u="none" strike="noStrike" dirty="0">
                          <a:solidFill>
                            <a:srgbClr val="000000"/>
                          </a:solidFill>
                          <a:latin typeface="+mn-lt"/>
                        </a:rPr>
                        <a:t>78 - 82 mm</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dirty="0">
                          <a:solidFill>
                            <a:srgbClr val="000000"/>
                          </a:solidFill>
                          <a:latin typeface="+mn-lt"/>
                        </a:rPr>
                        <a:t> </a:t>
                      </a:r>
                      <a:r>
                        <a:rPr lang="sk-SK" sz="1400" b="0" i="0" u="none" strike="noStrike" dirty="0" err="1">
                          <a:solidFill>
                            <a:srgbClr val="000000"/>
                          </a:solidFill>
                          <a:latin typeface="+mn-lt"/>
                        </a:rPr>
                        <a:t>speed</a:t>
                      </a:r>
                      <a:r>
                        <a:rPr lang="sk-SK" sz="1400" b="0" i="0" u="none" strike="noStrike" dirty="0">
                          <a:solidFill>
                            <a:srgbClr val="000000"/>
                          </a:solidFill>
                          <a:latin typeface="+mn-lt"/>
                        </a:rPr>
                        <a:t>/</a:t>
                      </a:r>
                      <a:r>
                        <a:rPr lang="sk-SK" sz="1400" b="0" i="0" u="none" strike="noStrike" dirty="0" err="1">
                          <a:solidFill>
                            <a:srgbClr val="000000"/>
                          </a:solidFill>
                          <a:latin typeface="+mn-lt"/>
                        </a:rPr>
                        <a:t>race</a:t>
                      </a:r>
                      <a:endParaRPr lang="sk-SK" sz="14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uľka 3"/>
          <p:cNvGraphicFramePr>
            <a:graphicFrameLocks noGrp="1"/>
          </p:cNvGraphicFramePr>
          <p:nvPr/>
        </p:nvGraphicFramePr>
        <p:xfrm>
          <a:off x="4191003" y="2895598"/>
          <a:ext cx="4571998" cy="3144829"/>
        </p:xfrm>
        <a:graphic>
          <a:graphicData uri="http://schemas.openxmlformats.org/drawingml/2006/table">
            <a:tbl>
              <a:tblPr/>
              <a:tblGrid>
                <a:gridCol w="1803919"/>
                <a:gridCol w="1139316"/>
                <a:gridCol w="1628763"/>
              </a:tblGrid>
              <a:tr h="443865">
                <a:tc>
                  <a:txBody>
                    <a:bodyPr/>
                    <a:lstStyle/>
                    <a:p>
                      <a:pPr algn="ctr" fontAlgn="b"/>
                      <a:r>
                        <a:rPr lang="sk-SK" sz="1400" b="1" i="0" u="none" strike="noStrike" dirty="0">
                          <a:solidFill>
                            <a:srgbClr val="000000"/>
                          </a:solidFill>
                          <a:latin typeface="+mn-lt"/>
                        </a:rPr>
                        <a:t>Povrch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sk-SK" sz="1400" b="1" i="0" u="none" strike="noStrike" dirty="0">
                          <a:solidFill>
                            <a:srgbClr val="000000"/>
                          </a:solidFill>
                          <a:latin typeface="+mn-lt"/>
                        </a:rPr>
                        <a:t>tvrdosť</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sk-SK" sz="1400" b="1" i="0" u="none" strike="noStrike" dirty="0">
                          <a:solidFill>
                            <a:srgbClr val="000000"/>
                          </a:solidFill>
                          <a:latin typeface="+mn-lt"/>
                        </a:rPr>
                        <a:t>určenie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r>
              <a:tr h="443865">
                <a:tc>
                  <a:txBody>
                    <a:bodyPr/>
                    <a:lstStyle/>
                    <a:p>
                      <a:pPr algn="l" fontAlgn="b"/>
                      <a:r>
                        <a:rPr lang="sk-SK" sz="1400" b="1" i="0" u="none" strike="noStrike" dirty="0">
                          <a:solidFill>
                            <a:srgbClr val="000000"/>
                          </a:solidFill>
                          <a:latin typeface="+mn-lt"/>
                        </a:rPr>
                        <a:t>asfalt hrubý</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dirty="0">
                          <a:solidFill>
                            <a:srgbClr val="000000"/>
                          </a:solidFill>
                          <a:latin typeface="+mn-lt"/>
                        </a:rPr>
                        <a:t>75A - 78A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400" b="0" i="0" u="none" strike="noStrike" dirty="0">
                          <a:solidFill>
                            <a:srgbClr val="000000"/>
                          </a:solidFill>
                          <a:latin typeface="+mn-lt"/>
                        </a:rPr>
                        <a:t>rekreačné/fitnes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3865">
                <a:tc>
                  <a:txBody>
                    <a:bodyPr/>
                    <a:lstStyle/>
                    <a:p>
                      <a:pPr algn="l" fontAlgn="b"/>
                      <a:r>
                        <a:rPr lang="sk-SK" sz="1400" b="1" i="0" u="none" strike="noStrike">
                          <a:solidFill>
                            <a:srgbClr val="000000"/>
                          </a:solidFill>
                          <a:latin typeface="+mn-lt"/>
                        </a:rPr>
                        <a:t>asfalt</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a:solidFill>
                            <a:srgbClr val="000000"/>
                          </a:solidFill>
                          <a:latin typeface="+mn-lt"/>
                        </a:rPr>
                        <a:t>80A - 84A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400" b="0" i="0" u="none" strike="noStrike" dirty="0" err="1">
                          <a:solidFill>
                            <a:srgbClr val="000000"/>
                          </a:solidFill>
                          <a:latin typeface="+mn-lt"/>
                        </a:rPr>
                        <a:t>speed</a:t>
                      </a:r>
                      <a:r>
                        <a:rPr lang="sk-SK" sz="1400" b="0" i="0" u="none" strike="noStrike" dirty="0">
                          <a:solidFill>
                            <a:srgbClr val="000000"/>
                          </a:solidFill>
                          <a:latin typeface="+mn-lt"/>
                        </a:rPr>
                        <a:t>/</a:t>
                      </a:r>
                      <a:r>
                        <a:rPr lang="sk-SK" sz="1400" b="0" i="0" u="none" strike="noStrike" dirty="0" err="1">
                          <a:solidFill>
                            <a:srgbClr val="000000"/>
                          </a:solidFill>
                          <a:latin typeface="+mn-lt"/>
                        </a:rPr>
                        <a:t>race</a:t>
                      </a:r>
                      <a:r>
                        <a:rPr lang="sk-SK" sz="1400" b="0" i="0" u="none" strike="noStrike" dirty="0">
                          <a:solidFill>
                            <a:srgbClr val="000000"/>
                          </a:solidFill>
                          <a:latin typeface="+mn-lt"/>
                        </a:rPr>
                        <a:t>/hokej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3865">
                <a:tc>
                  <a:txBody>
                    <a:bodyPr/>
                    <a:lstStyle/>
                    <a:p>
                      <a:pPr algn="l" fontAlgn="b"/>
                      <a:r>
                        <a:rPr lang="sk-SK" sz="1400" b="1" i="0" u="none" strike="noStrike" dirty="0">
                          <a:solidFill>
                            <a:srgbClr val="000000"/>
                          </a:solidFill>
                          <a:latin typeface="+mn-lt"/>
                        </a:rPr>
                        <a:t>betón</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dirty="0">
                          <a:solidFill>
                            <a:srgbClr val="000000"/>
                          </a:solidFill>
                          <a:latin typeface="+mn-lt"/>
                        </a:rPr>
                        <a:t>82A - 86A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400" b="0" i="0" u="none" strike="noStrike" dirty="0" err="1">
                          <a:solidFill>
                            <a:srgbClr val="000000"/>
                          </a:solidFill>
                          <a:latin typeface="+mn-lt"/>
                        </a:rPr>
                        <a:t>speed</a:t>
                      </a:r>
                      <a:r>
                        <a:rPr lang="sk-SK" sz="1400" b="0" i="0" u="none" strike="noStrike" dirty="0">
                          <a:solidFill>
                            <a:srgbClr val="000000"/>
                          </a:solidFill>
                          <a:latin typeface="+mn-lt"/>
                        </a:rPr>
                        <a:t>/</a:t>
                      </a:r>
                      <a:r>
                        <a:rPr lang="sk-SK" sz="1400" b="0" i="0" u="none" strike="noStrike" dirty="0" err="1">
                          <a:solidFill>
                            <a:srgbClr val="000000"/>
                          </a:solidFill>
                          <a:latin typeface="+mn-lt"/>
                        </a:rPr>
                        <a:t>race</a:t>
                      </a:r>
                      <a:r>
                        <a:rPr lang="sk-SK" sz="1400" b="0" i="0" u="none" strike="noStrike" dirty="0">
                          <a:solidFill>
                            <a:srgbClr val="000000"/>
                          </a:solidFill>
                          <a:latin typeface="+mn-lt"/>
                        </a:rPr>
                        <a:t>/hokej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1639">
                <a:tc>
                  <a:txBody>
                    <a:bodyPr/>
                    <a:lstStyle/>
                    <a:p>
                      <a:pPr algn="l" fontAlgn="b"/>
                      <a:r>
                        <a:rPr lang="sk-SK" sz="1400" b="1" i="0" u="none" strike="noStrike" dirty="0">
                          <a:solidFill>
                            <a:srgbClr val="000000"/>
                          </a:solidFill>
                          <a:latin typeface="+mn-lt"/>
                        </a:rPr>
                        <a:t>rampa/preglejka</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dirty="0">
                          <a:solidFill>
                            <a:srgbClr val="000000"/>
                          </a:solidFill>
                          <a:latin typeface="+mn-lt"/>
                        </a:rPr>
                        <a:t>88A - 94A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400" b="0" i="0" u="none" strike="noStrike" dirty="0">
                          <a:solidFill>
                            <a:srgbClr val="000000"/>
                          </a:solidFill>
                          <a:latin typeface="+mn-lt"/>
                        </a:rPr>
                        <a:t>agresívne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3865">
                <a:tc>
                  <a:txBody>
                    <a:bodyPr/>
                    <a:lstStyle/>
                    <a:p>
                      <a:pPr algn="l" fontAlgn="b"/>
                      <a:r>
                        <a:rPr lang="sk-SK" sz="1400" b="1" i="0" u="none" strike="noStrike">
                          <a:solidFill>
                            <a:srgbClr val="000000"/>
                          </a:solidFill>
                          <a:latin typeface="+mn-lt"/>
                        </a:rPr>
                        <a:t>železné prekážky</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a:solidFill>
                            <a:srgbClr val="000000"/>
                          </a:solidFill>
                          <a:latin typeface="+mn-lt"/>
                        </a:rPr>
                        <a:t>95A - 103A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400" b="0" i="0" u="none" strike="noStrike" dirty="0">
                          <a:solidFill>
                            <a:srgbClr val="000000"/>
                          </a:solidFill>
                          <a:latin typeface="+mn-lt"/>
                        </a:rPr>
                        <a:t>agresívne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3865">
                <a:tc>
                  <a:txBody>
                    <a:bodyPr/>
                    <a:lstStyle/>
                    <a:p>
                      <a:pPr algn="l" fontAlgn="b"/>
                      <a:r>
                        <a:rPr lang="sk-SK" sz="1400" b="1" i="0" u="none" strike="noStrike">
                          <a:solidFill>
                            <a:srgbClr val="000000"/>
                          </a:solidFill>
                          <a:latin typeface="+mn-lt"/>
                        </a:rPr>
                        <a:t>hala</a:t>
                      </a:r>
                      <a:r>
                        <a:rPr lang="sk-SK" sz="1400" b="0" i="0" u="none" strike="noStrike">
                          <a:solidFill>
                            <a:srgbClr val="000000"/>
                          </a:solidFill>
                          <a:latin typeface="+mn-lt"/>
                        </a:rPr>
                        <a:t> </a:t>
                      </a:r>
                      <a:endParaRPr lang="sk-SK" sz="1400" b="1" i="0" u="none" strike="noStrike">
                        <a:solidFill>
                          <a:srgbClr val="000000"/>
                        </a:solidFill>
                        <a:latin typeface="+mn-lt"/>
                      </a:endParaRP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dirty="0">
                          <a:solidFill>
                            <a:srgbClr val="000000"/>
                          </a:solidFill>
                          <a:latin typeface="+mn-lt"/>
                        </a:rPr>
                        <a:t>88A - 95A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400" b="0" i="0" u="none" strike="noStrike" dirty="0">
                          <a:solidFill>
                            <a:srgbClr val="000000"/>
                          </a:solidFill>
                          <a:latin typeface="+mn-lt"/>
                        </a:rPr>
                        <a:t>agresívne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Tabuľka 4"/>
          <p:cNvGraphicFramePr>
            <a:graphicFrameLocks noGrp="1"/>
          </p:cNvGraphicFramePr>
          <p:nvPr/>
        </p:nvGraphicFramePr>
        <p:xfrm>
          <a:off x="381000" y="609601"/>
          <a:ext cx="2819399" cy="1066799"/>
        </p:xfrm>
        <a:graphic>
          <a:graphicData uri="http://schemas.openxmlformats.org/drawingml/2006/table">
            <a:tbl>
              <a:tblPr/>
              <a:tblGrid>
                <a:gridCol w="2819399"/>
              </a:tblGrid>
              <a:tr h="1066799">
                <a:tc>
                  <a:txBody>
                    <a:bodyPr/>
                    <a:lstStyle/>
                    <a:p>
                      <a:pPr algn="l" fontAlgn="b"/>
                      <a:r>
                        <a:rPr lang="pl-PL" sz="2000" b="1" i="0" u="none" strike="noStrike" dirty="0">
                          <a:solidFill>
                            <a:srgbClr val="000000"/>
                          </a:solidFill>
                          <a:latin typeface="+mn-lt"/>
                        </a:rPr>
                        <a:t>R</a:t>
                      </a:r>
                      <a:r>
                        <a:rPr lang="pl-PL" sz="2000" b="1" i="0" u="none" strike="noStrike" dirty="0" smtClean="0">
                          <a:solidFill>
                            <a:srgbClr val="000000"/>
                          </a:solidFill>
                          <a:latin typeface="+mn-lt"/>
                        </a:rPr>
                        <a:t>ozdelenie koliesok </a:t>
                      </a:r>
                      <a:r>
                        <a:rPr lang="pl-PL" sz="1800" b="0" i="0" u="none" strike="noStrike" dirty="0">
                          <a:solidFill>
                            <a:srgbClr val="000000"/>
                          </a:solidFill>
                          <a:latin typeface="+mn-lt"/>
                        </a:rPr>
                        <a:t>podľa priemeru a ich určenia:</a:t>
                      </a:r>
                    </a:p>
                  </a:txBody>
                  <a:tcPr marL="9525" marR="9525" marT="9525" marB="0" anchor="b">
                    <a:lnL>
                      <a:noFill/>
                    </a:lnL>
                    <a:lnR>
                      <a:noFill/>
                    </a:lnR>
                    <a:lnT>
                      <a:noFill/>
                    </a:lnT>
                    <a:lnB>
                      <a:noFill/>
                    </a:lnB>
                  </a:tcPr>
                </a:tc>
              </a:tr>
            </a:tbl>
          </a:graphicData>
        </a:graphic>
      </p:graphicFrame>
      <p:graphicFrame>
        <p:nvGraphicFramePr>
          <p:cNvPr id="6" name="Tabuľka 5"/>
          <p:cNvGraphicFramePr>
            <a:graphicFrameLocks noGrp="1"/>
          </p:cNvGraphicFramePr>
          <p:nvPr/>
        </p:nvGraphicFramePr>
        <p:xfrm>
          <a:off x="4343400" y="457200"/>
          <a:ext cx="4572000" cy="1752600"/>
        </p:xfrm>
        <a:graphic>
          <a:graphicData uri="http://schemas.openxmlformats.org/drawingml/2006/table">
            <a:tbl>
              <a:tblPr/>
              <a:tblGrid>
                <a:gridCol w="4572000"/>
              </a:tblGrid>
              <a:tr h="1752600">
                <a:tc>
                  <a:txBody>
                    <a:bodyPr/>
                    <a:lstStyle/>
                    <a:p>
                      <a:pPr algn="l" fontAlgn="b"/>
                      <a:r>
                        <a:rPr lang="sk-SK" sz="2000" b="1" i="0" u="none" strike="noStrike" dirty="0" smtClean="0">
                          <a:solidFill>
                            <a:srgbClr val="000000"/>
                          </a:solidFill>
                          <a:latin typeface="+mn-lt"/>
                        </a:rPr>
                        <a:t>Tvrdosť</a:t>
                      </a:r>
                      <a:endParaRPr lang="sk-SK" sz="2000" b="1" i="0" u="none" strike="noStrike" dirty="0">
                        <a:solidFill>
                          <a:srgbClr val="000000"/>
                        </a:solidFill>
                        <a:latin typeface="+mn-lt"/>
                      </a:endParaRPr>
                    </a:p>
                    <a:p>
                      <a:pPr algn="just" fontAlgn="b"/>
                      <a:r>
                        <a:rPr lang="sk-SK" sz="1800" b="0" i="0" u="none" strike="noStrike" dirty="0" smtClean="0">
                          <a:solidFill>
                            <a:srgbClr val="000000"/>
                          </a:solidFill>
                          <a:latin typeface="+mn-lt"/>
                        </a:rPr>
                        <a:t>Je </a:t>
                      </a:r>
                      <a:r>
                        <a:rPr lang="sk-SK" sz="1800" b="0" i="0" u="none" strike="noStrike" dirty="0">
                          <a:solidFill>
                            <a:srgbClr val="000000"/>
                          </a:solidFill>
                          <a:latin typeface="+mn-lt"/>
                        </a:rPr>
                        <a:t>vyznačená na koliesku a pohybuje sa v rozsahu 74A - 105A. Rôzne tvrdostí kolieska sú vhodné na rôzny povrch na ktorom sa korčuľuje a na rôzny typ </a:t>
                      </a:r>
                      <a:r>
                        <a:rPr lang="sk-SK" sz="1800" b="0" i="0" u="none" strike="noStrike" dirty="0" err="1">
                          <a:solidFill>
                            <a:srgbClr val="000000"/>
                          </a:solidFill>
                          <a:latin typeface="+mn-lt"/>
                        </a:rPr>
                        <a:t>korčulí</a:t>
                      </a:r>
                      <a:r>
                        <a:rPr lang="sk-SK" sz="1800" b="0" i="0" u="none" strike="noStrike" dirty="0">
                          <a:solidFill>
                            <a:srgbClr val="000000"/>
                          </a:solidFill>
                          <a:latin typeface="+mn-lt"/>
                        </a:rPr>
                        <a:t>.</a:t>
                      </a:r>
                    </a:p>
                  </a:txBody>
                  <a:tcPr marL="4559" marR="4559" marT="4558" marB="0" anchor="b">
                    <a:lnL>
                      <a:noFill/>
                    </a:lnL>
                    <a:lnR>
                      <a:noFill/>
                    </a:lnR>
                    <a:lnT>
                      <a:noFill/>
                    </a:lnT>
                    <a:lnB>
                      <a:noFill/>
                    </a:lnB>
                  </a:tcPr>
                </a:tc>
              </a:tr>
            </a:tbl>
          </a:graphicData>
        </a:graphic>
      </p:graphicFrame>
      <p:pic>
        <p:nvPicPr>
          <p:cNvPr id="33794" name="Picture 2" descr="http://www.ddp.fmph.uniba.sk/%7Ehorvath/skladanie_vektorov_rychlosti_soubory/image002.jpg"/>
          <p:cNvPicPr>
            <a:picLocks noChangeAspect="1" noChangeArrowheads="1"/>
          </p:cNvPicPr>
          <p:nvPr/>
        </p:nvPicPr>
        <p:blipFill>
          <a:blip r:embed="rId2" cstate="print"/>
          <a:srcRect/>
          <a:stretch>
            <a:fillRect/>
          </a:stretch>
        </p:blipFill>
        <p:spPr bwMode="auto">
          <a:xfrm>
            <a:off x="2590800" y="1219200"/>
            <a:ext cx="1328846" cy="155657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b="1" dirty="0" smtClean="0">
                <a:hlinkClick r:id="rId2"/>
              </a:rPr>
              <a:t>Kolieska rôznej veľkosti s rôznym profilom:</a:t>
            </a:r>
            <a:endParaRPr lang="sk-SK" b="1" dirty="0">
              <a:hlinkClick r:id="rId2"/>
            </a:endParaRPr>
          </a:p>
        </p:txBody>
      </p:sp>
      <p:pic>
        <p:nvPicPr>
          <p:cNvPr id="36868" name="Picture 4" descr="http://upload.wikimedia.org/wikipedia/commons/thumb/4/43/Inline_Skate_Wheels.svg/220px-Inline_Skate_Wheels.svg.png"/>
          <p:cNvPicPr>
            <a:picLocks noChangeAspect="1" noChangeArrowheads="1"/>
          </p:cNvPicPr>
          <p:nvPr/>
        </p:nvPicPr>
        <p:blipFill>
          <a:blip r:embed="rId3" cstate="print"/>
          <a:srcRect/>
          <a:stretch>
            <a:fillRect/>
          </a:stretch>
        </p:blipFill>
        <p:spPr bwMode="auto">
          <a:xfrm>
            <a:off x="304803" y="2813164"/>
            <a:ext cx="3200399" cy="2901836"/>
          </a:xfrm>
          <a:prstGeom prst="rect">
            <a:avLst/>
          </a:prstGeom>
          <a:noFill/>
        </p:spPr>
      </p:pic>
      <p:sp>
        <p:nvSpPr>
          <p:cNvPr id="5" name="Obdĺžnik 4"/>
          <p:cNvSpPr/>
          <p:nvPr/>
        </p:nvSpPr>
        <p:spPr>
          <a:xfrm>
            <a:off x="3962400" y="2819402"/>
            <a:ext cx="4953000" cy="258532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sk-SK" dirty="0" smtClean="0"/>
              <a:t>*54 mm kolieska na parkúr/</a:t>
            </a:r>
            <a:r>
              <a:rPr lang="sk-SK" dirty="0" err="1" smtClean="0"/>
              <a:t>U-rampu</a:t>
            </a:r>
            <a:r>
              <a:rPr lang="sk-SK" dirty="0" smtClean="0"/>
              <a:t> </a:t>
            </a:r>
          </a:p>
          <a:p>
            <a:r>
              <a:rPr lang="sk-SK" dirty="0" smtClean="0"/>
              <a:t>*68 mm kolieska na </a:t>
            </a:r>
            <a:r>
              <a:rPr lang="sk-SK" dirty="0" err="1" smtClean="0"/>
              <a:t>inline</a:t>
            </a:r>
            <a:r>
              <a:rPr lang="sk-SK" dirty="0" smtClean="0"/>
              <a:t> hokej  </a:t>
            </a:r>
          </a:p>
          <a:p>
            <a:r>
              <a:rPr lang="sk-SK" dirty="0" smtClean="0"/>
              <a:t>*76 mm kolieska na rekreačnú jazdu </a:t>
            </a:r>
          </a:p>
          <a:p>
            <a:r>
              <a:rPr lang="sk-SK" dirty="0" smtClean="0"/>
              <a:t>*100 mm kolieska na pretekárske korčuľovanie </a:t>
            </a:r>
          </a:p>
          <a:p>
            <a:r>
              <a:rPr lang="sk-SK" i="1" dirty="0" smtClean="0"/>
              <a:t>Legenda:</a:t>
            </a:r>
            <a:r>
              <a:rPr lang="sk-SK" dirty="0" smtClean="0"/>
              <a:t> </a:t>
            </a:r>
          </a:p>
          <a:p>
            <a:r>
              <a:rPr lang="sk-SK" dirty="0" smtClean="0">
                <a:solidFill>
                  <a:srgbClr val="FFFF00"/>
                </a:solidFill>
              </a:rPr>
              <a:t>██</a:t>
            </a:r>
            <a:r>
              <a:rPr lang="sk-SK" dirty="0" smtClean="0"/>
              <a:t> </a:t>
            </a:r>
            <a:r>
              <a:rPr lang="sk-SK" dirty="0" err="1" smtClean="0"/>
              <a:t>polyuretan</a:t>
            </a:r>
            <a:endParaRPr lang="sk-SK" dirty="0" smtClean="0"/>
          </a:p>
          <a:p>
            <a:r>
              <a:rPr lang="sk-SK" dirty="0" smtClean="0">
                <a:solidFill>
                  <a:schemeClr val="bg2">
                    <a:lumMod val="75000"/>
                  </a:schemeClr>
                </a:solidFill>
              </a:rPr>
              <a:t>██</a:t>
            </a:r>
            <a:r>
              <a:rPr lang="sk-SK" dirty="0" smtClean="0"/>
              <a:t> disk kolieska</a:t>
            </a:r>
          </a:p>
          <a:p>
            <a:r>
              <a:rPr lang="sk-SK" dirty="0" smtClean="0">
                <a:solidFill>
                  <a:schemeClr val="accent6"/>
                </a:solidFill>
              </a:rPr>
              <a:t>██</a:t>
            </a:r>
            <a:r>
              <a:rPr lang="sk-SK" dirty="0" smtClean="0"/>
              <a:t> ložiská (2 v každom koliesku)</a:t>
            </a:r>
          </a:p>
          <a:p>
            <a:r>
              <a:rPr lang="sk-SK" dirty="0" smtClean="0">
                <a:solidFill>
                  <a:schemeClr val="accent6">
                    <a:lumMod val="60000"/>
                    <a:lumOff val="40000"/>
                  </a:schemeClr>
                </a:solidFill>
              </a:rPr>
              <a:t>██</a:t>
            </a:r>
            <a:r>
              <a:rPr lang="sk-SK" dirty="0" smtClean="0"/>
              <a:t> dištančná vložka</a:t>
            </a:r>
            <a:endParaRPr lang="sk-SK"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ĺžnik 2"/>
          <p:cNvSpPr/>
          <p:nvPr/>
        </p:nvSpPr>
        <p:spPr>
          <a:xfrm>
            <a:off x="685800" y="685800"/>
            <a:ext cx="8077200" cy="3600986"/>
          </a:xfrm>
          <a:prstGeom prst="rect">
            <a:avLst/>
          </a:prstGeom>
        </p:spPr>
        <p:txBody>
          <a:bodyPr wrap="square">
            <a:spAutoFit/>
          </a:bodyPr>
          <a:lstStyle/>
          <a:p>
            <a:r>
              <a:rPr lang="sk-SK" sz="2800" dirty="0" smtClean="0"/>
              <a:t>Všeobecne platí:</a:t>
            </a:r>
          </a:p>
          <a:p>
            <a:pPr algn="just">
              <a:buFont typeface="Wingdings" pitchFamily="2" charset="2"/>
              <a:buChar char="Ø"/>
            </a:pPr>
            <a:r>
              <a:rPr lang="sk-SK" sz="2400" dirty="0" smtClean="0"/>
              <a:t>nižšia tvrdosť koliesok spôsobuje menšiu citlivosť na terénne nerovnosti a nižšie prenášanie vibrácií, ale majú kratšiu životnosť</a:t>
            </a:r>
          </a:p>
          <a:p>
            <a:pPr algn="just">
              <a:buFont typeface="Wingdings" pitchFamily="2" charset="2"/>
              <a:buChar char="Ø"/>
            </a:pPr>
            <a:r>
              <a:rPr lang="sk-SK" sz="2400" dirty="0" smtClean="0"/>
              <a:t>vyššia tvrdosť koliesok spôsobuje vyššiu citlivosť na terénne nerovnosti a vyššie prenášanie nerovností vibrácií, ale majú dlhšiu životnosť</a:t>
            </a:r>
          </a:p>
          <a:p>
            <a:r>
              <a:rPr lang="sk-SK" sz="2800" dirty="0" smtClean="0"/>
              <a:t/>
            </a:r>
            <a:br>
              <a:rPr lang="sk-SK" sz="2800" dirty="0" smtClean="0"/>
            </a:br>
            <a:endParaRPr lang="sk-SK" sz="2800" dirty="0"/>
          </a:p>
        </p:txBody>
      </p:sp>
      <p:pic>
        <p:nvPicPr>
          <p:cNvPr id="34818" name="Picture 2" descr="Bábätka tancujú na kolieskových kor&amp;ccaron;uliach"/>
          <p:cNvPicPr>
            <a:picLocks noChangeAspect="1" noChangeArrowheads="1"/>
          </p:cNvPicPr>
          <p:nvPr/>
        </p:nvPicPr>
        <p:blipFill>
          <a:blip r:embed="rId2" cstate="print"/>
          <a:srcRect/>
          <a:stretch>
            <a:fillRect/>
          </a:stretch>
        </p:blipFill>
        <p:spPr bwMode="auto">
          <a:xfrm>
            <a:off x="857505" y="3657600"/>
            <a:ext cx="7448297" cy="2590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b="1" dirty="0" smtClean="0">
                <a:hlinkClick r:id="rId2"/>
              </a:rPr>
              <a:t>Typ topánky</a:t>
            </a:r>
            <a:br>
              <a:rPr lang="sk-SK" b="1" dirty="0" smtClean="0">
                <a:hlinkClick r:id="rId2"/>
              </a:rPr>
            </a:br>
            <a:endParaRPr lang="sk-SK" b="1" dirty="0">
              <a:hlinkClick r:id="rId2"/>
            </a:endParaRPr>
          </a:p>
        </p:txBody>
      </p:sp>
      <p:pic>
        <p:nvPicPr>
          <p:cNvPr id="1026" name="Picture 2" descr="http://www.worker.cz/fotky/brusle_radce_3.jpg"/>
          <p:cNvPicPr>
            <a:picLocks noChangeAspect="1" noChangeArrowheads="1"/>
          </p:cNvPicPr>
          <p:nvPr/>
        </p:nvPicPr>
        <p:blipFill>
          <a:blip r:embed="rId3" cstate="print"/>
          <a:srcRect/>
          <a:stretch>
            <a:fillRect/>
          </a:stretch>
        </p:blipFill>
        <p:spPr bwMode="auto">
          <a:xfrm>
            <a:off x="0" y="4495803"/>
            <a:ext cx="9144000" cy="1981199"/>
          </a:xfrm>
          <a:prstGeom prst="rect">
            <a:avLst/>
          </a:prstGeom>
          <a:noFill/>
        </p:spPr>
      </p:pic>
      <p:sp>
        <p:nvSpPr>
          <p:cNvPr id="4" name="Obdĺžnik 3"/>
          <p:cNvSpPr/>
          <p:nvPr/>
        </p:nvSpPr>
        <p:spPr>
          <a:xfrm>
            <a:off x="609600" y="1981203"/>
            <a:ext cx="7772400" cy="2800767"/>
          </a:xfrm>
          <a:prstGeom prst="rect">
            <a:avLst/>
          </a:prstGeom>
        </p:spPr>
        <p:txBody>
          <a:bodyPr wrap="square">
            <a:spAutoFit/>
          </a:bodyPr>
          <a:lstStyle/>
          <a:p>
            <a:pPr algn="just"/>
            <a:r>
              <a:rPr lang="sk-SK" sz="2200" dirty="0" smtClean="0"/>
              <a:t>Úlohou topánky je zaistiť maximálnu stabilitu nohy a členku. Topánky majú obvykle dve časti:</a:t>
            </a:r>
          </a:p>
          <a:p>
            <a:pPr marL="457200" indent="-457200" algn="just">
              <a:buAutoNum type="arabicPeriod"/>
            </a:pPr>
            <a:r>
              <a:rPr lang="sk-SK" sz="2200" dirty="0" smtClean="0"/>
              <a:t>škrupinu (obklopuje chodidlo)</a:t>
            </a:r>
          </a:p>
          <a:p>
            <a:pPr marL="457200" indent="-457200" algn="just">
              <a:buAutoNum type="arabicPeriod"/>
            </a:pPr>
            <a:r>
              <a:rPr lang="sk-SK" sz="2200" dirty="0" smtClean="0"/>
              <a:t>oporu (obklopuje členok) </a:t>
            </a:r>
          </a:p>
          <a:p>
            <a:pPr marL="457200" indent="-457200" algn="just"/>
            <a:r>
              <a:rPr lang="sk-SK" sz="2200" dirty="0" smtClean="0"/>
              <a:t>	Najčastejšie ide o plast, ktorý je rôzne vystužený a taktiež odvetrávaný pre zvýšenie komfortu nohy počas jazdy.</a:t>
            </a:r>
          </a:p>
          <a:p>
            <a:pPr algn="just"/>
            <a:r>
              <a:rPr lang="sk-SK" sz="2200" dirty="0" smtClean="0"/>
              <a:t/>
            </a:r>
            <a:br>
              <a:rPr lang="sk-SK" sz="2200" dirty="0" smtClean="0"/>
            </a:br>
            <a:endParaRPr lang="sk-SK" sz="2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1143000"/>
            <a:ext cx="7467600" cy="609600"/>
          </a:xfrm>
        </p:spPr>
        <p:txBody>
          <a:bodyPr>
            <a:normAutofit fontScale="90000"/>
          </a:bodyPr>
          <a:lstStyle/>
          <a:p>
            <a:r>
              <a:rPr lang="sk-SK" sz="4400" b="1" dirty="0" smtClean="0">
                <a:hlinkClick r:id="rId3"/>
              </a:rPr>
              <a:t>R</a:t>
            </a:r>
            <a:r>
              <a:rPr lang="pt-BR" sz="4400" b="1" dirty="0" smtClean="0">
                <a:hlinkClick r:id="rId3"/>
              </a:rPr>
              <a:t>ám</a:t>
            </a:r>
            <a:r>
              <a:rPr lang="sk-SK" sz="4400" b="1" dirty="0" smtClean="0">
                <a:hlinkClick r:id="rId3"/>
              </a:rPr>
              <a:t> (nôž) kolieskových korčúľ</a:t>
            </a:r>
            <a:br>
              <a:rPr lang="sk-SK" sz="4400" b="1" dirty="0" smtClean="0">
                <a:hlinkClick r:id="rId3"/>
              </a:rPr>
            </a:br>
            <a:r>
              <a:rPr lang="pt-BR" b="1" dirty="0" smtClean="0"/>
              <a:t/>
            </a:r>
            <a:br>
              <a:rPr lang="pt-BR" b="1" dirty="0" smtClean="0"/>
            </a:br>
            <a:endParaRPr lang="sk-SK" dirty="0"/>
          </a:p>
        </p:txBody>
      </p:sp>
      <p:sp>
        <p:nvSpPr>
          <p:cNvPr id="5" name="Zástupný symbol obsahu 2"/>
          <p:cNvSpPr txBox="1">
            <a:spLocks/>
          </p:cNvSpPr>
          <p:nvPr/>
        </p:nvSpPr>
        <p:spPr>
          <a:xfrm>
            <a:off x="457200" y="2249424"/>
            <a:ext cx="8229600" cy="4325112"/>
          </a:xfrm>
          <a:prstGeom prst="rect">
            <a:avLst/>
          </a:prstGeom>
        </p:spPr>
        <p:txBody>
          <a:bodyPr>
            <a:normAutofit/>
          </a:bodyPr>
          <a:lstStyle/>
          <a:p>
            <a:pPr marL="365760" marR="0" lvl="0" indent="-256032" algn="just"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sk-SK"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Zástupný symbol obsahu 2"/>
          <p:cNvSpPr txBox="1">
            <a:spLocks/>
          </p:cNvSpPr>
          <p:nvPr/>
        </p:nvSpPr>
        <p:spPr>
          <a:xfrm>
            <a:off x="609600" y="2401824"/>
            <a:ext cx="8229600" cy="4325112"/>
          </a:xfrm>
          <a:prstGeom prst="rect">
            <a:avLst/>
          </a:prstGeom>
        </p:spPr>
        <p:txBody>
          <a:bodyPr>
            <a:normAutofit/>
          </a:bodyPr>
          <a:lstStyle/>
          <a:p>
            <a:pPr marL="365760" marR="0" lvl="0" indent="-256032" algn="just"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sk-SK"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Zástupný symbol obsahu 2"/>
          <p:cNvSpPr txBox="1">
            <a:spLocks/>
          </p:cNvSpPr>
          <p:nvPr/>
        </p:nvSpPr>
        <p:spPr>
          <a:xfrm>
            <a:off x="457200" y="1524000"/>
            <a:ext cx="8382000" cy="3657600"/>
          </a:xfrm>
          <a:prstGeom prst="rect">
            <a:avLst/>
          </a:prstGeom>
        </p:spPr>
        <p:txBody>
          <a:bodyPr>
            <a:normAutofit/>
          </a:bodyPr>
          <a:lstStyle/>
          <a:p>
            <a:pPr marL="365760" lvl="0" indent="-256032" algn="just">
              <a:spcBef>
                <a:spcPts val="300"/>
              </a:spcBef>
              <a:buClr>
                <a:schemeClr val="accent3"/>
              </a:buClr>
              <a:buFont typeface="Wingdings" pitchFamily="2" charset="2"/>
              <a:buChar char="§"/>
            </a:pPr>
            <a:endParaRPr lang="sk-SK" sz="2800" dirty="0" smtClean="0"/>
          </a:p>
          <a:p>
            <a:pPr marL="365760" lvl="0" indent="-256032" algn="just">
              <a:spcBef>
                <a:spcPts val="300"/>
              </a:spcBef>
              <a:buClr>
                <a:schemeClr val="accent3"/>
              </a:buClr>
              <a:buFont typeface="Wingdings" pitchFamily="2" charset="2"/>
              <a:buChar char="§"/>
            </a:pPr>
            <a:r>
              <a:rPr lang="sk-SK" sz="2800" dirty="0" smtClean="0"/>
              <a:t>je </a:t>
            </a:r>
            <a:r>
              <a:rPr lang="sk-SK" sz="2800" dirty="0" smtClean="0"/>
              <a:t>pripevnený k podrážke a nesie sústavu koliesok s ložiskami, dištančnými vložkami a </a:t>
            </a:r>
            <a:r>
              <a:rPr lang="sk-SK" sz="2800" dirty="0" smtClean="0"/>
              <a:t>oskami</a:t>
            </a:r>
            <a:endParaRPr lang="sk-SK" sz="2800" dirty="0" smtClean="0"/>
          </a:p>
          <a:p>
            <a:pPr marL="365760" lvl="0" indent="-256032" algn="just">
              <a:spcBef>
                <a:spcPts val="300"/>
              </a:spcBef>
              <a:buClr>
                <a:schemeClr val="accent3"/>
              </a:buClr>
            </a:pPr>
            <a:endParaRPr lang="sk-SK" sz="2800" dirty="0" smtClean="0"/>
          </a:p>
          <a:p>
            <a:pPr marL="365760" lvl="0" indent="-256032" algn="just">
              <a:spcBef>
                <a:spcPts val="300"/>
              </a:spcBef>
              <a:buClr>
                <a:schemeClr val="accent3"/>
              </a:buClr>
              <a:buFont typeface="Wingdings" pitchFamily="2" charset="2"/>
              <a:buChar char="§"/>
            </a:pPr>
            <a:r>
              <a:rPr lang="sk-SK" sz="2800" dirty="0" smtClean="0"/>
              <a:t>kvalitu </a:t>
            </a:r>
            <a:r>
              <a:rPr lang="sk-SK" sz="2800" dirty="0" smtClean="0"/>
              <a:t>rámu môžete určiť podľa materiálu z ktorého je rám vyrobený (hliník, plast). </a:t>
            </a:r>
          </a:p>
          <a:p>
            <a:pPr marL="365760" marR="0" lvl="0" indent="-256032" algn="just" defTabSz="914400" rtl="0" eaLnBrk="1" fontAlgn="auto" latinLnBrk="0" hangingPunct="1">
              <a:lnSpc>
                <a:spcPct val="100000"/>
              </a:lnSpc>
              <a:spcBef>
                <a:spcPts val="300"/>
              </a:spcBef>
              <a:spcAft>
                <a:spcPts val="0"/>
              </a:spcAft>
              <a:buClr>
                <a:schemeClr val="accent3"/>
              </a:buClr>
              <a:buSzTx/>
              <a:tabLst/>
              <a:defRPr/>
            </a:pPr>
            <a:endParaRPr kumimoji="0" lang="sk-SK"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4098" name="Picture 2" descr="http://www.worker.cz/fotky/brusle_radce.jpg"/>
          <p:cNvPicPr>
            <a:picLocks noChangeAspect="1" noChangeArrowheads="1"/>
          </p:cNvPicPr>
          <p:nvPr/>
        </p:nvPicPr>
        <p:blipFill>
          <a:blip r:embed="rId4" cstate="print"/>
          <a:srcRect/>
          <a:stretch>
            <a:fillRect/>
          </a:stretch>
        </p:blipFill>
        <p:spPr bwMode="auto">
          <a:xfrm>
            <a:off x="533402" y="4953000"/>
            <a:ext cx="8104132" cy="160972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atic.zlacnene.sk/foto/vyrobky/383000/382868.jpg"/>
          <p:cNvPicPr>
            <a:picLocks noChangeAspect="1" noChangeArrowheads="1"/>
          </p:cNvPicPr>
          <p:nvPr/>
        </p:nvPicPr>
        <p:blipFill>
          <a:blip r:embed="rId2" cstate="print"/>
          <a:srcRect/>
          <a:stretch>
            <a:fillRect/>
          </a:stretch>
        </p:blipFill>
        <p:spPr bwMode="auto">
          <a:xfrm>
            <a:off x="1752600" y="457200"/>
            <a:ext cx="5181600" cy="5181600"/>
          </a:xfrm>
          <a:prstGeom prst="rect">
            <a:avLst/>
          </a:prstGeom>
          <a:noFill/>
        </p:spPr>
      </p:pic>
      <p:sp>
        <p:nvSpPr>
          <p:cNvPr id="5" name="Obdĺžnik 4"/>
          <p:cNvSpPr/>
          <p:nvPr/>
        </p:nvSpPr>
        <p:spPr>
          <a:xfrm>
            <a:off x="5943600" y="838200"/>
            <a:ext cx="2971800" cy="121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sk-SK" sz="1400" b="1" dirty="0" smtClean="0">
                <a:solidFill>
                  <a:schemeClr val="tx1"/>
                </a:solidFill>
              </a:rPr>
              <a:t>Bezpečnostná retiazka </a:t>
            </a:r>
            <a:r>
              <a:rPr lang="sk-SK" sz="1400" dirty="0" smtClean="0">
                <a:solidFill>
                  <a:schemeClr val="tx1"/>
                </a:solidFill>
              </a:rPr>
              <a:t>– zaisťuje pevnejšie držanie nohy a väčšiu stabilitu. Upevnenie </a:t>
            </a:r>
            <a:r>
              <a:rPr lang="sk-SK" sz="1400" dirty="0" err="1" smtClean="0">
                <a:solidFill>
                  <a:schemeClr val="tx1"/>
                </a:solidFill>
              </a:rPr>
              <a:t>kotníku</a:t>
            </a:r>
            <a:r>
              <a:rPr lang="sk-SK" sz="1400" dirty="0" smtClean="0">
                <a:solidFill>
                  <a:schemeClr val="tx1"/>
                </a:solidFill>
              </a:rPr>
              <a:t> zabraňuje voľnému pohybu šnúrok</a:t>
            </a:r>
            <a:endParaRPr lang="sk-SK" sz="1400" dirty="0">
              <a:solidFill>
                <a:schemeClr val="tx1"/>
              </a:solidFill>
            </a:endParaRPr>
          </a:p>
        </p:txBody>
      </p:sp>
      <p:sp>
        <p:nvSpPr>
          <p:cNvPr id="6" name="Obdĺžnik 5"/>
          <p:cNvSpPr/>
          <p:nvPr/>
        </p:nvSpPr>
        <p:spPr>
          <a:xfrm>
            <a:off x="304800" y="1371600"/>
            <a:ext cx="25146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k-SK" sz="1400" b="1" dirty="0" smtClean="0">
                <a:solidFill>
                  <a:schemeClr val="tx1"/>
                </a:solidFill>
              </a:rPr>
              <a:t>Kolieska </a:t>
            </a:r>
            <a:r>
              <a:rPr lang="sk-SK" sz="1400" dirty="0" smtClean="0">
                <a:solidFill>
                  <a:schemeClr val="tx1"/>
                </a:solidFill>
              </a:rPr>
              <a:t>– sú väčšinou vyrobené z polyuretánu alebo plastického materiálu. Sú rôznej veľkosti a tvrdosti</a:t>
            </a:r>
            <a:endParaRPr lang="sk-SK" sz="1400" dirty="0">
              <a:solidFill>
                <a:schemeClr val="tx1"/>
              </a:solidFill>
            </a:endParaRPr>
          </a:p>
        </p:txBody>
      </p:sp>
      <p:cxnSp>
        <p:nvCxnSpPr>
          <p:cNvPr id="8" name="Rovná spojovacia šípka 7"/>
          <p:cNvCxnSpPr>
            <a:endCxn id="5" idx="1"/>
          </p:cNvCxnSpPr>
          <p:nvPr/>
        </p:nvCxnSpPr>
        <p:spPr>
          <a:xfrm flipV="1">
            <a:off x="4495800" y="1447800"/>
            <a:ext cx="1447800" cy="609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Obdĺžnik 14"/>
          <p:cNvSpPr/>
          <p:nvPr/>
        </p:nvSpPr>
        <p:spPr>
          <a:xfrm>
            <a:off x="381000" y="5410200"/>
            <a:ext cx="2667000" cy="1295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sk-SK" sz="1400" b="1" dirty="0" smtClean="0"/>
              <a:t>Brzdný systém </a:t>
            </a:r>
            <a:r>
              <a:rPr lang="sk-SK" sz="1400" dirty="0" smtClean="0"/>
              <a:t>–zvyčajne je na pravej </a:t>
            </a:r>
            <a:r>
              <a:rPr lang="sk-SK" sz="1400" dirty="0" err="1" smtClean="0"/>
              <a:t>korčuly</a:t>
            </a:r>
            <a:r>
              <a:rPr lang="sk-SK" sz="1400" dirty="0" smtClean="0"/>
              <a:t>. Skúsení jazdci túto brzdu dávajú dole, pretože môže prekážať pri dynamickom štýle jazdy alebo skokoch</a:t>
            </a:r>
            <a:endParaRPr lang="sk-SK" sz="1400" dirty="0"/>
          </a:p>
        </p:txBody>
      </p:sp>
      <p:cxnSp>
        <p:nvCxnSpPr>
          <p:cNvPr id="17" name="Rovná spojovacia šípka 16"/>
          <p:cNvCxnSpPr/>
          <p:nvPr/>
        </p:nvCxnSpPr>
        <p:spPr>
          <a:xfrm>
            <a:off x="3581400" y="5105400"/>
            <a:ext cx="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Obdĺžnik 20"/>
          <p:cNvSpPr/>
          <p:nvPr/>
        </p:nvSpPr>
        <p:spPr>
          <a:xfrm>
            <a:off x="3962400" y="5562600"/>
            <a:ext cx="3124200" cy="10668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sk-SK" sz="1400" b="1" dirty="0" smtClean="0"/>
              <a:t>Rám (nôž</a:t>
            </a:r>
            <a:r>
              <a:rPr lang="sk-SK" sz="1400" dirty="0" smtClean="0"/>
              <a:t>) – plastový, kovový alebo hliníkový. Materiál určuje predovšetkým životnosť rámu, schopnosť absorbovať nerovnosti povrchu a pevnosť uloženia </a:t>
            </a:r>
            <a:r>
              <a:rPr lang="sk-SK" sz="1400" dirty="0" err="1" smtClean="0"/>
              <a:t>ložisiek</a:t>
            </a:r>
            <a:endParaRPr lang="sk-SK" sz="1400" dirty="0"/>
          </a:p>
        </p:txBody>
      </p:sp>
      <p:sp>
        <p:nvSpPr>
          <p:cNvPr id="22" name="Obdĺžnik 21"/>
          <p:cNvSpPr/>
          <p:nvPr/>
        </p:nvSpPr>
        <p:spPr>
          <a:xfrm>
            <a:off x="7239000" y="2514600"/>
            <a:ext cx="1752600" cy="3276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sk-SK" sz="1400" b="1" dirty="0" smtClean="0"/>
              <a:t>Ložiska – </a:t>
            </a:r>
            <a:r>
              <a:rPr lang="sk-SK" sz="1400" dirty="0" smtClean="0"/>
              <a:t>väčšina na trhu nesie označenie ABEC nasledované nepárnym číslom od 1 do 9. Toto označenie informuje o tom, s akou presnosťou boli ložiska vyrobené. Čím vyššie  je číslo, tým sú diely ložiska presnejšie vyrobené ABEC-1, ABEC-3</a:t>
            </a:r>
            <a:endParaRPr lang="sk-SK" sz="1400" b="1" dirty="0"/>
          </a:p>
        </p:txBody>
      </p:sp>
      <p:cxnSp>
        <p:nvCxnSpPr>
          <p:cNvPr id="24" name="Rovná spojovacia šípka 23"/>
          <p:cNvCxnSpPr/>
          <p:nvPr/>
        </p:nvCxnSpPr>
        <p:spPr>
          <a:xfrm>
            <a:off x="4648200" y="4495800"/>
            <a:ext cx="685800" cy="1066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Rovná spojovacia šípka 26"/>
          <p:cNvCxnSpPr/>
          <p:nvPr/>
        </p:nvCxnSpPr>
        <p:spPr>
          <a:xfrm flipH="1" flipV="1">
            <a:off x="2286000" y="2438400"/>
            <a:ext cx="914400" cy="2514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Rovná spojovacia šípka 29"/>
          <p:cNvCxnSpPr>
            <a:endCxn id="22" idx="1"/>
          </p:cNvCxnSpPr>
          <p:nvPr/>
        </p:nvCxnSpPr>
        <p:spPr>
          <a:xfrm flipV="1">
            <a:off x="6629400" y="4152900"/>
            <a:ext cx="609600" cy="6477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Rovná spojovacia šípka 34"/>
          <p:cNvCxnSpPr/>
          <p:nvPr/>
        </p:nvCxnSpPr>
        <p:spPr>
          <a:xfrm flipH="1">
            <a:off x="990600" y="4800600"/>
            <a:ext cx="1066800" cy="609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2400" y="914400"/>
            <a:ext cx="5867400" cy="1447800"/>
          </a:xfrm>
        </p:spPr>
        <p:txBody>
          <a:bodyPr>
            <a:noAutofit/>
          </a:bodyPr>
          <a:lstStyle/>
          <a:p>
            <a:r>
              <a:rPr lang="sk-SK" b="1" dirty="0" smtClean="0">
                <a:hlinkClick r:id="rId2"/>
              </a:rPr>
              <a:t>4 dôvody prečo si kúpiť </a:t>
            </a:r>
            <a:br>
              <a:rPr lang="sk-SK" b="1" dirty="0" smtClean="0">
                <a:hlinkClick r:id="rId2"/>
              </a:rPr>
            </a:br>
            <a:r>
              <a:rPr lang="sk-SK" b="1" dirty="0" smtClean="0">
                <a:hlinkClick r:id="rId2"/>
              </a:rPr>
              <a:t>kolieskové korčule</a:t>
            </a:r>
            <a:endParaRPr lang="sk-SK" b="1" dirty="0">
              <a:hlinkClick r:id="rId2"/>
            </a:endParaRPr>
          </a:p>
        </p:txBody>
      </p:sp>
      <p:sp>
        <p:nvSpPr>
          <p:cNvPr id="3" name="Obdĺžnik 2"/>
          <p:cNvSpPr/>
          <p:nvPr/>
        </p:nvSpPr>
        <p:spPr>
          <a:xfrm>
            <a:off x="381000" y="2667002"/>
            <a:ext cx="50292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sk-SK" dirty="0" smtClean="0"/>
              <a:t>1. Kopec zábavy a radosti z pohybu</a:t>
            </a:r>
          </a:p>
          <a:p>
            <a:r>
              <a:rPr lang="sk-SK" dirty="0" smtClean="0"/>
              <a:t>2. Noví priatelia</a:t>
            </a:r>
          </a:p>
          <a:p>
            <a:r>
              <a:rPr lang="sk-SK" dirty="0" smtClean="0"/>
              <a:t>3. Rekreačný šport bez obmedzení</a:t>
            </a:r>
          </a:p>
          <a:p>
            <a:r>
              <a:rPr lang="sk-SK" dirty="0" smtClean="0"/>
              <a:t>4. Chudnete bez trápenia</a:t>
            </a:r>
            <a:endParaRPr lang="sk-SK" dirty="0"/>
          </a:p>
        </p:txBody>
      </p:sp>
      <p:pic>
        <p:nvPicPr>
          <p:cNvPr id="38914" name="Picture 2" descr="In line kor&amp;ccaron;u&amp;lcaron;ovanie"/>
          <p:cNvPicPr>
            <a:picLocks noChangeAspect="1" noChangeArrowheads="1"/>
          </p:cNvPicPr>
          <p:nvPr/>
        </p:nvPicPr>
        <p:blipFill>
          <a:blip r:embed="rId3" cstate="print"/>
          <a:srcRect/>
          <a:stretch>
            <a:fillRect/>
          </a:stretch>
        </p:blipFill>
        <p:spPr bwMode="auto">
          <a:xfrm>
            <a:off x="1371600" y="4267201"/>
            <a:ext cx="2057400" cy="2299448"/>
          </a:xfrm>
          <a:prstGeom prst="rect">
            <a:avLst/>
          </a:prstGeom>
          <a:noFill/>
        </p:spPr>
      </p:pic>
      <p:pic>
        <p:nvPicPr>
          <p:cNvPr id="38916" name="Picture 4" descr="In line kor&amp;ccaron;ule"/>
          <p:cNvPicPr>
            <a:picLocks noChangeAspect="1" noChangeArrowheads="1"/>
          </p:cNvPicPr>
          <p:nvPr/>
        </p:nvPicPr>
        <p:blipFill>
          <a:blip r:embed="rId4" cstate="print"/>
          <a:srcRect/>
          <a:stretch>
            <a:fillRect/>
          </a:stretch>
        </p:blipFill>
        <p:spPr bwMode="auto">
          <a:xfrm>
            <a:off x="4267200" y="4495802"/>
            <a:ext cx="2667000" cy="2064027"/>
          </a:xfrm>
          <a:prstGeom prst="rect">
            <a:avLst/>
          </a:prstGeom>
          <a:noFill/>
        </p:spPr>
      </p:pic>
      <p:pic>
        <p:nvPicPr>
          <p:cNvPr id="38918" name="Picture 6" descr="Kolieskové kor&amp;ccaron;ule"/>
          <p:cNvPicPr>
            <a:picLocks noChangeAspect="1" noChangeArrowheads="1"/>
          </p:cNvPicPr>
          <p:nvPr/>
        </p:nvPicPr>
        <p:blipFill>
          <a:blip r:embed="rId5" cstate="print"/>
          <a:srcRect/>
          <a:stretch>
            <a:fillRect/>
          </a:stretch>
        </p:blipFill>
        <p:spPr bwMode="auto">
          <a:xfrm>
            <a:off x="6019800" y="685801"/>
            <a:ext cx="3124200" cy="218223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85800"/>
            <a:ext cx="8229600" cy="914400"/>
          </a:xfrm>
        </p:spPr>
        <p:txBody>
          <a:bodyPr>
            <a:normAutofit/>
          </a:bodyPr>
          <a:lstStyle/>
          <a:p>
            <a:r>
              <a:rPr lang="sk-SK" sz="2400" dirty="0" smtClean="0"/>
              <a:t>ZDROJE:</a:t>
            </a:r>
            <a:endParaRPr lang="sk-SK" sz="2400" dirty="0"/>
          </a:p>
        </p:txBody>
      </p:sp>
      <p:sp>
        <p:nvSpPr>
          <p:cNvPr id="3" name="Obdĺžnik 2"/>
          <p:cNvSpPr/>
          <p:nvPr/>
        </p:nvSpPr>
        <p:spPr>
          <a:xfrm>
            <a:off x="457200" y="1447800"/>
            <a:ext cx="7467600" cy="2862322"/>
          </a:xfrm>
          <a:prstGeom prst="rect">
            <a:avLst/>
          </a:prstGeom>
        </p:spPr>
        <p:txBody>
          <a:bodyPr wrap="square">
            <a:spAutoFit/>
          </a:bodyPr>
          <a:lstStyle/>
          <a:p>
            <a:r>
              <a:rPr lang="sk-SK" dirty="0" smtClean="0">
                <a:hlinkClick r:id="rId2"/>
              </a:rPr>
              <a:t>http://dromedar.topky.sk/cl/11161/115548/AKO-sa-kupuju-Inline-korcule--2-</a:t>
            </a:r>
            <a:endParaRPr lang="sk-SK" dirty="0" smtClean="0"/>
          </a:p>
          <a:p>
            <a:endParaRPr lang="sk-SK" dirty="0" smtClean="0"/>
          </a:p>
          <a:p>
            <a:r>
              <a:rPr lang="sk-SK" dirty="0" smtClean="0">
                <a:hlinkClick r:id="rId3"/>
              </a:rPr>
              <a:t>http://www.insportline.sk/radce/146-aku-velkost-a-typ-kolieskovych-korcul-zvolit</a:t>
            </a:r>
            <a:endParaRPr lang="sk-SK" dirty="0" smtClean="0"/>
          </a:p>
          <a:p>
            <a:endParaRPr lang="sk-SK" dirty="0" smtClean="0"/>
          </a:p>
          <a:p>
            <a:r>
              <a:rPr lang="sk-SK" dirty="0" smtClean="0">
                <a:hlinkClick r:id="rId3"/>
              </a:rPr>
              <a:t>http://sk.wikipedia.org/wiki/In-line_kor%C4%8Dule</a:t>
            </a:r>
          </a:p>
          <a:p>
            <a:endParaRPr lang="sk-SK" dirty="0" smtClean="0">
              <a:hlinkClick r:id="rId3"/>
            </a:endParaRPr>
          </a:p>
          <a:p>
            <a:r>
              <a:rPr lang="sk-SK" dirty="0" smtClean="0">
                <a:hlinkClick r:id="rId3"/>
              </a:rPr>
              <a:t>http://www.kolieskove-korcule.eu/historia-kolieskovych-korcul</a:t>
            </a:r>
          </a:p>
          <a:p>
            <a:endParaRPr lang="sk-SK" dirty="0"/>
          </a:p>
        </p:txBody>
      </p:sp>
      <p:sp>
        <p:nvSpPr>
          <p:cNvPr id="4" name="Nadpis 1"/>
          <p:cNvSpPr txBox="1">
            <a:spLocks/>
          </p:cNvSpPr>
          <p:nvPr/>
        </p:nvSpPr>
        <p:spPr>
          <a:xfrm>
            <a:off x="381000" y="4419600"/>
            <a:ext cx="8229600" cy="9144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sk-SK" sz="2400" dirty="0" smtClean="0">
              <a:solidFill>
                <a:schemeClr val="tx2"/>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sk-SK" sz="2400" dirty="0" smtClean="0">
                <a:solidFill>
                  <a:schemeClr val="tx2"/>
                </a:solidFill>
                <a:latin typeface="+mj-lt"/>
                <a:ea typeface="+mj-ea"/>
                <a:cs typeface="+mj-cs"/>
              </a:rPr>
              <a:t>KONTAKT</a:t>
            </a:r>
            <a:r>
              <a:rPr kumimoji="0" lang="sk-SK" sz="2400" b="0" i="0" u="none" strike="noStrike" kern="1200" cap="none" spc="0" normalizeH="0" baseline="0" noProof="0" dirty="0" smtClean="0">
                <a:ln>
                  <a:noFill/>
                </a:ln>
                <a:solidFill>
                  <a:schemeClr val="tx2"/>
                </a:solidFill>
                <a:effectLst/>
                <a:uLnTx/>
                <a:uFillTx/>
                <a:latin typeface="+mj-lt"/>
                <a:ea typeface="+mj-ea"/>
                <a:cs typeface="+mj-cs"/>
              </a:rPr>
              <a:t>:</a:t>
            </a:r>
            <a:endParaRPr kumimoji="0" lang="sk-SK"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BlokTextu 4"/>
          <p:cNvSpPr txBox="1"/>
          <p:nvPr/>
        </p:nvSpPr>
        <p:spPr>
          <a:xfrm>
            <a:off x="381000" y="5334000"/>
            <a:ext cx="7162800" cy="369332"/>
          </a:xfrm>
          <a:prstGeom prst="rect">
            <a:avLst/>
          </a:prstGeom>
          <a:noFill/>
        </p:spPr>
        <p:txBody>
          <a:bodyPr wrap="square" rtlCol="0">
            <a:spAutoFit/>
          </a:bodyPr>
          <a:lstStyle/>
          <a:p>
            <a:r>
              <a:rPr lang="sk-SK" dirty="0" err="1" smtClean="0"/>
              <a:t>natalia.petricova@gjar-po.sk</a:t>
            </a:r>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38200"/>
            <a:ext cx="8229600" cy="1066800"/>
          </a:xfrm>
        </p:spPr>
        <p:txBody>
          <a:bodyPr>
            <a:normAutofit/>
          </a:bodyPr>
          <a:lstStyle/>
          <a:p>
            <a:r>
              <a:rPr lang="sk-SK" b="1" dirty="0" smtClean="0">
                <a:hlinkClick r:id="rId3"/>
              </a:rPr>
              <a:t>História kolieskových korčúľ</a:t>
            </a:r>
            <a:endParaRPr lang="sk-SK" b="1" dirty="0">
              <a:hlinkClick r:id="rId3"/>
            </a:endParaRPr>
          </a:p>
        </p:txBody>
      </p:sp>
      <p:sp>
        <p:nvSpPr>
          <p:cNvPr id="3" name="Zástupný symbol obsahu 2"/>
          <p:cNvSpPr>
            <a:spLocks noGrp="1"/>
          </p:cNvSpPr>
          <p:nvPr>
            <p:ph idx="1"/>
          </p:nvPr>
        </p:nvSpPr>
        <p:spPr>
          <a:xfrm>
            <a:off x="457200" y="2133600"/>
            <a:ext cx="6019800" cy="4419600"/>
          </a:xfrm>
        </p:spPr>
        <p:txBody>
          <a:bodyPr>
            <a:normAutofit/>
          </a:bodyPr>
          <a:lstStyle/>
          <a:p>
            <a:pPr algn="just"/>
            <a:r>
              <a:rPr lang="sk-SK" dirty="0" smtClean="0"/>
              <a:t>R.1760 - prvé korčule mali kovové kolieska na drevenej doštičke, pripevnenej k topánke</a:t>
            </a:r>
          </a:p>
          <a:p>
            <a:pPr algn="just"/>
            <a:r>
              <a:rPr lang="sk-SK" dirty="0" smtClean="0"/>
              <a:t>Zač.19. storočia, istý Francúz získal prvý patent. Tieto korčule boli používané najmä pri </a:t>
            </a:r>
            <a:r>
              <a:rPr lang="sk-SK" dirty="0" smtClean="0"/>
              <a:t>balete</a:t>
            </a:r>
            <a:endParaRPr lang="sk-SK" dirty="0" smtClean="0"/>
          </a:p>
          <a:p>
            <a:pPr algn="just"/>
            <a:r>
              <a:rPr lang="pl-PL" dirty="0" smtClean="0"/>
              <a:t>Rok 1979 možno považovať za rok zrodenia dnešnej podoby in line kolieskových korčúľ</a:t>
            </a:r>
            <a:endParaRPr lang="sk-SK" dirty="0"/>
          </a:p>
        </p:txBody>
      </p:sp>
      <p:pic>
        <p:nvPicPr>
          <p:cNvPr id="37890" name="Picture 2" descr="Historické kolieskové kor&amp;ccaron;ule"/>
          <p:cNvPicPr>
            <a:picLocks noChangeAspect="1" noChangeArrowheads="1"/>
          </p:cNvPicPr>
          <p:nvPr/>
        </p:nvPicPr>
        <p:blipFill>
          <a:blip r:embed="rId4" cstate="print"/>
          <a:srcRect/>
          <a:stretch>
            <a:fillRect/>
          </a:stretch>
        </p:blipFill>
        <p:spPr bwMode="auto">
          <a:xfrm>
            <a:off x="6868586" y="2514600"/>
            <a:ext cx="2222500" cy="3200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3962400"/>
            <a:ext cx="8229600" cy="1069848"/>
          </a:xfrm>
        </p:spPr>
        <p:txBody>
          <a:bodyPr/>
          <a:lstStyle/>
          <a:p>
            <a:pPr algn="r"/>
            <a:r>
              <a:rPr lang="sk-SK" dirty="0" smtClean="0"/>
              <a:t>Ďakujem za pozornosť.</a:t>
            </a:r>
            <a:endParaRPr lang="sk-S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3400" y="685800"/>
            <a:ext cx="8229600" cy="990600"/>
          </a:xfrm>
        </p:spPr>
        <p:txBody>
          <a:bodyPr>
            <a:normAutofit/>
          </a:bodyPr>
          <a:lstStyle/>
          <a:p>
            <a:r>
              <a:rPr lang="sk-SK" b="1" dirty="0" smtClean="0">
                <a:hlinkClick r:id="rId3"/>
              </a:rPr>
              <a:t>Pri výbere </a:t>
            </a:r>
            <a:r>
              <a:rPr lang="sk-SK" b="1" dirty="0" smtClean="0">
                <a:hlinkClick r:id="rId3"/>
              </a:rPr>
              <a:t>korčúľ sledujeme</a:t>
            </a:r>
            <a:endParaRPr lang="sk-SK" b="1" dirty="0" smtClean="0">
              <a:hlinkClick r:id="rId3"/>
            </a:endParaRPr>
          </a:p>
        </p:txBody>
      </p:sp>
      <p:sp>
        <p:nvSpPr>
          <p:cNvPr id="3" name="Zástupný symbol obsahu 2"/>
          <p:cNvSpPr>
            <a:spLocks noGrp="1"/>
          </p:cNvSpPr>
          <p:nvPr>
            <p:ph idx="1"/>
          </p:nvPr>
        </p:nvSpPr>
        <p:spPr>
          <a:xfrm>
            <a:off x="457200" y="1752600"/>
            <a:ext cx="6781800" cy="4495800"/>
          </a:xfrm>
        </p:spPr>
        <p:txBody>
          <a:bodyPr/>
          <a:lstStyle/>
          <a:p>
            <a:r>
              <a:rPr lang="sk-SK" dirty="0" smtClean="0"/>
              <a:t>typ korčúľ (</a:t>
            </a:r>
            <a:r>
              <a:rPr lang="sk-SK" dirty="0" err="1" smtClean="0"/>
              <a:t>in-line</a:t>
            </a:r>
            <a:r>
              <a:rPr lang="sk-SK" dirty="0" smtClean="0"/>
              <a:t>, </a:t>
            </a:r>
            <a:r>
              <a:rPr lang="sk-SK" dirty="0" err="1" smtClean="0"/>
              <a:t>fitness</a:t>
            </a:r>
            <a:r>
              <a:rPr lang="sk-SK" dirty="0" smtClean="0"/>
              <a:t>, </a:t>
            </a:r>
            <a:r>
              <a:rPr lang="sk-SK" dirty="0" err="1" smtClean="0"/>
              <a:t>aggressive</a:t>
            </a:r>
            <a:r>
              <a:rPr lang="sk-SK" dirty="0" smtClean="0"/>
              <a:t> )</a:t>
            </a:r>
          </a:p>
          <a:p>
            <a:pPr algn="just"/>
            <a:r>
              <a:rPr lang="sk-SK" dirty="0" smtClean="0"/>
              <a:t>veľkosť a tvrdosť koliesok (78 mm, 80 mm, 82 mm, … )</a:t>
            </a:r>
          </a:p>
          <a:p>
            <a:r>
              <a:rPr lang="sk-SK" dirty="0" smtClean="0"/>
              <a:t>veľkosť topánky</a:t>
            </a:r>
          </a:p>
          <a:p>
            <a:r>
              <a:rPr lang="sk-SK" dirty="0" smtClean="0"/>
              <a:t>celkový pomer cena / kvalita </a:t>
            </a:r>
          </a:p>
          <a:p>
            <a:r>
              <a:rPr lang="sk-SK" dirty="0" smtClean="0"/>
              <a:t>dĺžka rámu, materiál a ďalšie parametre</a:t>
            </a:r>
          </a:p>
          <a:p>
            <a:endParaRPr lang="sk-SK" dirty="0"/>
          </a:p>
        </p:txBody>
      </p:sp>
      <p:pic>
        <p:nvPicPr>
          <p:cNvPr id="13314" name="Picture 2" descr="http://www.sportobchod.sk/img/staticke/1605.jpg"/>
          <p:cNvPicPr>
            <a:picLocks noChangeAspect="1" noChangeArrowheads="1"/>
          </p:cNvPicPr>
          <p:nvPr/>
        </p:nvPicPr>
        <p:blipFill>
          <a:blip r:embed="rId4" cstate="print"/>
          <a:srcRect/>
          <a:stretch>
            <a:fillRect/>
          </a:stretch>
        </p:blipFill>
        <p:spPr bwMode="auto">
          <a:xfrm>
            <a:off x="5562602" y="3733800"/>
            <a:ext cx="3463636" cy="2590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hlinkClick r:id="rId3"/>
              </a:rPr>
              <a:t>Fitness</a:t>
            </a:r>
            <a:r>
              <a:rPr lang="sk-SK" b="1" dirty="0" smtClean="0">
                <a:hlinkClick r:id="rId3"/>
              </a:rPr>
              <a:t> </a:t>
            </a:r>
            <a:r>
              <a:rPr lang="sk-SK" b="1" dirty="0" err="1" smtClean="0">
                <a:hlinkClick r:id="rId3"/>
              </a:rPr>
              <a:t>In-line</a:t>
            </a:r>
            <a:r>
              <a:rPr lang="sk-SK" b="1" dirty="0" smtClean="0">
                <a:hlinkClick r:id="rId3"/>
              </a:rPr>
              <a:t> korčule </a:t>
            </a:r>
            <a:endParaRPr lang="sk-SK" dirty="0"/>
          </a:p>
        </p:txBody>
      </p:sp>
      <p:sp>
        <p:nvSpPr>
          <p:cNvPr id="3" name="Zástupný symbol obsahu 2"/>
          <p:cNvSpPr>
            <a:spLocks noGrp="1"/>
          </p:cNvSpPr>
          <p:nvPr>
            <p:ph idx="1"/>
          </p:nvPr>
        </p:nvSpPr>
        <p:spPr/>
        <p:txBody>
          <a:bodyPr/>
          <a:lstStyle/>
          <a:p>
            <a:pPr algn="just"/>
            <a:r>
              <a:rPr lang="sk-SK" dirty="0" smtClean="0"/>
              <a:t>Najrozšírenejšia kategória</a:t>
            </a:r>
            <a:endParaRPr lang="sk-SK" dirty="0" smtClean="0"/>
          </a:p>
          <a:p>
            <a:pPr algn="just"/>
            <a:r>
              <a:rPr lang="sk-SK" dirty="0" smtClean="0"/>
              <a:t>predurčené </a:t>
            </a:r>
            <a:r>
              <a:rPr lang="sk-SK" dirty="0" smtClean="0"/>
              <a:t>pre kondičnú alebo rekreačnú jazdu </a:t>
            </a:r>
            <a:endParaRPr lang="sk-SK" dirty="0" smtClean="0"/>
          </a:p>
          <a:p>
            <a:pPr algn="just"/>
            <a:r>
              <a:rPr lang="sk-SK" dirty="0" smtClean="0"/>
              <a:t>dobre </a:t>
            </a:r>
            <a:r>
              <a:rPr lang="sk-SK" dirty="0" smtClean="0"/>
              <a:t>ovládateľné, majú pohodlnú a výborne vetranú topánku</a:t>
            </a:r>
            <a:endParaRPr lang="sk-SK" dirty="0"/>
          </a:p>
        </p:txBody>
      </p:sp>
      <p:pic>
        <p:nvPicPr>
          <p:cNvPr id="4" name="Picture 2" descr="http://www.worker.sk/p2996/Kolieskov%C3%A9-kor%C4%8Dule-Fila-Carver-60.jpg"/>
          <p:cNvPicPr>
            <a:picLocks noChangeAspect="1" noChangeArrowheads="1"/>
          </p:cNvPicPr>
          <p:nvPr/>
        </p:nvPicPr>
        <p:blipFill>
          <a:blip r:embed="rId4" cstate="print"/>
          <a:srcRect/>
          <a:stretch>
            <a:fillRect/>
          </a:stretch>
        </p:blipFill>
        <p:spPr bwMode="auto">
          <a:xfrm>
            <a:off x="3886200" y="3712206"/>
            <a:ext cx="3581400" cy="29247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09600"/>
            <a:ext cx="8229600" cy="1066800"/>
          </a:xfrm>
        </p:spPr>
        <p:txBody>
          <a:bodyPr/>
          <a:lstStyle/>
          <a:p>
            <a:r>
              <a:rPr lang="sk-SK" b="1" dirty="0" err="1" smtClean="0">
                <a:hlinkClick r:id="rId3"/>
              </a:rPr>
              <a:t>Aggressive</a:t>
            </a:r>
            <a:r>
              <a:rPr lang="sk-SK" b="1" dirty="0" smtClean="0">
                <a:hlinkClick r:id="rId3"/>
              </a:rPr>
              <a:t> </a:t>
            </a:r>
            <a:r>
              <a:rPr lang="sk-SK" b="1" dirty="0" err="1" smtClean="0">
                <a:hlinkClick r:id="rId3"/>
              </a:rPr>
              <a:t>In-line</a:t>
            </a:r>
            <a:r>
              <a:rPr lang="sk-SK" b="1" dirty="0" smtClean="0">
                <a:hlinkClick r:id="rId3"/>
              </a:rPr>
              <a:t> korčule</a:t>
            </a:r>
            <a:endParaRPr lang="sk-SK" dirty="0"/>
          </a:p>
        </p:txBody>
      </p:sp>
      <p:sp>
        <p:nvSpPr>
          <p:cNvPr id="3" name="Zástupný symbol obsahu 2"/>
          <p:cNvSpPr>
            <a:spLocks noGrp="1"/>
          </p:cNvSpPr>
          <p:nvPr>
            <p:ph idx="1"/>
          </p:nvPr>
        </p:nvSpPr>
        <p:spPr>
          <a:xfrm>
            <a:off x="457200" y="1676400"/>
            <a:ext cx="4343400" cy="4572000"/>
          </a:xfrm>
        </p:spPr>
        <p:txBody>
          <a:bodyPr>
            <a:normAutofit/>
          </a:bodyPr>
          <a:lstStyle/>
          <a:p>
            <a:pPr algn="just"/>
            <a:r>
              <a:rPr lang="sk-SK" dirty="0" smtClean="0"/>
              <a:t>určené </a:t>
            </a:r>
            <a:r>
              <a:rPr lang="sk-SK" dirty="0" smtClean="0"/>
              <a:t>pre prekážkové jazdenie, jazdu v </a:t>
            </a:r>
            <a:r>
              <a:rPr lang="sk-SK" dirty="0" err="1" smtClean="0"/>
              <a:t>skate</a:t>
            </a:r>
            <a:r>
              <a:rPr lang="sk-SK" dirty="0" smtClean="0"/>
              <a:t> parkoch alebo pre </a:t>
            </a:r>
            <a:r>
              <a:rPr lang="sk-SK" dirty="0" err="1" smtClean="0"/>
              <a:t>street</a:t>
            </a:r>
            <a:r>
              <a:rPr lang="sk-SK" dirty="0" smtClean="0"/>
              <a:t> jazdu </a:t>
            </a:r>
          </a:p>
          <a:p>
            <a:pPr algn="just"/>
            <a:r>
              <a:rPr lang="sk-SK" dirty="0" smtClean="0"/>
              <a:t>dobre ovládateľné a obsahujú niekoľko bezpečnostných prvkov</a:t>
            </a:r>
          </a:p>
          <a:p>
            <a:pPr algn="just"/>
            <a:r>
              <a:rPr lang="sk-SK" dirty="0" smtClean="0"/>
              <a:t>odolajú extrémnemu zaťaženiu pri rôznych skokoch</a:t>
            </a:r>
          </a:p>
        </p:txBody>
      </p:sp>
      <p:pic>
        <p:nvPicPr>
          <p:cNvPr id="4" name="Picture 2" descr="Kolieskové kor&amp;ccaron;ule WORKER Agresive"/>
          <p:cNvPicPr>
            <a:picLocks noChangeAspect="1" noChangeArrowheads="1"/>
          </p:cNvPicPr>
          <p:nvPr/>
        </p:nvPicPr>
        <p:blipFill>
          <a:blip r:embed="rId4" cstate="print"/>
          <a:srcRect/>
          <a:stretch>
            <a:fillRect/>
          </a:stretch>
        </p:blipFill>
        <p:spPr bwMode="auto">
          <a:xfrm>
            <a:off x="5410200" y="3124200"/>
            <a:ext cx="3733800" cy="3733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685800"/>
            <a:ext cx="8229600" cy="1066800"/>
          </a:xfrm>
        </p:spPr>
        <p:txBody>
          <a:bodyPr>
            <a:normAutofit fontScale="90000"/>
          </a:bodyPr>
          <a:lstStyle/>
          <a:p>
            <a:r>
              <a:rPr lang="nn-NO" b="1" dirty="0" smtClean="0">
                <a:hlinkClick r:id="rId3"/>
              </a:rPr>
              <a:t>Rýchlostné (pretekárske) kolieskové In-line korčule </a:t>
            </a:r>
            <a:endParaRPr lang="sk-SK" dirty="0"/>
          </a:p>
        </p:txBody>
      </p:sp>
      <p:sp>
        <p:nvSpPr>
          <p:cNvPr id="3" name="Zástupný symbol obsahu 2"/>
          <p:cNvSpPr>
            <a:spLocks noGrp="1"/>
          </p:cNvSpPr>
          <p:nvPr>
            <p:ph idx="1"/>
          </p:nvPr>
        </p:nvSpPr>
        <p:spPr>
          <a:xfrm>
            <a:off x="457200" y="1981200"/>
            <a:ext cx="4648200" cy="4648200"/>
          </a:xfrm>
        </p:spPr>
        <p:txBody>
          <a:bodyPr>
            <a:normAutofit/>
          </a:bodyPr>
          <a:lstStyle/>
          <a:p>
            <a:pPr algn="just"/>
            <a:r>
              <a:rPr lang="sk-SK" dirty="0" smtClean="0"/>
              <a:t>určené </a:t>
            </a:r>
            <a:r>
              <a:rPr lang="sk-SK" dirty="0" smtClean="0"/>
              <a:t>pre preteky a intenzívny </a:t>
            </a:r>
            <a:r>
              <a:rPr lang="sk-SK" dirty="0" smtClean="0"/>
              <a:t>tréning pre skúsených </a:t>
            </a:r>
            <a:r>
              <a:rPr lang="sk-SK" dirty="0" smtClean="0"/>
              <a:t>korčuliarov </a:t>
            </a:r>
            <a:r>
              <a:rPr lang="sk-SK" dirty="0" smtClean="0"/>
              <a:t>a </a:t>
            </a:r>
            <a:r>
              <a:rPr lang="sk-SK" dirty="0" smtClean="0"/>
              <a:t>profesionálov</a:t>
            </a:r>
            <a:endParaRPr lang="sk-SK" dirty="0" smtClean="0"/>
          </a:p>
          <a:p>
            <a:pPr algn="just"/>
            <a:r>
              <a:rPr lang="sk-SK" dirty="0" smtClean="0"/>
              <a:t>konštruované </a:t>
            </a:r>
            <a:r>
              <a:rPr lang="sk-SK" dirty="0" smtClean="0"/>
              <a:t>na časté jazdenie a vyššiu záťaž</a:t>
            </a:r>
          </a:p>
          <a:p>
            <a:pPr algn="just"/>
            <a:r>
              <a:rPr lang="sk-SK" dirty="0" smtClean="0"/>
              <a:t>veľakrát </a:t>
            </a:r>
            <a:r>
              <a:rPr lang="sk-SK" dirty="0" smtClean="0"/>
              <a:t>predĺžený </a:t>
            </a:r>
            <a:r>
              <a:rPr lang="sk-SK" dirty="0" smtClean="0"/>
              <a:t>rám a </a:t>
            </a:r>
            <a:r>
              <a:rPr lang="sk-SK" dirty="0" smtClean="0"/>
              <a:t>je pripevnený na topánke s nízkym </a:t>
            </a:r>
            <a:r>
              <a:rPr lang="sk-SK" dirty="0" smtClean="0"/>
              <a:t>členkom</a:t>
            </a:r>
            <a:endParaRPr lang="sk-SK" dirty="0" smtClean="0"/>
          </a:p>
        </p:txBody>
      </p:sp>
      <p:pic>
        <p:nvPicPr>
          <p:cNvPr id="4" name="Picture 2" descr="Rýchlostné kolieskové kor&amp;ccaron;ule Worker Speed One"/>
          <p:cNvPicPr>
            <a:picLocks noChangeAspect="1" noChangeArrowheads="1"/>
          </p:cNvPicPr>
          <p:nvPr/>
        </p:nvPicPr>
        <p:blipFill>
          <a:blip r:embed="rId4" cstate="print"/>
          <a:srcRect/>
          <a:stretch>
            <a:fillRect/>
          </a:stretch>
        </p:blipFill>
        <p:spPr bwMode="auto">
          <a:xfrm>
            <a:off x="5486400" y="3048000"/>
            <a:ext cx="3429000" cy="3429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hlinkClick r:id="rId3"/>
              </a:rPr>
              <a:t>Slalomové </a:t>
            </a:r>
            <a:r>
              <a:rPr lang="sk-SK" b="1" dirty="0" err="1" smtClean="0">
                <a:hlinkClick r:id="rId3"/>
              </a:rPr>
              <a:t>In-line</a:t>
            </a:r>
            <a:r>
              <a:rPr lang="sk-SK" b="1" dirty="0" smtClean="0">
                <a:hlinkClick r:id="rId3"/>
              </a:rPr>
              <a:t> korčule</a:t>
            </a:r>
            <a:endParaRPr lang="sk-SK" dirty="0"/>
          </a:p>
        </p:txBody>
      </p:sp>
      <p:sp>
        <p:nvSpPr>
          <p:cNvPr id="3" name="Zástupný symbol obsahu 2"/>
          <p:cNvSpPr>
            <a:spLocks noGrp="1"/>
          </p:cNvSpPr>
          <p:nvPr>
            <p:ph idx="1"/>
          </p:nvPr>
        </p:nvSpPr>
        <p:spPr>
          <a:xfrm>
            <a:off x="457200" y="2438400"/>
            <a:ext cx="4419600" cy="4136136"/>
          </a:xfrm>
        </p:spPr>
        <p:txBody>
          <a:bodyPr/>
          <a:lstStyle/>
          <a:p>
            <a:pPr algn="just"/>
            <a:r>
              <a:rPr lang="sk-SK" dirty="0" smtClean="0"/>
              <a:t>menšie kolieska blízko </a:t>
            </a:r>
            <a:r>
              <a:rPr lang="sk-SK" dirty="0" smtClean="0"/>
              <a:t>pri </a:t>
            </a:r>
            <a:r>
              <a:rPr lang="sk-SK" dirty="0" smtClean="0"/>
              <a:t>sebe</a:t>
            </a:r>
          </a:p>
          <a:p>
            <a:pPr algn="just"/>
            <a:r>
              <a:rPr lang="sk-SK" dirty="0" smtClean="0"/>
              <a:t>slalomová jazda medzi </a:t>
            </a:r>
            <a:r>
              <a:rPr lang="sk-SK" dirty="0" smtClean="0"/>
              <a:t>prekážkami</a:t>
            </a:r>
          </a:p>
          <a:p>
            <a:pPr algn="just"/>
            <a:r>
              <a:rPr lang="sk-SK" dirty="0" smtClean="0"/>
              <a:t>pre </a:t>
            </a:r>
            <a:r>
              <a:rPr lang="sk-SK" dirty="0" smtClean="0"/>
              <a:t>mierne pokročilých a pokročilých </a:t>
            </a:r>
            <a:r>
              <a:rPr lang="sk-SK" dirty="0" err="1" smtClean="0"/>
              <a:t>korču-liarov</a:t>
            </a:r>
            <a:endParaRPr lang="sk-SK" dirty="0"/>
          </a:p>
        </p:txBody>
      </p:sp>
      <p:pic>
        <p:nvPicPr>
          <p:cNvPr id="4" name="Picture 2" descr="http://www.worker.sk/p5446/Kolieskov%C3%A9-kor%C4%8Dule-Fila-Slalom-NRK.jpg"/>
          <p:cNvPicPr>
            <a:picLocks noChangeAspect="1" noChangeArrowheads="1"/>
          </p:cNvPicPr>
          <p:nvPr/>
        </p:nvPicPr>
        <p:blipFill>
          <a:blip r:embed="rId4" cstate="print"/>
          <a:srcRect/>
          <a:stretch>
            <a:fillRect/>
          </a:stretch>
        </p:blipFill>
        <p:spPr bwMode="auto">
          <a:xfrm>
            <a:off x="4953000" y="2667000"/>
            <a:ext cx="4191000" cy="4191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09600"/>
            <a:ext cx="8229600" cy="1143000"/>
          </a:xfrm>
        </p:spPr>
        <p:txBody>
          <a:bodyPr>
            <a:normAutofit fontScale="90000"/>
          </a:bodyPr>
          <a:lstStyle/>
          <a:p>
            <a:r>
              <a:rPr lang="sk-SK" b="1" dirty="0" smtClean="0">
                <a:hlinkClick r:id="rId3"/>
              </a:rPr>
              <a:t/>
            </a:r>
            <a:br>
              <a:rPr lang="sk-SK" b="1" dirty="0" smtClean="0">
                <a:hlinkClick r:id="rId3"/>
              </a:rPr>
            </a:br>
            <a:r>
              <a:rPr lang="sk-SK" b="1" dirty="0" smtClean="0">
                <a:hlinkClick r:id="rId3"/>
              </a:rPr>
              <a:t>Detské </a:t>
            </a:r>
            <a:r>
              <a:rPr lang="sk-SK" b="1" dirty="0" smtClean="0">
                <a:hlinkClick r:id="rId3"/>
              </a:rPr>
              <a:t>kolieskové korčule</a:t>
            </a:r>
            <a:endParaRPr lang="sk-SK" dirty="0"/>
          </a:p>
        </p:txBody>
      </p:sp>
      <p:sp>
        <p:nvSpPr>
          <p:cNvPr id="3" name="Zástupný symbol obsahu 2"/>
          <p:cNvSpPr>
            <a:spLocks noGrp="1"/>
          </p:cNvSpPr>
          <p:nvPr>
            <p:ph idx="1"/>
          </p:nvPr>
        </p:nvSpPr>
        <p:spPr>
          <a:xfrm>
            <a:off x="457200" y="1981200"/>
            <a:ext cx="4876800" cy="3200400"/>
          </a:xfrm>
        </p:spPr>
        <p:txBody>
          <a:bodyPr>
            <a:normAutofit/>
          </a:bodyPr>
          <a:lstStyle/>
          <a:p>
            <a:pPr algn="just"/>
            <a:endParaRPr lang="sk-SK" dirty="0" smtClean="0"/>
          </a:p>
          <a:p>
            <a:pPr algn="just"/>
            <a:r>
              <a:rPr lang="sk-SK" dirty="0" smtClean="0"/>
              <a:t>nastaviteľná veľkosť</a:t>
            </a:r>
            <a:endParaRPr lang="sk-SK" dirty="0" smtClean="0"/>
          </a:p>
          <a:p>
            <a:pPr algn="just"/>
            <a:r>
              <a:rPr lang="sk-SK" dirty="0" smtClean="0"/>
              <a:t>zvážiť materiály </a:t>
            </a:r>
            <a:r>
              <a:rPr lang="sk-SK" dirty="0" smtClean="0"/>
              <a:t>pre výrobu topánky (plast, textil), rám (hliník, kov, plast), typ </a:t>
            </a:r>
            <a:r>
              <a:rPr lang="sk-SK" dirty="0" err="1" smtClean="0"/>
              <a:t>ložisiek</a:t>
            </a:r>
            <a:r>
              <a:rPr lang="sk-SK" dirty="0" smtClean="0"/>
              <a:t> a veľkosť koliesok</a:t>
            </a:r>
            <a:endParaRPr lang="sk-SK" dirty="0"/>
          </a:p>
        </p:txBody>
      </p:sp>
      <p:pic>
        <p:nvPicPr>
          <p:cNvPr id="4" name="Picture 2" descr="Dámske kolieskové kor&amp;ccaron;ule WORKER ARENA"/>
          <p:cNvPicPr>
            <a:picLocks noChangeAspect="1" noChangeArrowheads="1"/>
          </p:cNvPicPr>
          <p:nvPr/>
        </p:nvPicPr>
        <p:blipFill>
          <a:blip r:embed="rId4" cstate="print"/>
          <a:srcRect/>
          <a:stretch>
            <a:fillRect/>
          </a:stretch>
        </p:blipFill>
        <p:spPr bwMode="auto">
          <a:xfrm>
            <a:off x="5486400" y="3048000"/>
            <a:ext cx="3429000" cy="3429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obsahu 4"/>
          <p:cNvGraphicFramePr>
            <a:graphicFrameLocks noGrp="1"/>
          </p:cNvGraphicFramePr>
          <p:nvPr>
            <p:ph sz="half" idx="2"/>
          </p:nvPr>
        </p:nvGraphicFramePr>
        <p:xfrm>
          <a:off x="533400" y="1219200"/>
          <a:ext cx="7924800" cy="5248224"/>
        </p:xfrm>
        <a:graphic>
          <a:graphicData uri="http://schemas.openxmlformats.org/drawingml/2006/table">
            <a:tbl>
              <a:tblPr firstRow="1" bandRow="1">
                <a:tableStyleId>{5C22544A-7EE6-4342-B048-85BDC9FD1C3A}</a:tableStyleId>
              </a:tblPr>
              <a:tblGrid>
                <a:gridCol w="3110669"/>
                <a:gridCol w="4814131"/>
              </a:tblGrid>
              <a:tr h="704816">
                <a:tc>
                  <a:txBody>
                    <a:bodyPr/>
                    <a:lstStyle/>
                    <a:p>
                      <a:r>
                        <a:rPr lang="sk-SK" sz="1800" dirty="0" smtClean="0"/>
                        <a:t>Typ</a:t>
                      </a:r>
                      <a:r>
                        <a:rPr lang="sk-SK" sz="1800" baseline="0" dirty="0" smtClean="0"/>
                        <a:t> korčule</a:t>
                      </a:r>
                      <a:endParaRPr lang="sk-SK" sz="1800" dirty="0"/>
                    </a:p>
                  </a:txBody>
                  <a:tcPr/>
                </a:tc>
                <a:tc>
                  <a:txBody>
                    <a:bodyPr/>
                    <a:lstStyle/>
                    <a:p>
                      <a:r>
                        <a:rPr lang="sk-SK" sz="1800" dirty="0" smtClean="0"/>
                        <a:t>Pre koho sú určené</a:t>
                      </a:r>
                      <a:endParaRPr lang="sk-SK" sz="1800" dirty="0"/>
                    </a:p>
                  </a:txBody>
                  <a:tcPr/>
                </a:tc>
              </a:tr>
              <a:tr h="704816">
                <a:tc>
                  <a:txBody>
                    <a:bodyPr/>
                    <a:lstStyle/>
                    <a:p>
                      <a:r>
                        <a:rPr lang="sk-SK" sz="1800" b="1" dirty="0" err="1" smtClean="0"/>
                        <a:t>Fitness</a:t>
                      </a:r>
                      <a:r>
                        <a:rPr lang="sk-SK" sz="1800" b="1" dirty="0" smtClean="0"/>
                        <a:t> </a:t>
                      </a:r>
                      <a:r>
                        <a:rPr lang="sk-SK" sz="1800" b="1" dirty="0" err="1" smtClean="0"/>
                        <a:t>In-line</a:t>
                      </a:r>
                      <a:r>
                        <a:rPr lang="sk-SK" sz="1800" b="1" dirty="0" smtClean="0"/>
                        <a:t> korčule</a:t>
                      </a:r>
                      <a:endParaRPr lang="sk-SK"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dirty="0" smtClean="0"/>
                        <a:t>predurčené pre kondičnú alebo rekreačnú jazdu </a:t>
                      </a:r>
                    </a:p>
                  </a:txBody>
                  <a:tcPr/>
                </a:tc>
              </a:tr>
              <a:tr h="800168">
                <a:tc>
                  <a:txBody>
                    <a:bodyPr/>
                    <a:lstStyle/>
                    <a:p>
                      <a:r>
                        <a:rPr lang="sk-SK" sz="1800" b="1" dirty="0" err="1" smtClean="0"/>
                        <a:t>Aggressive</a:t>
                      </a:r>
                      <a:r>
                        <a:rPr lang="sk-SK" sz="1800" b="1" dirty="0" smtClean="0"/>
                        <a:t> </a:t>
                      </a:r>
                      <a:r>
                        <a:rPr lang="sk-SK" sz="1800" b="1" dirty="0" err="1" smtClean="0"/>
                        <a:t>In-line</a:t>
                      </a:r>
                      <a:r>
                        <a:rPr lang="sk-SK" sz="1800" b="1" dirty="0" smtClean="0"/>
                        <a:t> korčule</a:t>
                      </a:r>
                      <a:endParaRPr lang="sk-SK"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dirty="0" smtClean="0"/>
                        <a:t>určené pre prekážkové jazdenie, jazdu v </a:t>
                      </a:r>
                      <a:r>
                        <a:rPr lang="sk-SK" sz="1800" dirty="0" err="1" smtClean="0"/>
                        <a:t>skate</a:t>
                      </a:r>
                      <a:r>
                        <a:rPr lang="sk-SK" sz="1800" dirty="0" smtClean="0"/>
                        <a:t> parkoch alebo pre </a:t>
                      </a:r>
                      <a:r>
                        <a:rPr lang="sk-SK" sz="1800" dirty="0" err="1" smtClean="0"/>
                        <a:t>street</a:t>
                      </a:r>
                      <a:r>
                        <a:rPr lang="sk-SK" sz="1800" dirty="0" smtClean="0"/>
                        <a:t> jazdu </a:t>
                      </a:r>
                    </a:p>
                    <a:p>
                      <a:endParaRPr lang="sk-SK" sz="1800" dirty="0"/>
                    </a:p>
                  </a:txBody>
                  <a:tcPr/>
                </a:tc>
              </a:tr>
              <a:tr h="800168">
                <a:tc>
                  <a:txBody>
                    <a:bodyPr/>
                    <a:lstStyle/>
                    <a:p>
                      <a:r>
                        <a:rPr lang="nn-NO" sz="1800" b="1" dirty="0" smtClean="0"/>
                        <a:t>Rýchlostné (pretekárske)</a:t>
                      </a:r>
                      <a:r>
                        <a:rPr lang="sk-SK" sz="1800" b="1" dirty="0" smtClean="0"/>
                        <a:t> korčule</a:t>
                      </a:r>
                      <a:r>
                        <a:rPr lang="nn-NO" sz="1800" b="1" dirty="0" smtClean="0"/>
                        <a:t> </a:t>
                      </a:r>
                      <a:endParaRPr lang="sk-SK"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dirty="0" smtClean="0"/>
                        <a:t>určené pre preteky a intenzívny tréning pre skúsených korčuliarov a profesionálov</a:t>
                      </a:r>
                    </a:p>
                    <a:p>
                      <a:endParaRPr lang="sk-SK" sz="1800" dirty="0"/>
                    </a:p>
                  </a:txBody>
                  <a:tcPr/>
                </a:tc>
              </a:tr>
              <a:tr h="952568">
                <a:tc>
                  <a:txBody>
                    <a:bodyPr/>
                    <a:lstStyle/>
                    <a:p>
                      <a:r>
                        <a:rPr lang="sk-SK" sz="1800" b="1" dirty="0" smtClean="0"/>
                        <a:t>Slalomové </a:t>
                      </a:r>
                      <a:r>
                        <a:rPr lang="sk-SK" sz="1800" b="1" dirty="0" err="1" smtClean="0"/>
                        <a:t>In-line</a:t>
                      </a:r>
                      <a:r>
                        <a:rPr lang="sk-SK" sz="1800" b="1" dirty="0" smtClean="0"/>
                        <a:t> korčule</a:t>
                      </a:r>
                      <a:endParaRPr lang="sk-SK" sz="1800" dirty="0"/>
                    </a:p>
                  </a:txBody>
                  <a:tcPr/>
                </a:tc>
                <a:tc>
                  <a:txBody>
                    <a:bodyPr/>
                    <a:lstStyle/>
                    <a:p>
                      <a:pPr algn="just"/>
                      <a:r>
                        <a:rPr lang="sk-SK" sz="1800" dirty="0" smtClean="0"/>
                        <a:t>slalomová jazda medzi prekážkami</a:t>
                      </a:r>
                      <a:r>
                        <a:rPr lang="sk-SK" sz="1800" baseline="0" dirty="0" smtClean="0"/>
                        <a:t> </a:t>
                      </a:r>
                      <a:r>
                        <a:rPr lang="sk-SK" sz="1800" dirty="0" smtClean="0"/>
                        <a:t>pre mierne pokročilých a pokročilých </a:t>
                      </a:r>
                      <a:r>
                        <a:rPr lang="sk-SK" sz="1800" dirty="0" err="1" smtClean="0"/>
                        <a:t>korču-liarov</a:t>
                      </a:r>
                      <a:endParaRPr lang="sk-SK" sz="1800" dirty="0" smtClean="0"/>
                    </a:p>
                  </a:txBody>
                  <a:tcPr/>
                </a:tc>
              </a:tr>
              <a:tr h="1057224">
                <a:tc>
                  <a:txBody>
                    <a:bodyPr/>
                    <a:lstStyle/>
                    <a:p>
                      <a:r>
                        <a:rPr lang="sk-SK" sz="1800" b="1" u="none" dirty="0" smtClean="0"/>
                        <a:t>Detské kolieskové korčule</a:t>
                      </a:r>
                      <a:endParaRPr lang="sk-SK" sz="1800" u="none" dirty="0"/>
                    </a:p>
                  </a:txBody>
                  <a:tcPr/>
                </a:tc>
                <a:tc>
                  <a:txBody>
                    <a:bodyPr/>
                    <a:lstStyle/>
                    <a:p>
                      <a:pPr algn="just"/>
                      <a:r>
                        <a:rPr lang="sk-SK" sz="1800" dirty="0" smtClean="0"/>
                        <a:t>nastaviteľná veľkosť, ktorá umožňuje komfort a pohodlie začínajúceho malého korčuliara</a:t>
                      </a: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stský">
  <a:themeElements>
    <a:clrScheme name="Mests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sts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sts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649</TotalTime>
  <Words>1112</Words>
  <Application>Microsoft Office PowerPoint</Application>
  <PresentationFormat>Prezentácia na obrazovke (4:3)</PresentationFormat>
  <Paragraphs>174</Paragraphs>
  <Slides>20</Slides>
  <Notes>11</Notes>
  <HiddenSlides>0</HiddenSlides>
  <MMClips>0</MMClips>
  <ScaleCrop>false</ScaleCrop>
  <HeadingPairs>
    <vt:vector size="4" baseType="variant">
      <vt:variant>
        <vt:lpstr>Motív</vt:lpstr>
      </vt:variant>
      <vt:variant>
        <vt:i4>1</vt:i4>
      </vt:variant>
      <vt:variant>
        <vt:lpstr>Nadpisy snímok</vt:lpstr>
      </vt:variant>
      <vt:variant>
        <vt:i4>20</vt:i4>
      </vt:variant>
    </vt:vector>
  </HeadingPairs>
  <TitlesOfParts>
    <vt:vector size="21" baseType="lpstr">
      <vt:lpstr>Mestský</vt:lpstr>
      <vt:lpstr>KOLIESKOVÉ KORČULE</vt:lpstr>
      <vt:lpstr>História kolieskových korčúľ</vt:lpstr>
      <vt:lpstr>Pri výbere korčúľ sledujeme</vt:lpstr>
      <vt:lpstr>Fitness In-line korčule </vt:lpstr>
      <vt:lpstr>Aggressive In-line korčule</vt:lpstr>
      <vt:lpstr>Rýchlostné (pretekárske) kolieskové In-line korčule </vt:lpstr>
      <vt:lpstr>Slalomové In-line korčule</vt:lpstr>
      <vt:lpstr> Detské kolieskové korčule</vt:lpstr>
      <vt:lpstr>Snímka 9</vt:lpstr>
      <vt:lpstr>Veľkosť koliesok</vt:lpstr>
      <vt:lpstr>Tvrdosť koliesok</vt:lpstr>
      <vt:lpstr>Snímka 12</vt:lpstr>
      <vt:lpstr>Kolieska rôznej veľkosti s rôznym profilom:</vt:lpstr>
      <vt:lpstr>Snímka 14</vt:lpstr>
      <vt:lpstr>Typ topánky </vt:lpstr>
      <vt:lpstr>Rám (nôž) kolieskových korčúľ  </vt:lpstr>
      <vt:lpstr>Snímka 17</vt:lpstr>
      <vt:lpstr>4 dôvody prečo si kúpiť  kolieskové korčule</vt:lpstr>
      <vt:lpstr>ZDROJE:</vt:lpstr>
      <vt:lpstr>Ďakujem za pozornosť.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KOLIESKOVÉ KORČULE</dc:title>
  <dc:creator>SVB</dc:creator>
  <cp:lastModifiedBy>SVB</cp:lastModifiedBy>
  <cp:revision>69</cp:revision>
  <dcterms:created xsi:type="dcterms:W3CDTF">2012-11-10T18:35:06Z</dcterms:created>
  <dcterms:modified xsi:type="dcterms:W3CDTF">2012-11-13T19:00:32Z</dcterms:modified>
</cp:coreProperties>
</file>