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60" r:id="rId3"/>
    <p:sldId id="258" r:id="rId4"/>
    <p:sldId id="265" r:id="rId5"/>
    <p:sldId id="259" r:id="rId6"/>
    <p:sldId id="267" r:id="rId7"/>
    <p:sldId id="266" r:id="rId8"/>
    <p:sldId id="262" r:id="rId9"/>
    <p:sldId id="263" r:id="rId10"/>
    <p:sldId id="264"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05" autoAdjust="0"/>
  </p:normalViewPr>
  <p:slideViewPr>
    <p:cSldViewPr>
      <p:cViewPr varScale="1">
        <p:scale>
          <a:sx n="51" d="100"/>
          <a:sy n="51" d="100"/>
        </p:scale>
        <p:origin x="-190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E0A229-CC9C-4E7A-999C-8EAB25A840C3}" type="datetimeFigureOut">
              <a:rPr lang="sk-SK" smtClean="0"/>
              <a:pPr/>
              <a:t>05.11.2013</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34EE0A-13FA-403A-9EFE-D97C938CB825}"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2934EE0A-13FA-403A-9EFE-D97C938CB825}" type="slidenum">
              <a:rPr lang="sk-SK" smtClean="0"/>
              <a:pPr/>
              <a:t>1</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fontAlgn="t"/>
            <a:r>
              <a:rPr lang="sk-SK" sz="1200" b="0" i="0" kern="1200" dirty="0" smtClean="0">
                <a:solidFill>
                  <a:schemeClr val="tx1"/>
                </a:solidFill>
                <a:latin typeface="+mn-lt"/>
                <a:ea typeface="+mn-ea"/>
                <a:cs typeface="+mn-cs"/>
              </a:rPr>
              <a:t>Na týchto zvieratách je zvlášť pozoruhodná ich elegantná chôdza a ich rýchlosť. Rovnako pôsobivé je, s akou ľahkosťou vystupujú po skalnatých svahoch. Každý ich krok tlmia špeciálne vankúšiky na chodidlách, ktoré vytvárajú lepšie perovanie ako tá najmodernejšia turistická obuv.</a:t>
            </a:r>
          </a:p>
          <a:p>
            <a:pPr fontAlgn="t"/>
            <a:r>
              <a:rPr lang="sk-SK" sz="1200" b="0" i="0" kern="1200" dirty="0" smtClean="0">
                <a:solidFill>
                  <a:schemeClr val="tx1"/>
                </a:solidFill>
                <a:latin typeface="+mn-lt"/>
                <a:ea typeface="+mn-ea"/>
                <a:cs typeface="+mn-cs"/>
              </a:rPr>
              <a:t>V Andách rastie málo trávy a je tu iba tenká vrstva pôdy. </a:t>
            </a:r>
          </a:p>
        </p:txBody>
      </p:sp>
      <p:sp>
        <p:nvSpPr>
          <p:cNvPr id="4" name="Zástupný symbol čísla snímky 3"/>
          <p:cNvSpPr>
            <a:spLocks noGrp="1"/>
          </p:cNvSpPr>
          <p:nvPr>
            <p:ph type="sldNum" sz="quarter" idx="10"/>
          </p:nvPr>
        </p:nvSpPr>
        <p:spPr/>
        <p:txBody>
          <a:bodyPr/>
          <a:lstStyle/>
          <a:p>
            <a:fld id="{2934EE0A-13FA-403A-9EFE-D97C938CB825}" type="slidenum">
              <a:rPr lang="sk-SK" smtClean="0"/>
              <a:pPr/>
              <a:t>3</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smtClean="0">
                <a:solidFill>
                  <a:schemeClr val="tx1"/>
                </a:solidFill>
                <a:latin typeface="+mn-lt"/>
                <a:ea typeface="+mn-ea"/>
                <a:cs typeface="+mn-cs"/>
              </a:rPr>
              <a:t>Ťavia noha poskytuje možnosť zvládnuť 25 míľové chodenie v horúcich a suchých podmienkach púšte. Tieto cicavce majú široko rozmiestnené laby. Rozložia váhu tela a pomáhajú nohám balansovať na meniacom sa piesku ľahšie. Ťavy majú tvrdé, ploché, kožovité vankúše s dvoma prstami na každej nohe (chránia ťavu pri chôdzi na dlhé vzdialenosti pred popálením na horúcom púštnom piesku). Vankúšiky sa správajú ako nafukovacia pneumatika. Jeho časti sa pri zaborení do piesku „rozídu“ do strán, a tým značne zväčšia účinnú plochu kopyta. Dokážu chodiť po piesku bez zabárania, podobne ako keď si obujeme </a:t>
            </a:r>
            <a:r>
              <a:rPr lang="sk-SK" sz="1200" kern="1200" dirty="0" err="1" smtClean="0">
                <a:solidFill>
                  <a:schemeClr val="tx1"/>
                </a:solidFill>
                <a:latin typeface="+mn-lt"/>
                <a:ea typeface="+mn-ea"/>
                <a:cs typeface="+mn-cs"/>
              </a:rPr>
              <a:t>snežnice</a:t>
            </a:r>
            <a:r>
              <a:rPr lang="sk-SK" sz="1200" kern="1200" dirty="0" smtClean="0">
                <a:solidFill>
                  <a:schemeClr val="tx1"/>
                </a:solidFill>
                <a:latin typeface="+mn-lt"/>
                <a:ea typeface="+mn-ea"/>
                <a:cs typeface="+mn-cs"/>
              </a:rPr>
              <a:t> do snehu. Kôň rovnakej hmotnosti ako ťava vynaloží rovnaký celkový tlak (v prípade že kopytá/chodidlá sú rovnakej veľkosti), ale nohy koňa klesnú hlbšie do piesku, pretože jeho kopytá sa nerozšíria a neprispôsobia sa piesočnému podkladu. Ťava má nechty a mäkké vankúšiky uložené na spodnej strane laby, ktoré nesú váhu jej tela (môže vážiť od 250kg do 680kg a dosahovať výšku až 2m). Chodidlo ťavy sa môže rozšíriť do takej veľkosti ako veľký tanier. Najčastejšie chodia tieto zvieratá pomaly a ich predelené laby zanechávajú jeden krok za druhým veľmi pravidelným spôsobom.</a:t>
            </a:r>
          </a:p>
          <a:p>
            <a:pPr marL="0" marR="0" indent="0" algn="l" defTabSz="914400" rtl="0" eaLnBrk="1" fontAlgn="auto" latinLnBrk="0" hangingPunct="1">
              <a:lnSpc>
                <a:spcPct val="100000"/>
              </a:lnSpc>
              <a:spcBef>
                <a:spcPts val="0"/>
              </a:spcBef>
              <a:spcAft>
                <a:spcPts val="0"/>
              </a:spcAft>
              <a:buClrTx/>
              <a:buSzTx/>
              <a:buFontTx/>
              <a:buNone/>
              <a:tabLst/>
              <a:defRPr/>
            </a:pPr>
            <a:endParaRPr lang="sk-SK" sz="1200" kern="1200" dirty="0" smtClean="0">
              <a:solidFill>
                <a:schemeClr val="tx1"/>
              </a:solidFill>
              <a:latin typeface="+mn-lt"/>
              <a:ea typeface="+mn-ea"/>
              <a:cs typeface="+mn-cs"/>
            </a:endParaRPr>
          </a:p>
        </p:txBody>
      </p:sp>
      <p:sp>
        <p:nvSpPr>
          <p:cNvPr id="4" name="Zástupný symbol čísla snímky 3"/>
          <p:cNvSpPr>
            <a:spLocks noGrp="1"/>
          </p:cNvSpPr>
          <p:nvPr>
            <p:ph type="sldNum" sz="quarter" idx="10"/>
          </p:nvPr>
        </p:nvSpPr>
        <p:spPr/>
        <p:txBody>
          <a:bodyPr/>
          <a:lstStyle/>
          <a:p>
            <a:fld id="{2934EE0A-13FA-403A-9EFE-D97C938CB825}" type="slidenum">
              <a:rPr lang="sk-SK" smtClean="0"/>
              <a:pPr/>
              <a:t>4</a:t>
            </a:fld>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smtClean="0">
                <a:solidFill>
                  <a:schemeClr val="tx1"/>
                </a:solidFill>
                <a:latin typeface="+mn-lt"/>
                <a:ea typeface="+mn-ea"/>
                <a:cs typeface="+mn-cs"/>
              </a:rPr>
              <a:t>Keď ťava umiestni labu na zem, vankúšiky sa rozšíria, ochraňujúc labu pred zaborením sa do piesku. Počas chôdze sa ťava pohybuje oboma nohami na jednej strane tela, potom oboma nohami na druhej .Toto pripomína pohyb nakláňajúcej lode, a vysvetľuje prezývku „koráb púšte“.</a:t>
            </a:r>
          </a:p>
          <a:p>
            <a:endParaRPr lang="sk-SK" dirty="0"/>
          </a:p>
        </p:txBody>
      </p:sp>
      <p:sp>
        <p:nvSpPr>
          <p:cNvPr id="4" name="Zástupný symbol čísla snímky 3"/>
          <p:cNvSpPr>
            <a:spLocks noGrp="1"/>
          </p:cNvSpPr>
          <p:nvPr>
            <p:ph type="sldNum" sz="quarter" idx="10"/>
          </p:nvPr>
        </p:nvSpPr>
        <p:spPr/>
        <p:txBody>
          <a:bodyPr/>
          <a:lstStyle/>
          <a:p>
            <a:fld id="{2934EE0A-13FA-403A-9EFE-D97C938CB825}" type="slidenum">
              <a:rPr lang="sk-SK" smtClean="0"/>
              <a:pPr/>
              <a:t>6</a:t>
            </a:fld>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smtClean="0">
                <a:solidFill>
                  <a:schemeClr val="tx1"/>
                </a:solidFill>
                <a:latin typeface="+mn-lt"/>
                <a:ea typeface="+mn-ea"/>
                <a:cs typeface="+mn-cs"/>
              </a:rPr>
              <a:t>Niektoré ťavy žijú aj na nerovnom skalnatom teréne, kde im vankúšiky slúžia na uchopenie na skale alebo strmých povrchoch.  Existujú jednohrbé aj dvojhrbé ťavy a obe sú prispôsobené prežiť v nepriaznivom prostredí. </a:t>
            </a:r>
            <a:endParaRPr lang="sk-SK" dirty="0"/>
          </a:p>
        </p:txBody>
      </p:sp>
      <p:sp>
        <p:nvSpPr>
          <p:cNvPr id="4" name="Zástupný symbol čísla snímky 3"/>
          <p:cNvSpPr>
            <a:spLocks noGrp="1"/>
          </p:cNvSpPr>
          <p:nvPr>
            <p:ph type="sldNum" sz="quarter" idx="10"/>
          </p:nvPr>
        </p:nvSpPr>
        <p:spPr/>
        <p:txBody>
          <a:bodyPr/>
          <a:lstStyle/>
          <a:p>
            <a:fld id="{2934EE0A-13FA-403A-9EFE-D97C938CB825}" type="slidenum">
              <a:rPr lang="sk-SK" smtClean="0"/>
              <a:pPr/>
              <a:t>7</a:t>
            </a:fld>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Výsledok: 29 200 </a:t>
            </a:r>
            <a:r>
              <a:rPr lang="sk-SK" dirty="0" err="1" smtClean="0"/>
              <a:t>Pa</a:t>
            </a:r>
            <a:endParaRPr lang="sk-SK" dirty="0" smtClean="0"/>
          </a:p>
          <a:p>
            <a:endParaRPr lang="sk-SK" dirty="0" smtClean="0"/>
          </a:p>
          <a:p>
            <a:r>
              <a:rPr lang="sk-SK" dirty="0" smtClean="0"/>
              <a:t>sila na nohy</a:t>
            </a:r>
            <a:r>
              <a:rPr lang="sk-SK" baseline="0" dirty="0" smtClean="0"/>
              <a:t> </a:t>
            </a:r>
            <a:r>
              <a:rPr lang="sk-SK" dirty="0" smtClean="0"/>
              <a:t>= (</a:t>
            </a:r>
            <a:r>
              <a:rPr lang="sk-SK" dirty="0" err="1" smtClean="0"/>
              <a:t>Fg=m.g</a:t>
            </a:r>
            <a:r>
              <a:rPr lang="sk-SK" dirty="0" smtClean="0"/>
              <a:t>)=700.10=7 000/4 = 1 750 N</a:t>
            </a:r>
          </a:p>
          <a:p>
            <a:r>
              <a:rPr lang="sk-SK" dirty="0" smtClean="0"/>
              <a:t>plocha nohy ťavy = 600 cm² = 6.10</a:t>
            </a:r>
            <a:r>
              <a:rPr lang="sk-SK" baseline="30000" dirty="0" smtClean="0"/>
              <a:t>-</a:t>
            </a:r>
            <a:r>
              <a:rPr lang="sk-SK" dirty="0" smtClean="0"/>
              <a:t>² m²</a:t>
            </a:r>
          </a:p>
          <a:p>
            <a:r>
              <a:rPr lang="sk-SK" dirty="0" smtClean="0"/>
              <a:t>tlak pod</a:t>
            </a:r>
            <a:r>
              <a:rPr lang="sk-SK" baseline="0" dirty="0" smtClean="0"/>
              <a:t> 1 nohou ťavy = (</a:t>
            </a:r>
            <a:r>
              <a:rPr lang="sk-SK" baseline="0" dirty="0" err="1" smtClean="0"/>
              <a:t>p=F</a:t>
            </a:r>
            <a:r>
              <a:rPr lang="sk-SK" baseline="0" dirty="0" smtClean="0"/>
              <a:t>/s)=1 750 N/</a:t>
            </a:r>
            <a:r>
              <a:rPr lang="sk-SK" dirty="0" smtClean="0"/>
              <a:t> 6.10</a:t>
            </a:r>
            <a:r>
              <a:rPr lang="sk-SK" baseline="30000" dirty="0" smtClean="0"/>
              <a:t>-</a:t>
            </a:r>
            <a:r>
              <a:rPr lang="sk-SK" dirty="0" smtClean="0"/>
              <a:t>² m²=29 167N/m²≈29 200 N/m² </a:t>
            </a:r>
            <a:endParaRPr lang="sk-SK" dirty="0"/>
          </a:p>
        </p:txBody>
      </p:sp>
      <p:sp>
        <p:nvSpPr>
          <p:cNvPr id="4" name="Zástupný symbol čísla snímky 3"/>
          <p:cNvSpPr>
            <a:spLocks noGrp="1"/>
          </p:cNvSpPr>
          <p:nvPr>
            <p:ph type="sldNum" sz="quarter" idx="10"/>
          </p:nvPr>
        </p:nvSpPr>
        <p:spPr/>
        <p:txBody>
          <a:bodyPr/>
          <a:lstStyle/>
          <a:p>
            <a:fld id="{2934EE0A-13FA-403A-9EFE-D97C938CB825}" type="slidenum">
              <a:rPr lang="sk-SK" smtClean="0"/>
              <a:pPr/>
              <a:t>9</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15" name="Zaoblený obdĺžni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Zaoblený obdĺžni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Nadpis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sk-SK" smtClean="0"/>
              <a:t>Kliknite sem a upravte štýl predlohy nadpisov.</a:t>
            </a:r>
            <a:endParaRPr kumimoji="0" lang="en-US"/>
          </a:p>
        </p:txBody>
      </p:sp>
      <p:sp>
        <p:nvSpPr>
          <p:cNvPr id="20" name="Podnadpis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Kliknite sem a upravte štýl predlohy podnadpisov.</a:t>
            </a:r>
            <a:endParaRPr kumimoji="0" lang="en-US"/>
          </a:p>
        </p:txBody>
      </p:sp>
      <p:sp>
        <p:nvSpPr>
          <p:cNvPr id="19" name="Zástupný symbol dátumu 18"/>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11" name="Zástupný symbol čísla snímky 10"/>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502920" y="530352"/>
            <a:ext cx="8183880" cy="4187952"/>
          </a:xfrm>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533404"/>
            <a:ext cx="1981200" cy="5257799"/>
          </a:xfrm>
        </p:spPr>
        <p:txBody>
          <a:bodyPr vert="eaVert"/>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533400" y="533402"/>
            <a:ext cx="5943600" cy="5257801"/>
          </a:xfrm>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sk-SK" smtClean="0"/>
              <a:t>Kliknite sem a upravte štýl predlohy nadpisov.</a:t>
            </a:r>
            <a:endParaRPr kumimoji="0" lang="en-US"/>
          </a:p>
        </p:txBody>
      </p:sp>
      <p:sp>
        <p:nvSpPr>
          <p:cNvPr id="3" name="Zástupný symbol obsahu 2"/>
          <p:cNvSpPr>
            <a:spLocks noGrp="1"/>
          </p:cNvSpPr>
          <p:nvPr>
            <p:ph idx="1"/>
          </p:nvPr>
        </p:nvSpPr>
        <p:spPr>
          <a:xfrm>
            <a:off x="502920" y="530352"/>
            <a:ext cx="8183880" cy="4187952"/>
          </a:xfrm>
        </p:spPr>
        <p:txBody>
          <a:bodyPr/>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14" name="Zaoblený obdĺžni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Zaoblený obdĺžni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nchor="b"/>
          <a:lstStyle>
            <a:lvl1pPr>
              <a:defRPr b="1"/>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9" name="Zástupný symbol čísla snímky 8"/>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4" name="Zástupný symbol päty 3"/>
          <p:cNvSpPr>
            <a:spLocks noGrp="1"/>
          </p:cNvSpPr>
          <p:nvPr>
            <p:ph type="ftr" sz="quarter" idx="11"/>
          </p:nvPr>
        </p:nvSpPr>
        <p:spPr/>
        <p:txBody>
          <a:bodyPr/>
          <a:lstStyle>
            <a:extLst/>
          </a:lstStyle>
          <a:p>
            <a:endParaRPr lang="sk-SK"/>
          </a:p>
        </p:txBody>
      </p:sp>
      <p:sp>
        <p:nvSpPr>
          <p:cNvPr id="5" name="Zástupný symbol čísla snímky 4"/>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7" name="Zaoblený obdĺžni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dátumu 1"/>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3" name="Zástupný symbol päty 2"/>
          <p:cNvSpPr>
            <a:spLocks noGrp="1"/>
          </p:cNvSpPr>
          <p:nvPr>
            <p:ph type="ftr" sz="quarter" idx="11"/>
          </p:nvPr>
        </p:nvSpPr>
        <p:spPr/>
        <p:txBody>
          <a:bodyPr/>
          <a:lstStyle>
            <a:extLst/>
          </a:lstStyle>
          <a:p>
            <a:endParaRPr lang="sk-SK"/>
          </a:p>
        </p:txBody>
      </p:sp>
      <p:sp>
        <p:nvSpPr>
          <p:cNvPr id="4" name="Zástupný symbol čísla snímky 3"/>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5" name="Zaoblený obdĺžni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ĺžnik s jedným zaobleným roho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sk-SK" smtClean="0"/>
              <a:t>Kliknite sem a upravte štýl predlohy nadpisov.</a:t>
            </a:r>
            <a:endParaRPr kumimoji="0" lang="en-US"/>
          </a:p>
        </p:txBody>
      </p:sp>
      <p:sp>
        <p:nvSpPr>
          <p:cNvPr id="4" name="Zástupný symbol tex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A812B65-9A1B-42FF-8DDA-365A2B0950AF}" type="datetimeFigureOut">
              <a:rPr lang="sk-SK" smtClean="0"/>
              <a:pPr/>
              <a:t>05.11.2013</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D6463108-0728-4F2C-A3A7-356034624A9C}" type="slidenum">
              <a:rPr lang="sk-SK" smtClean="0"/>
              <a:pPr/>
              <a:t>‹#›</a:t>
            </a:fld>
            <a:endParaRPr lang="sk-SK"/>
          </a:p>
        </p:txBody>
      </p:sp>
      <p:sp>
        <p:nvSpPr>
          <p:cNvPr id="3" name="Zástupný symbol obrázka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sk-SK" smtClean="0"/>
              <a:t>Ak chcete pridať obrázok, kliknite na ikonu</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Zaoblený obdĺžni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Zaoblený obdĺžni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Zástupný symbol nadpis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sk-SK" smtClean="0"/>
              <a:t>Kliknite sem a upravte štýl predlohy nadpisov.</a:t>
            </a:r>
            <a:endParaRPr kumimoji="0" lang="en-US"/>
          </a:p>
        </p:txBody>
      </p:sp>
      <p:sp>
        <p:nvSpPr>
          <p:cNvPr id="4" name="Zástupný symbol tex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25" name="Zástupný symbol dátumu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812B65-9A1B-42FF-8DDA-365A2B0950AF}" type="datetimeFigureOut">
              <a:rPr lang="sk-SK" smtClean="0"/>
              <a:pPr/>
              <a:t>05.11.2013</a:t>
            </a:fld>
            <a:endParaRPr lang="sk-SK"/>
          </a:p>
        </p:txBody>
      </p:sp>
      <p:sp>
        <p:nvSpPr>
          <p:cNvPr id="18" name="Zástupný symbol päty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sk-SK"/>
          </a:p>
        </p:txBody>
      </p:sp>
      <p:sp>
        <p:nvSpPr>
          <p:cNvPr id="5" name="Zástupný symbol čísla snímky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d03.jxs.cz/519/786/dc3f10b271_60777304_o2.jpg" TargetMode="External"/><Relationship Id="rId7" Type="http://schemas.openxmlformats.org/officeDocument/2006/relationships/hyperlink" Target="http://travel-wonders.com/wp-content/uploads/Uluru-Camel-Safari-Camel-Hoof.jpg" TargetMode="External"/><Relationship Id="rId2" Type="http://schemas.openxmlformats.org/officeDocument/2006/relationships/hyperlink" Target="http://wol.jw.org/sk/wol/d/r38/lp-v/102004326" TargetMode="External"/><Relationship Id="rId1" Type="http://schemas.openxmlformats.org/officeDocument/2006/relationships/slideLayout" Target="../slideLayouts/slideLayout2.xml"/><Relationship Id="rId6" Type="http://schemas.openxmlformats.org/officeDocument/2006/relationships/hyperlink" Target="http://farm6.static.flickr.com/5123/5241662495_50d35506c8.jpg" TargetMode="External"/><Relationship Id="rId5" Type="http://schemas.openxmlformats.org/officeDocument/2006/relationships/hyperlink" Target="http://farm3.staticflickr.com/2715/4505346448_e3fa2e5bf2_z.jpg" TargetMode="External"/><Relationship Id="rId4" Type="http://schemas.openxmlformats.org/officeDocument/2006/relationships/hyperlink" Target="http://img.posterlounge.de/images/wbig/carsten-peter-dromedar-huf-in-der-sahara-162850.jp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Ťava dvojhrbá</a:t>
            </a:r>
            <a:endParaRPr lang="sk-SK" dirty="0"/>
          </a:p>
        </p:txBody>
      </p:sp>
      <p:sp>
        <p:nvSpPr>
          <p:cNvPr id="3" name="Podnadpis 2"/>
          <p:cNvSpPr>
            <a:spLocks noGrp="1"/>
          </p:cNvSpPr>
          <p:nvPr>
            <p:ph type="subTitle" idx="1"/>
          </p:nvPr>
        </p:nvSpPr>
        <p:spPr/>
        <p:txBody>
          <a:bodyPr/>
          <a:lstStyle/>
          <a:p>
            <a:r>
              <a:rPr lang="sk-SK" dirty="0" smtClean="0"/>
              <a:t>Tlak v kopytách</a:t>
            </a:r>
          </a:p>
        </p:txBody>
      </p:sp>
      <p:sp>
        <p:nvSpPr>
          <p:cNvPr id="4" name="BlokTextu 3"/>
          <p:cNvSpPr txBox="1"/>
          <p:nvPr/>
        </p:nvSpPr>
        <p:spPr>
          <a:xfrm>
            <a:off x="5791200" y="5943600"/>
            <a:ext cx="2667000" cy="369332"/>
          </a:xfrm>
          <a:prstGeom prst="rect">
            <a:avLst/>
          </a:prstGeom>
          <a:noFill/>
        </p:spPr>
        <p:txBody>
          <a:bodyPr wrap="square" rtlCol="0">
            <a:spAutoFit/>
          </a:bodyPr>
          <a:lstStyle/>
          <a:p>
            <a:r>
              <a:rPr lang="sk-SK" dirty="0" smtClean="0"/>
              <a:t>Natália </a:t>
            </a:r>
            <a:r>
              <a:rPr lang="sk-SK" dirty="0" err="1" smtClean="0"/>
              <a:t>Petričová</a:t>
            </a:r>
            <a:r>
              <a:rPr lang="sk-SK" dirty="0" smtClean="0"/>
              <a:t> II.D</a:t>
            </a:r>
            <a:endParaRPr lang="sk-S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114800"/>
            <a:ext cx="8183880" cy="1051560"/>
          </a:xfrm>
        </p:spPr>
        <p:txBody>
          <a:bodyPr/>
          <a:lstStyle/>
          <a:p>
            <a:r>
              <a:rPr lang="sk-SK" dirty="0" smtClean="0"/>
              <a:t>Ďakujem za pozornosť.</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nd03.jxs.cz/519/786/dc3f10b271_60777304_o2.jpg"/>
          <p:cNvPicPr>
            <a:picLocks noChangeAspect="1" noChangeArrowheads="1"/>
          </p:cNvPicPr>
          <p:nvPr/>
        </p:nvPicPr>
        <p:blipFill>
          <a:blip r:embed="rId2" cstate="print"/>
          <a:srcRect/>
          <a:stretch>
            <a:fillRect/>
          </a:stretch>
        </p:blipFill>
        <p:spPr bwMode="auto">
          <a:xfrm>
            <a:off x="1295400" y="1143000"/>
            <a:ext cx="6553200" cy="424521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p>
            <a:endParaRPr lang="sk-SK" dirty="0" smtClean="0"/>
          </a:p>
          <a:p>
            <a:endParaRPr lang="sk-SK" dirty="0" smtClean="0"/>
          </a:p>
          <a:p>
            <a:r>
              <a:rPr lang="sk-SK" dirty="0" smtClean="0"/>
              <a:t>elegantná chôdza</a:t>
            </a:r>
          </a:p>
          <a:p>
            <a:r>
              <a:rPr lang="sk-SK" dirty="0" smtClean="0"/>
              <a:t>rýchlosť</a:t>
            </a:r>
          </a:p>
          <a:p>
            <a:r>
              <a:rPr lang="sk-SK" dirty="0" smtClean="0"/>
              <a:t>ľahkosť</a:t>
            </a:r>
          </a:p>
          <a:p>
            <a:r>
              <a:rPr lang="sk-SK" dirty="0" smtClean="0"/>
              <a:t>špeciálne vankúšiky – lepšie perovanie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04800"/>
            <a:ext cx="8183880" cy="1051560"/>
          </a:xfrm>
        </p:spPr>
        <p:txBody>
          <a:bodyPr>
            <a:normAutofit/>
          </a:bodyPr>
          <a:lstStyle/>
          <a:p>
            <a:pPr lvl="0"/>
            <a:r>
              <a:rPr lang="sk-SK" dirty="0" smtClean="0"/>
              <a:t>FUNKCIA:</a:t>
            </a:r>
            <a:endParaRPr lang="sk-SK" dirty="0"/>
          </a:p>
        </p:txBody>
      </p:sp>
      <p:sp>
        <p:nvSpPr>
          <p:cNvPr id="3" name="Zástupný symbol obsahu 2"/>
          <p:cNvSpPr>
            <a:spLocks noGrp="1"/>
          </p:cNvSpPr>
          <p:nvPr>
            <p:ph idx="1"/>
          </p:nvPr>
        </p:nvSpPr>
        <p:spPr>
          <a:xfrm>
            <a:off x="457200" y="1447800"/>
            <a:ext cx="4724400" cy="4419600"/>
          </a:xfrm>
        </p:spPr>
        <p:txBody>
          <a:bodyPr>
            <a:normAutofit/>
          </a:bodyPr>
          <a:lstStyle/>
          <a:p>
            <a:pPr lvl="0"/>
            <a:r>
              <a:rPr lang="sk-SK" dirty="0" smtClean="0"/>
              <a:t>povrch plochy chodidla sa zväčšuje</a:t>
            </a:r>
          </a:p>
          <a:p>
            <a:pPr lvl="0"/>
            <a:r>
              <a:rPr lang="sk-SK" dirty="0" smtClean="0"/>
              <a:t>tlak vyvíjaný na chodidlá je menší</a:t>
            </a:r>
          </a:p>
          <a:p>
            <a:pPr lvl="0"/>
            <a:r>
              <a:rPr lang="sk-SK" dirty="0" smtClean="0"/>
              <a:t>nohy sa ponoria do piesku len málo</a:t>
            </a:r>
          </a:p>
          <a:p>
            <a:r>
              <a:rPr lang="sk-SK" dirty="0" smtClean="0"/>
              <a:t>ľahšie sa im chodí</a:t>
            </a:r>
            <a:endParaRPr lang="sk-SK" dirty="0"/>
          </a:p>
        </p:txBody>
      </p:sp>
      <p:pic>
        <p:nvPicPr>
          <p:cNvPr id="4" name="Obrázok 3" descr="http://www.allsinai.info/bilder/camelfoot.gif"/>
          <p:cNvPicPr/>
          <p:nvPr/>
        </p:nvPicPr>
        <p:blipFill>
          <a:blip r:embed="rId3" cstate="print"/>
          <a:srcRect/>
          <a:stretch>
            <a:fillRect/>
          </a:stretch>
        </p:blipFill>
        <p:spPr bwMode="auto">
          <a:xfrm>
            <a:off x="5257800" y="1447800"/>
            <a:ext cx="3124200" cy="362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img.posterlounge.de/images/wbig/carsten-peter-dromedar-huf-in-der-sahara-162850.jpg"/>
          <p:cNvPicPr>
            <a:picLocks noChangeAspect="1" noChangeArrowheads="1"/>
          </p:cNvPicPr>
          <p:nvPr/>
        </p:nvPicPr>
        <p:blipFill>
          <a:blip r:embed="rId2" cstate="print"/>
          <a:srcRect/>
          <a:stretch>
            <a:fillRect/>
          </a:stretch>
        </p:blipFill>
        <p:spPr bwMode="auto">
          <a:xfrm>
            <a:off x="609600" y="685800"/>
            <a:ext cx="3851874" cy="2514600"/>
          </a:xfrm>
          <a:prstGeom prst="rect">
            <a:avLst/>
          </a:prstGeom>
          <a:noFill/>
        </p:spPr>
      </p:pic>
      <p:pic>
        <p:nvPicPr>
          <p:cNvPr id="51204" name="Picture 4" descr="http://farm3.staticflickr.com/2715/4505346448_e3fa2e5bf2_z.jpg"/>
          <p:cNvPicPr>
            <a:picLocks noChangeAspect="1" noChangeArrowheads="1"/>
          </p:cNvPicPr>
          <p:nvPr/>
        </p:nvPicPr>
        <p:blipFill>
          <a:blip r:embed="rId3" cstate="print"/>
          <a:srcRect/>
          <a:stretch>
            <a:fillRect/>
          </a:stretch>
        </p:blipFill>
        <p:spPr bwMode="auto">
          <a:xfrm>
            <a:off x="4648200" y="685800"/>
            <a:ext cx="3810000" cy="2510790"/>
          </a:xfrm>
          <a:prstGeom prst="rect">
            <a:avLst/>
          </a:prstGeom>
          <a:noFill/>
        </p:spPr>
      </p:pic>
      <p:pic>
        <p:nvPicPr>
          <p:cNvPr id="51206" name="Picture 6" descr="http://farm6.static.flickr.com/5123/5241662495_50d35506c8.jpg"/>
          <p:cNvPicPr>
            <a:picLocks noChangeAspect="1" noChangeArrowheads="1"/>
          </p:cNvPicPr>
          <p:nvPr/>
        </p:nvPicPr>
        <p:blipFill>
          <a:blip r:embed="rId4" cstate="print"/>
          <a:srcRect/>
          <a:stretch>
            <a:fillRect/>
          </a:stretch>
        </p:blipFill>
        <p:spPr bwMode="auto">
          <a:xfrm>
            <a:off x="1981200" y="3429000"/>
            <a:ext cx="2057400" cy="2743200"/>
          </a:xfrm>
          <a:prstGeom prst="rect">
            <a:avLst/>
          </a:prstGeom>
          <a:noFill/>
        </p:spPr>
      </p:pic>
      <p:pic>
        <p:nvPicPr>
          <p:cNvPr id="51208" name="Picture 8" descr="http://travel-wonders.com/wp-content/uploads/Uluru-Camel-Safari-Camel-Hoof.jpg"/>
          <p:cNvPicPr>
            <a:picLocks noChangeAspect="1" noChangeArrowheads="1"/>
          </p:cNvPicPr>
          <p:nvPr/>
        </p:nvPicPr>
        <p:blipFill>
          <a:blip r:embed="rId5" cstate="print"/>
          <a:srcRect/>
          <a:stretch>
            <a:fillRect/>
          </a:stretch>
        </p:blipFill>
        <p:spPr bwMode="auto">
          <a:xfrm>
            <a:off x="4267200" y="3429000"/>
            <a:ext cx="4191000" cy="2794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183880" cy="1051560"/>
          </a:xfrm>
        </p:spPr>
        <p:txBody>
          <a:bodyPr/>
          <a:lstStyle/>
          <a:p>
            <a:r>
              <a:rPr lang="sk-SK" dirty="0" smtClean="0"/>
              <a:t>CHÔDZA</a:t>
            </a:r>
            <a:endParaRPr lang="sk-SK" dirty="0"/>
          </a:p>
        </p:txBody>
      </p:sp>
      <p:sp>
        <p:nvSpPr>
          <p:cNvPr id="3" name="Zástupný symbol obsahu 2"/>
          <p:cNvSpPr>
            <a:spLocks noGrp="1"/>
          </p:cNvSpPr>
          <p:nvPr>
            <p:ph idx="1"/>
          </p:nvPr>
        </p:nvSpPr>
        <p:spPr>
          <a:xfrm>
            <a:off x="457200" y="1447800"/>
            <a:ext cx="8183880" cy="4187952"/>
          </a:xfrm>
        </p:spPr>
        <p:txBody>
          <a:bodyPr/>
          <a:lstStyle/>
          <a:p>
            <a:r>
              <a:rPr lang="sk-SK" dirty="0" smtClean="0"/>
              <a:t>rozširujúce sa vankúšiky</a:t>
            </a:r>
          </a:p>
          <a:p>
            <a:r>
              <a:rPr lang="sk-SK" dirty="0" smtClean="0"/>
              <a:t>pohybuje sa oboma nohami na jednej strane tela</a:t>
            </a:r>
          </a:p>
          <a:p>
            <a:r>
              <a:rPr lang="sk-SK" dirty="0" smtClean="0"/>
              <a:t>„koráb púšte“</a:t>
            </a:r>
            <a:endParaRPr lang="sk-S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183880" cy="1051560"/>
          </a:xfrm>
        </p:spPr>
        <p:txBody>
          <a:bodyPr/>
          <a:lstStyle/>
          <a:p>
            <a:r>
              <a:rPr lang="sk-SK" dirty="0" smtClean="0"/>
              <a:t>ŤAVY ŽIJÚCE V HORÁCH</a:t>
            </a:r>
            <a:endParaRPr lang="sk-SK" dirty="0"/>
          </a:p>
        </p:txBody>
      </p:sp>
      <p:sp>
        <p:nvSpPr>
          <p:cNvPr id="3" name="Zástupný symbol obsahu 2"/>
          <p:cNvSpPr>
            <a:spLocks noGrp="1"/>
          </p:cNvSpPr>
          <p:nvPr>
            <p:ph idx="1"/>
          </p:nvPr>
        </p:nvSpPr>
        <p:spPr>
          <a:xfrm>
            <a:off x="457200" y="1524000"/>
            <a:ext cx="8183880" cy="4187952"/>
          </a:xfrm>
        </p:spPr>
        <p:txBody>
          <a:bodyPr/>
          <a:lstStyle/>
          <a:p>
            <a:r>
              <a:rPr lang="sk-SK" dirty="0" smtClean="0"/>
              <a:t>uchopenie na skale alebo strmých povrchoch</a:t>
            </a:r>
          </a:p>
        </p:txBody>
      </p:sp>
      <p:pic>
        <p:nvPicPr>
          <p:cNvPr id="2054" name="Picture 6" descr="http://4.bp.blogspot.com/_sDSxD5xNw9o/SzIRS-243AI/AAAAAAAABNA/1OVeUkOlR8Q/s400/02+camels.jpg"/>
          <p:cNvPicPr>
            <a:picLocks noChangeAspect="1" noChangeArrowheads="1"/>
          </p:cNvPicPr>
          <p:nvPr/>
        </p:nvPicPr>
        <p:blipFill>
          <a:blip r:embed="rId3" cstate="print"/>
          <a:srcRect t="25071"/>
          <a:stretch>
            <a:fillRect/>
          </a:stretch>
        </p:blipFill>
        <p:spPr bwMode="auto">
          <a:xfrm>
            <a:off x="3124200" y="2209800"/>
            <a:ext cx="5172891" cy="3352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04800"/>
            <a:ext cx="8183880" cy="1051560"/>
          </a:xfrm>
        </p:spPr>
        <p:txBody>
          <a:bodyPr/>
          <a:lstStyle/>
          <a:p>
            <a:r>
              <a:rPr lang="sk-SK" dirty="0" smtClean="0"/>
              <a:t>ZDROJE</a:t>
            </a:r>
            <a:endParaRPr lang="sk-SK" dirty="0"/>
          </a:p>
        </p:txBody>
      </p:sp>
      <p:sp>
        <p:nvSpPr>
          <p:cNvPr id="3" name="Zástupný symbol obsahu 2"/>
          <p:cNvSpPr>
            <a:spLocks noGrp="1"/>
          </p:cNvSpPr>
          <p:nvPr>
            <p:ph idx="1"/>
          </p:nvPr>
        </p:nvSpPr>
        <p:spPr>
          <a:xfrm>
            <a:off x="457200" y="990600"/>
            <a:ext cx="8183880" cy="4800600"/>
          </a:xfrm>
        </p:spPr>
        <p:txBody>
          <a:bodyPr>
            <a:normAutofit fontScale="92500" lnSpcReduction="20000"/>
          </a:bodyPr>
          <a:lstStyle/>
          <a:p>
            <a:pPr>
              <a:buNone/>
            </a:pPr>
            <a:endParaRPr lang="sk-SK" dirty="0" smtClean="0">
              <a:hlinkClick r:id="rId2"/>
            </a:endParaRPr>
          </a:p>
          <a:p>
            <a:r>
              <a:rPr lang="sk-SK" dirty="0" smtClean="0">
                <a:hlinkClick r:id="rId2"/>
              </a:rPr>
              <a:t>http://wol.jw.org/sk/wol/d/r38/lp-v/102004326</a:t>
            </a:r>
            <a:endParaRPr lang="sk-SK" dirty="0" smtClean="0"/>
          </a:p>
          <a:p>
            <a:r>
              <a:rPr lang="sk-SK" dirty="0" smtClean="0">
                <a:hlinkClick r:id="rId3"/>
              </a:rPr>
              <a:t>http://nd03.jxs.cz/519/786/dc3f10b271_60777304_o2.jpg</a:t>
            </a:r>
            <a:endParaRPr lang="sk-SK" dirty="0" smtClean="0"/>
          </a:p>
          <a:p>
            <a:r>
              <a:rPr lang="sk-SK" dirty="0" smtClean="0">
                <a:hlinkClick r:id="rId4"/>
              </a:rPr>
              <a:t>http://img.posterlounge.de/images/wbig/carsten-peter-dromedar-huf-in-der-sahara-162850.jpg</a:t>
            </a:r>
            <a:endParaRPr lang="sk-SK" dirty="0" smtClean="0"/>
          </a:p>
          <a:p>
            <a:r>
              <a:rPr lang="sk-SK" dirty="0" smtClean="0">
                <a:hlinkClick r:id="rId5"/>
              </a:rPr>
              <a:t>http://farm3.staticflickr.com/2715/4505346448_e3fa2e5bf2_z.jpg</a:t>
            </a:r>
            <a:endParaRPr lang="sk-SK" dirty="0" smtClean="0"/>
          </a:p>
          <a:p>
            <a:r>
              <a:rPr lang="sk-SK" dirty="0" smtClean="0">
                <a:hlinkClick r:id="rId6"/>
              </a:rPr>
              <a:t>http://farm6.static.flickr.com/5123/5241662495_50d35506c8.jpg</a:t>
            </a:r>
            <a:endParaRPr lang="sk-SK" dirty="0" smtClean="0"/>
          </a:p>
          <a:p>
            <a:r>
              <a:rPr lang="sk-SK" dirty="0" smtClean="0">
                <a:hlinkClick r:id="rId7"/>
              </a:rPr>
              <a:t>http://travel-wonders.com/wp-content/uploads/Uluru-Camel-Safari-Camel-Hoof.jpg</a:t>
            </a:r>
            <a:endParaRPr lang="sk-SK" dirty="0" smtClean="0"/>
          </a:p>
          <a:p>
            <a:pPr>
              <a:buNone/>
            </a:pPr>
            <a:endParaRPr lang="sk-SK"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183880" cy="1051560"/>
          </a:xfrm>
        </p:spPr>
        <p:txBody>
          <a:bodyPr/>
          <a:lstStyle/>
          <a:p>
            <a:r>
              <a:rPr lang="sk-SK" dirty="0" smtClean="0"/>
              <a:t>OTÁZKY</a:t>
            </a:r>
            <a:endParaRPr lang="sk-SK" dirty="0"/>
          </a:p>
        </p:txBody>
      </p:sp>
      <p:sp>
        <p:nvSpPr>
          <p:cNvPr id="3" name="Zástupný symbol obsahu 2"/>
          <p:cNvSpPr>
            <a:spLocks noGrp="1"/>
          </p:cNvSpPr>
          <p:nvPr>
            <p:ph idx="1"/>
          </p:nvPr>
        </p:nvSpPr>
        <p:spPr>
          <a:xfrm>
            <a:off x="457200" y="1447800"/>
            <a:ext cx="8183880" cy="4492752"/>
          </a:xfrm>
        </p:spPr>
        <p:txBody>
          <a:bodyPr/>
          <a:lstStyle/>
          <a:p>
            <a:r>
              <a:rPr lang="sk-SK" dirty="0" smtClean="0"/>
              <a:t>Na čo slúžia špeciálne vankúšiky? </a:t>
            </a:r>
          </a:p>
          <a:p>
            <a:r>
              <a:rPr lang="sk-SK" dirty="0" smtClean="0"/>
              <a:t>Prečo má ťava široko rozmiestnené laby?</a:t>
            </a:r>
          </a:p>
          <a:p>
            <a:r>
              <a:rPr lang="sk-SK" dirty="0" smtClean="0"/>
              <a:t>Ťava váži 700kg. Ak každé chodidlo zaberá 600cm² zeme, aký je tlak každého chodidla, ktorý pôsobí na pôdu, keď ťava stojí všetkými štyrmi nohami na zemi?</a:t>
            </a:r>
          </a:p>
          <a:p>
            <a:endParaRPr lang="sk-SK"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Odliatok">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ajetok">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298</TotalTime>
  <Words>301</Words>
  <Application>Microsoft Office PowerPoint</Application>
  <PresentationFormat>Prezentácia na obrazovke (4:3)</PresentationFormat>
  <Paragraphs>49</Paragraphs>
  <Slides>10</Slides>
  <Notes>6</Notes>
  <HiddenSlides>0</HiddenSlides>
  <MMClips>0</MMClips>
  <ScaleCrop>false</ScaleCrop>
  <HeadingPairs>
    <vt:vector size="4" baseType="variant">
      <vt:variant>
        <vt:lpstr>Motív</vt:lpstr>
      </vt:variant>
      <vt:variant>
        <vt:i4>1</vt:i4>
      </vt:variant>
      <vt:variant>
        <vt:lpstr>Nadpisy snímok</vt:lpstr>
      </vt:variant>
      <vt:variant>
        <vt:i4>10</vt:i4>
      </vt:variant>
    </vt:vector>
  </HeadingPairs>
  <TitlesOfParts>
    <vt:vector size="11" baseType="lpstr">
      <vt:lpstr>Aspekt</vt:lpstr>
      <vt:lpstr>Ťava dvojhrbá</vt:lpstr>
      <vt:lpstr>Snímka 2</vt:lpstr>
      <vt:lpstr>Snímka 3</vt:lpstr>
      <vt:lpstr>FUNKCIA:</vt:lpstr>
      <vt:lpstr>Snímka 5</vt:lpstr>
      <vt:lpstr>CHÔDZA</vt:lpstr>
      <vt:lpstr>ŤAVY ŽIJÚCE V HORÁCH</vt:lpstr>
      <vt:lpstr>ZDROJE</vt:lpstr>
      <vt:lpstr>OTÁZKY</vt:lpstr>
      <vt:lpstr>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SVB</dc:creator>
  <cp:lastModifiedBy>SVB</cp:lastModifiedBy>
  <cp:revision>17</cp:revision>
  <dcterms:created xsi:type="dcterms:W3CDTF">2013-11-01T11:22:28Z</dcterms:created>
  <dcterms:modified xsi:type="dcterms:W3CDTF">2013-11-05T06:22:54Z</dcterms:modified>
</cp:coreProperties>
</file>