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2"/>
  </p:notesMasterIdLst>
  <p:sldIdLst>
    <p:sldId id="256" r:id="rId2"/>
    <p:sldId id="257" r:id="rId3"/>
    <p:sldId id="258" r:id="rId4"/>
    <p:sldId id="259" r:id="rId5"/>
    <p:sldId id="260" r:id="rId6"/>
    <p:sldId id="269" r:id="rId7"/>
    <p:sldId id="267" r:id="rId8"/>
    <p:sldId id="270" r:id="rId9"/>
    <p:sldId id="261" r:id="rId10"/>
    <p:sldId id="263" r:id="rId11"/>
    <p:sldId id="264" r:id="rId12"/>
    <p:sldId id="265" r:id="rId13"/>
    <p:sldId id="266" r:id="rId14"/>
    <p:sldId id="268" r:id="rId15"/>
    <p:sldId id="271" r:id="rId16"/>
    <p:sldId id="272" r:id="rId17"/>
    <p:sldId id="273" r:id="rId18"/>
    <p:sldId id="262" r:id="rId19"/>
    <p:sldId id="274" r:id="rId20"/>
    <p:sldId id="275" r:id="rId2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FB7"/>
    <a:srgbClr val="FDFF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82226" autoAdjust="0"/>
  </p:normalViewPr>
  <p:slideViewPr>
    <p:cSldViewPr snapToGrid="0">
      <p:cViewPr varScale="1">
        <p:scale>
          <a:sx n="61" d="100"/>
          <a:sy n="61" d="100"/>
        </p:scale>
        <p:origin x="1092" y="72"/>
      </p:cViewPr>
      <p:guideLst/>
    </p:cSldViewPr>
  </p:slideViewPr>
  <p:outlineViewPr>
    <p:cViewPr>
      <p:scale>
        <a:sx n="33" d="100"/>
        <a:sy n="33" d="100"/>
      </p:scale>
      <p:origin x="0" y="0"/>
    </p:cViewPr>
  </p:outlineViewPr>
  <p:notesTextViewPr>
    <p:cViewPr>
      <p:scale>
        <a:sx n="3" d="2"/>
        <a:sy n="3" d="2"/>
      </p:scale>
      <p:origin x="0" y="-42"/>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DC789-FB04-4557-B365-433861861B70}" type="datetimeFigureOut">
              <a:rPr lang="sk-SK" smtClean="0"/>
              <a:t>26.5.2015</a:t>
            </a:fld>
            <a:endParaRPr lang="sk-SK"/>
          </a:p>
        </p:txBody>
      </p:sp>
      <p:sp>
        <p:nvSpPr>
          <p:cNvPr id="4" name="Zástupný symbol obrazu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6" name="Zástupný symbol pät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B236B-CA8A-49D5-AC27-0014C8BC68A3}" type="slidenum">
              <a:rPr lang="sk-SK" smtClean="0"/>
              <a:t>‹#›</a:t>
            </a:fld>
            <a:endParaRPr lang="sk-SK"/>
          </a:p>
        </p:txBody>
      </p:sp>
    </p:spTree>
    <p:extLst>
      <p:ext uri="{BB962C8B-B14F-4D97-AF65-F5344CB8AC3E}">
        <p14:creationId xmlns:p14="http://schemas.microsoft.com/office/powerpoint/2010/main" val="828879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cs.wikipedia.org/wiki/Hardware"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cs.wikipedia.org/wiki/Algoritmus"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oft-firma.webnode.sk/upgrade/"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www.webnode.sk/?utm_source=copy&amp;utm_medium=paste&amp;utm_campaign=copypaste&amp;utm_content=http://soft-firma.webnode.sk/registracia-softveru/" TargetMode="External"/><Relationship Id="rId4" Type="http://schemas.openxmlformats.org/officeDocument/2006/relationships/hyperlink" Target="http://soft-firma.webnode.sk/registracia-softveru/?utm_source=copy&amp;utm_medium=paste&amp;utm_campaign=copypaste&amp;utm_content=http://soft-firma.webnode.sk/registracia-softveru/"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smtClean="0">
                <a:solidFill>
                  <a:schemeClr val="tx1"/>
                </a:solidFill>
                <a:effectLst/>
                <a:latin typeface="+mn-lt"/>
                <a:ea typeface="+mn-ea"/>
                <a:cs typeface="+mn-cs"/>
              </a:rPr>
              <a:t>dodržaní licenčných podmienok, uvedených v licenčnej zmluve (súčasť kúpno-predajnej zmluvy).</a:t>
            </a:r>
          </a:p>
          <a:p>
            <a:r>
              <a:rPr lang="sk-SK" sz="1200" b="0" i="0" kern="1200" dirty="0" smtClean="0">
                <a:solidFill>
                  <a:schemeClr val="tx1"/>
                </a:solidFill>
                <a:effectLst/>
                <a:latin typeface="+mn-lt"/>
                <a:ea typeface="+mn-ea"/>
                <a:cs typeface="+mn-cs"/>
              </a:rPr>
              <a:t> </a:t>
            </a:r>
          </a:p>
          <a:p>
            <a:r>
              <a:rPr lang="sk-SK" sz="1200" b="0" i="0" kern="1200" dirty="0" smtClean="0">
                <a:solidFill>
                  <a:schemeClr val="tx1"/>
                </a:solidFill>
                <a:effectLst/>
                <a:latin typeface="+mn-lt"/>
                <a:ea typeface="+mn-ea"/>
                <a:cs typeface="+mn-cs"/>
              </a:rPr>
              <a:t>Predajca - distribútor zodpovedá za to, že program bude pracovať správne a zodpovedá (spoločne s výrobcom programu) za prípadné škody, spôsobené zakúpeným programom na dátach či inom legálnom software. Profesionálna úroveň a spoľahlivosť je zvyčajne na vysokej úrovni.</a:t>
            </a:r>
          </a:p>
          <a:p>
            <a:r>
              <a:rPr lang="sk-SK" sz="1200" b="0" i="0" kern="1200" dirty="0" smtClean="0">
                <a:solidFill>
                  <a:schemeClr val="tx1"/>
                </a:solidFill>
                <a:effectLst/>
                <a:latin typeface="+mn-lt"/>
                <a:ea typeface="+mn-ea"/>
                <a:cs typeface="+mn-cs"/>
              </a:rPr>
              <a:t> </a:t>
            </a:r>
          </a:p>
          <a:p>
            <a:r>
              <a:rPr lang="sk-SK" sz="1200" b="1" i="0" kern="1200" dirty="0" smtClean="0">
                <a:solidFill>
                  <a:schemeClr val="tx1"/>
                </a:solidFill>
                <a:effectLst/>
                <a:latin typeface="+mn-lt"/>
                <a:ea typeface="+mn-ea"/>
                <a:cs typeface="+mn-cs"/>
              </a:rPr>
              <a:t>SHAREWARE</a:t>
            </a:r>
            <a:r>
              <a:rPr lang="sk-SK" sz="1200" b="0" i="0" kern="1200" dirty="0" smtClean="0">
                <a:solidFill>
                  <a:schemeClr val="tx1"/>
                </a:solidFill>
                <a:effectLst/>
                <a:latin typeface="+mn-lt"/>
                <a:ea typeface="+mn-ea"/>
                <a:cs typeface="+mn-cs"/>
              </a:rPr>
              <a:t> – program, ktorý nás má nalákať na kúpu určitého software - umožňuje pracovať s programom ako by to bol ponúkaný komerčný software, ale s určitým obmedzením. Napríklad je možné ho používať bezplatne v skúšobnej dobe (tzv. trial verzia). Niekedy nie je obmedzený časovo, ale množstvom ponúkaných funkcií (tzv. demo verzie). </a:t>
            </a:r>
          </a:p>
          <a:p>
            <a:r>
              <a:rPr lang="sk-SK" sz="1200" b="0" i="0" kern="1200" dirty="0" smtClean="0">
                <a:solidFill>
                  <a:schemeClr val="tx1"/>
                </a:solidFill>
                <a:effectLst/>
                <a:latin typeface="+mn-lt"/>
                <a:ea typeface="+mn-ea"/>
                <a:cs typeface="+mn-cs"/>
              </a:rPr>
              <a:t> </a:t>
            </a:r>
          </a:p>
          <a:p>
            <a:r>
              <a:rPr lang="sk-SK" sz="1200" b="1" i="0" kern="1200" dirty="0" smtClean="0">
                <a:solidFill>
                  <a:schemeClr val="tx1"/>
                </a:solidFill>
                <a:effectLst/>
                <a:latin typeface="+mn-lt"/>
                <a:ea typeface="+mn-ea"/>
                <a:cs typeface="+mn-cs"/>
              </a:rPr>
              <a:t>FREEWARE</a:t>
            </a:r>
            <a:r>
              <a:rPr lang="sk-SK" sz="1200" b="0" i="0" kern="1200" dirty="0" smtClean="0">
                <a:solidFill>
                  <a:schemeClr val="tx1"/>
                </a:solidFill>
                <a:effectLst/>
                <a:latin typeface="+mn-lt"/>
                <a:ea typeface="+mn-ea"/>
                <a:cs typeface="+mn-cs"/>
              </a:rPr>
              <a:t> – je voľne šíriteľný a používateľný bez akýchkoľvek poplatkov a obmedzení  s výnimkou zásahu do zdrojového kódu, je chránený autorským zákonom.</a:t>
            </a:r>
          </a:p>
          <a:p>
            <a:r>
              <a:rPr lang="sk-SK" sz="1200" b="0" i="0" kern="1200" dirty="0" smtClean="0">
                <a:solidFill>
                  <a:schemeClr val="tx1"/>
                </a:solidFill>
                <a:effectLst/>
                <a:latin typeface="+mn-lt"/>
                <a:ea typeface="+mn-ea"/>
                <a:cs typeface="+mn-cs"/>
              </a:rPr>
              <a:t> </a:t>
            </a:r>
          </a:p>
          <a:p>
            <a:r>
              <a:rPr lang="sk-SK" sz="1200" b="0" i="0" kern="1200" dirty="0" smtClean="0">
                <a:solidFill>
                  <a:schemeClr val="tx1"/>
                </a:solidFill>
                <a:effectLst/>
                <a:latin typeface="+mn-lt"/>
                <a:ea typeface="+mn-ea"/>
                <a:cs typeface="+mn-cs"/>
              </a:rPr>
              <a:t>Komerčný softvér, freeware aj </a:t>
            </a:r>
            <a:r>
              <a:rPr lang="sk-SK" sz="1200" b="0" i="0" kern="1200" dirty="0" err="1" smtClean="0">
                <a:solidFill>
                  <a:schemeClr val="tx1"/>
                </a:solidFill>
                <a:effectLst/>
                <a:latin typeface="+mn-lt"/>
                <a:ea typeface="+mn-ea"/>
                <a:cs typeface="+mn-cs"/>
              </a:rPr>
              <a:t>shareware</a:t>
            </a:r>
            <a:r>
              <a:rPr lang="sk-SK" sz="1200" b="0" i="0" kern="1200" dirty="0" smtClean="0">
                <a:solidFill>
                  <a:schemeClr val="tx1"/>
                </a:solidFill>
                <a:effectLst/>
                <a:latin typeface="+mn-lt"/>
                <a:ea typeface="+mn-ea"/>
                <a:cs typeface="+mn-cs"/>
              </a:rPr>
              <a:t> – to sú rôzne typy </a:t>
            </a:r>
            <a:r>
              <a:rPr lang="sk-SK" sz="1200" b="1" i="0" kern="1200" dirty="0" smtClean="0">
                <a:solidFill>
                  <a:schemeClr val="tx1"/>
                </a:solidFill>
                <a:effectLst/>
                <a:latin typeface="+mn-lt"/>
                <a:ea typeface="+mn-ea"/>
                <a:cs typeface="+mn-cs"/>
              </a:rPr>
              <a:t>proprietárneho softvéru</a:t>
            </a:r>
            <a:r>
              <a:rPr lang="sk-SK" sz="1200" b="0" i="0" kern="1200" dirty="0" smtClean="0">
                <a:solidFill>
                  <a:schemeClr val="tx1"/>
                </a:solidFill>
                <a:effectLst/>
                <a:latin typeface="+mn-lt"/>
                <a:ea typeface="+mn-ea"/>
                <a:cs typeface="+mn-cs"/>
              </a:rPr>
              <a:t> (</a:t>
            </a:r>
            <a:r>
              <a:rPr lang="sk-SK" sz="1200" b="0" i="0" kern="1200" dirty="0" err="1" smtClean="0">
                <a:solidFill>
                  <a:schemeClr val="tx1"/>
                </a:solidFill>
                <a:effectLst/>
                <a:latin typeface="+mn-lt"/>
                <a:ea typeface="+mn-ea"/>
                <a:cs typeface="+mn-cs"/>
              </a:rPr>
              <a:t>proprietary</a:t>
            </a:r>
            <a:r>
              <a:rPr lang="sk-SK" sz="1200" b="0" i="0" kern="1200" dirty="0" smtClean="0">
                <a:solidFill>
                  <a:schemeClr val="tx1"/>
                </a:solidFill>
                <a:effectLst/>
                <a:latin typeface="+mn-lt"/>
                <a:ea typeface="+mn-ea"/>
                <a:cs typeface="+mn-cs"/>
              </a:rPr>
              <a:t> – vlastnícky, majetkový, majetkové právo),  používateľ nemôže zdrojový kód daného softvéru prezerať, nijak upravovať, ani žiadnym spôsobom tento softvér ďalej dopĺňať. Existuje však aj množstvo softvéru nazývaného </a:t>
            </a:r>
            <a:r>
              <a:rPr lang="sk-SK" sz="1200" b="1" i="0" kern="1200" dirty="0" err="1" smtClean="0">
                <a:solidFill>
                  <a:schemeClr val="tx1"/>
                </a:solidFill>
                <a:effectLst/>
                <a:latin typeface="+mn-lt"/>
                <a:ea typeface="+mn-ea"/>
                <a:cs typeface="+mn-cs"/>
              </a:rPr>
              <a:t>Open</a:t>
            </a:r>
            <a:r>
              <a:rPr lang="sk-SK" sz="1200" b="1" i="0" kern="1200" dirty="0" smtClean="0">
                <a:solidFill>
                  <a:schemeClr val="tx1"/>
                </a:solidFill>
                <a:effectLst/>
                <a:latin typeface="+mn-lt"/>
                <a:ea typeface="+mn-ea"/>
                <a:cs typeface="+mn-cs"/>
              </a:rPr>
              <a:t> </a:t>
            </a:r>
            <a:r>
              <a:rPr lang="sk-SK" sz="1200" b="1" i="0" kern="1200" dirty="0" err="1" smtClean="0">
                <a:solidFill>
                  <a:schemeClr val="tx1"/>
                </a:solidFill>
                <a:effectLst/>
                <a:latin typeface="+mn-lt"/>
                <a:ea typeface="+mn-ea"/>
                <a:cs typeface="+mn-cs"/>
              </a:rPr>
              <a:t>Source</a:t>
            </a:r>
            <a:r>
              <a:rPr lang="sk-SK" sz="1200" b="0" i="0" kern="1200" dirty="0" smtClean="0">
                <a:solidFill>
                  <a:schemeClr val="tx1"/>
                </a:solidFill>
                <a:effectLst/>
                <a:latin typeface="+mn-lt"/>
                <a:ea typeface="+mn-ea"/>
                <a:cs typeface="+mn-cs"/>
              </a:rPr>
              <a:t>, ktorý je dostupný aj so zdrojovými kódmi. Dá sa získať väčšinou zdarma – používateľ môže zdrojový kód daného softvéru prezerať, upravovať  a ďalej rozširovať, dopĺňať.</a:t>
            </a:r>
          </a:p>
          <a:p>
            <a:r>
              <a:rPr lang="sk-SK" sz="1200" b="0" i="0" kern="1200" dirty="0" smtClean="0">
                <a:solidFill>
                  <a:schemeClr val="tx1"/>
                </a:solidFill>
                <a:effectLst/>
                <a:latin typeface="+mn-lt"/>
                <a:ea typeface="+mn-ea"/>
                <a:cs typeface="+mn-cs"/>
              </a:rPr>
              <a:t> </a:t>
            </a:r>
          </a:p>
          <a:p>
            <a:r>
              <a:rPr lang="sk-SK" sz="1200" b="0" i="0" kern="1200" dirty="0" smtClean="0">
                <a:solidFill>
                  <a:schemeClr val="tx1"/>
                </a:solidFill>
                <a:effectLst/>
                <a:latin typeface="+mn-lt"/>
                <a:ea typeface="+mn-ea"/>
                <a:cs typeface="+mn-cs"/>
              </a:rPr>
              <a:t>Osobitným typom softvéru z hľadiska právnej ochrany je tzv. </a:t>
            </a:r>
            <a:r>
              <a:rPr lang="sk-SK" sz="1200" b="1" i="0" kern="1200" dirty="0" smtClean="0">
                <a:solidFill>
                  <a:schemeClr val="tx1"/>
                </a:solidFill>
                <a:effectLst/>
                <a:latin typeface="+mn-lt"/>
                <a:ea typeface="+mn-ea"/>
                <a:cs typeface="+mn-cs"/>
              </a:rPr>
              <a:t>PUBLIC DOMAIN</a:t>
            </a:r>
            <a:r>
              <a:rPr lang="sk-SK" sz="1200" b="0" i="0" kern="1200" dirty="0" smtClean="0">
                <a:solidFill>
                  <a:schemeClr val="tx1"/>
                </a:solidFill>
                <a:effectLst/>
                <a:latin typeface="+mn-lt"/>
                <a:ea typeface="+mn-ea"/>
                <a:cs typeface="+mn-cs"/>
              </a:rPr>
              <a:t> – voľne šíriteľné programy - ale aj s prístupom k zdrojovým kódom, ktoré sa môžu upravovať a ďalej šíriť. Nie sú chránené licenciou, autorským zákonom.</a:t>
            </a:r>
          </a:p>
          <a:p>
            <a:r>
              <a:rPr lang="sk-SK" sz="1200" b="0" i="0" kern="1200" dirty="0" smtClean="0">
                <a:solidFill>
                  <a:schemeClr val="tx1"/>
                </a:solidFill>
                <a:effectLst/>
                <a:latin typeface="+mn-lt"/>
                <a:ea typeface="+mn-ea"/>
                <a:cs typeface="+mn-cs"/>
              </a:rPr>
              <a:t> </a:t>
            </a:r>
          </a:p>
          <a:p>
            <a:r>
              <a:rPr lang="sk-SK" sz="1200" b="0" i="0" kern="1200" dirty="0" err="1" smtClean="0">
                <a:solidFill>
                  <a:schemeClr val="tx1"/>
                </a:solidFill>
                <a:effectLst/>
                <a:latin typeface="+mn-lt"/>
                <a:ea typeface="+mn-ea"/>
                <a:cs typeface="+mn-cs"/>
              </a:rPr>
              <a:t>Public</a:t>
            </a:r>
            <a:r>
              <a:rPr lang="sk-SK" sz="1200" b="0" i="0" kern="1200" dirty="0" smtClean="0">
                <a:solidFill>
                  <a:schemeClr val="tx1"/>
                </a:solidFill>
                <a:effectLst/>
                <a:latin typeface="+mn-lt"/>
                <a:ea typeface="+mn-ea"/>
                <a:cs typeface="+mn-cs"/>
              </a:rPr>
              <a:t> </a:t>
            </a:r>
            <a:r>
              <a:rPr lang="sk-SK" sz="1200" b="0" i="0" kern="1200" dirty="0" err="1" smtClean="0">
                <a:solidFill>
                  <a:schemeClr val="tx1"/>
                </a:solidFill>
                <a:effectLst/>
                <a:latin typeface="+mn-lt"/>
                <a:ea typeface="+mn-ea"/>
                <a:cs typeface="+mn-cs"/>
              </a:rPr>
              <a:t>Domain</a:t>
            </a:r>
            <a:r>
              <a:rPr lang="sk-SK" sz="1200" b="0" i="0" kern="1200" dirty="0" smtClean="0">
                <a:solidFill>
                  <a:schemeClr val="tx1"/>
                </a:solidFill>
                <a:effectLst/>
                <a:latin typeface="+mn-lt"/>
                <a:ea typeface="+mn-ea"/>
                <a:cs typeface="+mn-cs"/>
              </a:rPr>
              <a:t> znamená v preklade verejná oblasť, alebo verejné vlastníctvo.</a:t>
            </a:r>
            <a:r>
              <a:rPr lang="sk-SK" dirty="0" smtClean="0"/>
              <a:t/>
            </a:r>
            <a:br>
              <a:rPr lang="sk-SK" dirty="0" smtClean="0"/>
            </a:br>
            <a:r>
              <a:rPr lang="sk-SK" sz="1200" b="0" i="0" kern="1200" dirty="0" smtClean="0">
                <a:solidFill>
                  <a:schemeClr val="tx1"/>
                </a:solidFill>
                <a:effectLst/>
                <a:latin typeface="+mn-lt"/>
                <a:ea typeface="+mn-ea"/>
                <a:cs typeface="+mn-cs"/>
              </a:rPr>
              <a:t>V autorskom práve to znamená publikácie, dokumenty alebo programy ktoré majú postavenie verejného vlastníctva, verejného majetku, čiže nie sú chránené autorským právom. Najčastejším prípadom </a:t>
            </a:r>
            <a:r>
              <a:rPr lang="sk-SK" sz="1200" b="0" i="0" kern="1200" dirty="0" err="1" smtClean="0">
                <a:solidFill>
                  <a:schemeClr val="tx1"/>
                </a:solidFill>
                <a:effectLst/>
                <a:latin typeface="+mn-lt"/>
                <a:ea typeface="+mn-ea"/>
                <a:cs typeface="+mn-cs"/>
              </a:rPr>
              <a:t>Public</a:t>
            </a:r>
            <a:r>
              <a:rPr lang="sk-SK" sz="1200" b="0" i="0" kern="1200" dirty="0" smtClean="0">
                <a:solidFill>
                  <a:schemeClr val="tx1"/>
                </a:solidFill>
                <a:effectLst/>
                <a:latin typeface="+mn-lt"/>
                <a:ea typeface="+mn-ea"/>
                <a:cs typeface="+mn-cs"/>
              </a:rPr>
              <a:t> </a:t>
            </a:r>
            <a:r>
              <a:rPr lang="sk-SK" sz="1200" b="0" i="0" kern="1200" dirty="0" err="1" smtClean="0">
                <a:solidFill>
                  <a:schemeClr val="tx1"/>
                </a:solidFill>
                <a:effectLst/>
                <a:latin typeface="+mn-lt"/>
                <a:ea typeface="+mn-ea"/>
                <a:cs typeface="+mn-cs"/>
              </a:rPr>
              <a:t>Domain</a:t>
            </a:r>
            <a:r>
              <a:rPr lang="sk-SK" sz="1200" b="0" i="0" kern="1200" dirty="0" smtClean="0">
                <a:solidFill>
                  <a:schemeClr val="tx1"/>
                </a:solidFill>
                <a:effectLst/>
                <a:latin typeface="+mn-lt"/>
                <a:ea typeface="+mn-ea"/>
                <a:cs typeface="+mn-cs"/>
              </a:rPr>
              <a:t> v autorskom práve je dielo, ktorého autorské práva vypršali, ktorého vznik bol financovaný z verejných zdrojov, alebo ktorého autor sa rozhodol, že dovolí svoje dielo voľne používať. Na prvý pohľad sa môže zdať že by </a:t>
            </a:r>
            <a:r>
              <a:rPr lang="sk-SK" sz="1200" b="0" i="0" kern="1200" dirty="0" err="1" smtClean="0">
                <a:solidFill>
                  <a:schemeClr val="tx1"/>
                </a:solidFill>
                <a:effectLst/>
                <a:latin typeface="+mn-lt"/>
                <a:ea typeface="+mn-ea"/>
                <a:cs typeface="+mn-cs"/>
              </a:rPr>
              <a:t>Public</a:t>
            </a:r>
            <a:r>
              <a:rPr lang="sk-SK" sz="1200" b="0" i="0" kern="1200" dirty="0" smtClean="0">
                <a:solidFill>
                  <a:schemeClr val="tx1"/>
                </a:solidFill>
                <a:effectLst/>
                <a:latin typeface="+mn-lt"/>
                <a:ea typeface="+mn-ea"/>
                <a:cs typeface="+mn-cs"/>
              </a:rPr>
              <a:t> </a:t>
            </a:r>
            <a:r>
              <a:rPr lang="sk-SK" sz="1200" b="0" i="0" kern="1200" dirty="0" err="1" smtClean="0">
                <a:solidFill>
                  <a:schemeClr val="tx1"/>
                </a:solidFill>
                <a:effectLst/>
                <a:latin typeface="+mn-lt"/>
                <a:ea typeface="+mn-ea"/>
                <a:cs typeface="+mn-cs"/>
              </a:rPr>
              <a:t>Domain</a:t>
            </a:r>
            <a:r>
              <a:rPr lang="sk-SK" sz="1200" b="0" i="0" kern="1200" dirty="0" smtClean="0">
                <a:solidFill>
                  <a:schemeClr val="tx1"/>
                </a:solidFill>
                <a:effectLst/>
                <a:latin typeface="+mn-lt"/>
                <a:ea typeface="+mn-ea"/>
                <a:cs typeface="+mn-cs"/>
              </a:rPr>
              <a:t> mala byť zaradená medzi licencie </a:t>
            </a:r>
            <a:r>
              <a:rPr lang="sk-SK" sz="1200" b="0" i="0" kern="1200" dirty="0" err="1" smtClean="0">
                <a:solidFill>
                  <a:schemeClr val="tx1"/>
                </a:solidFill>
                <a:effectLst/>
                <a:latin typeface="+mn-lt"/>
                <a:ea typeface="+mn-ea"/>
                <a:cs typeface="+mn-cs"/>
              </a:rPr>
              <a:t>open</a:t>
            </a:r>
            <a:r>
              <a:rPr lang="sk-SK" sz="1200" b="0" i="0" kern="1200" dirty="0" smtClean="0">
                <a:solidFill>
                  <a:schemeClr val="tx1"/>
                </a:solidFill>
                <a:effectLst/>
                <a:latin typeface="+mn-lt"/>
                <a:ea typeface="+mn-ea"/>
                <a:cs typeface="+mn-cs"/>
              </a:rPr>
              <a:t> </a:t>
            </a:r>
            <a:r>
              <a:rPr lang="sk-SK" sz="1200" b="0" i="0" kern="1200" dirty="0" err="1" smtClean="0">
                <a:solidFill>
                  <a:schemeClr val="tx1"/>
                </a:solidFill>
                <a:effectLst/>
                <a:latin typeface="+mn-lt"/>
                <a:ea typeface="+mn-ea"/>
                <a:cs typeface="+mn-cs"/>
              </a:rPr>
              <a:t>source</a:t>
            </a:r>
            <a:r>
              <a:rPr lang="sk-SK" sz="1200" b="0" i="0" kern="1200" dirty="0" smtClean="0">
                <a:solidFill>
                  <a:schemeClr val="tx1"/>
                </a:solidFill>
                <a:effectLst/>
                <a:latin typeface="+mn-lt"/>
                <a:ea typeface="+mn-ea"/>
                <a:cs typeface="+mn-cs"/>
              </a:rPr>
              <a:t>, keďže sú tieto diela poskytované zadarmo, neposkytujú  však (väčšinou) zdrojový kód a teda neposkytujú slobodu prezerania a upravovania zdrojového kódu.</a:t>
            </a:r>
            <a:r>
              <a:rPr lang="sk-SK" dirty="0" smtClean="0"/>
              <a:t/>
            </a:r>
            <a:br>
              <a:rPr lang="sk-SK" dirty="0" smtClean="0"/>
            </a:br>
            <a:r>
              <a:rPr lang="sk-SK" sz="1200" b="0" i="0" kern="1200" dirty="0" smtClean="0">
                <a:solidFill>
                  <a:schemeClr val="tx1"/>
                </a:solidFill>
                <a:effectLst/>
                <a:latin typeface="+mn-lt"/>
                <a:ea typeface="+mn-ea"/>
                <a:cs typeface="+mn-cs"/>
              </a:rPr>
              <a:t> </a:t>
            </a:r>
            <a:r>
              <a:rPr lang="sk-SK" dirty="0" smtClean="0"/>
              <a:t/>
            </a:r>
            <a:br>
              <a:rPr lang="sk-SK" dirty="0" smtClean="0"/>
            </a:br>
            <a:r>
              <a:rPr lang="sk-SK" sz="1200" b="0" i="0" kern="1200" dirty="0" smtClean="0">
                <a:solidFill>
                  <a:schemeClr val="tx1"/>
                </a:solidFill>
                <a:effectLst/>
                <a:latin typeface="+mn-lt"/>
                <a:ea typeface="+mn-ea"/>
                <a:cs typeface="+mn-cs"/>
              </a:rPr>
              <a:t>V slovenskom autorskom práve ekvivalentný pojem neexistuje. Predovšetkým sa nikto nemôže vzdať svojich (autorských) práv, môže iba ponúknuť verejnosti bezúplatnú licenciu na ľubovoľné použitie diela, a prípadne možno predpokladať, že autor, ktorý svoje dielo takto označil, sa svojich práv nebude domáhať. </a:t>
            </a:r>
            <a:r>
              <a:rPr lang="sk-SK" dirty="0" smtClean="0"/>
              <a:t/>
            </a:r>
            <a:br>
              <a:rPr lang="sk-SK" dirty="0" smtClean="0"/>
            </a:br>
            <a:r>
              <a:rPr lang="sk-SK" sz="1200" b="0" i="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sk-SK" sz="1200" b="0" i="0" kern="1200" dirty="0" smtClean="0">
                <a:solidFill>
                  <a:schemeClr val="tx1"/>
                </a:solidFill>
                <a:effectLst/>
                <a:latin typeface="+mn-lt"/>
                <a:ea typeface="+mn-ea"/>
                <a:cs typeface="+mn-cs"/>
              </a:rPr>
              <a:t>CERN </a:t>
            </a:r>
            <a:r>
              <a:rPr lang="sk-SK" sz="1200" b="0" i="0" kern="1200" dirty="0" err="1" smtClean="0">
                <a:solidFill>
                  <a:schemeClr val="tx1"/>
                </a:solidFill>
                <a:effectLst/>
                <a:latin typeface="+mn-lt"/>
                <a:ea typeface="+mn-ea"/>
                <a:cs typeface="+mn-cs"/>
              </a:rPr>
              <a:t>httpd</a:t>
            </a:r>
            <a:endParaRPr lang="sk-SK" sz="1200" b="0" i="0" kern="1200" dirty="0" smtClean="0">
              <a:solidFill>
                <a:schemeClr val="tx1"/>
              </a:solidFill>
              <a:effectLst/>
              <a:latin typeface="+mn-lt"/>
              <a:ea typeface="+mn-ea"/>
              <a:cs typeface="+mn-cs"/>
            </a:endParaRPr>
          </a:p>
          <a:p>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2</a:t>
            </a:fld>
            <a:endParaRPr lang="sk-SK"/>
          </a:p>
        </p:txBody>
      </p:sp>
    </p:spTree>
    <p:extLst>
      <p:ext uri="{BB962C8B-B14F-4D97-AF65-F5344CB8AC3E}">
        <p14:creationId xmlns:p14="http://schemas.microsoft.com/office/powerpoint/2010/main" val="9266781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13</a:t>
            </a:fld>
            <a:endParaRPr lang="sk-SK"/>
          </a:p>
        </p:txBody>
      </p:sp>
    </p:spTree>
    <p:extLst>
      <p:ext uri="{BB962C8B-B14F-4D97-AF65-F5344CB8AC3E}">
        <p14:creationId xmlns:p14="http://schemas.microsoft.com/office/powerpoint/2010/main" val="2122830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err="1" smtClean="0">
                <a:solidFill>
                  <a:schemeClr val="tx1"/>
                </a:solidFill>
                <a:effectLst/>
                <a:latin typeface="+mn-lt"/>
                <a:ea typeface="+mn-ea"/>
                <a:cs typeface="+mn-cs"/>
              </a:rPr>
              <a:t>tj</a:t>
            </a:r>
            <a:r>
              <a:rPr lang="sk-SK" sz="1200" b="0" i="0" kern="1200" dirty="0" smtClean="0">
                <a:solidFill>
                  <a:schemeClr val="tx1"/>
                </a:solidFill>
                <a:effectLst/>
                <a:latin typeface="+mn-lt"/>
                <a:ea typeface="+mn-ea"/>
                <a:cs typeface="+mn-cs"/>
              </a:rPr>
              <a:t>. odstraňuje programátorské chyby, diagnostikuje </a:t>
            </a:r>
            <a:r>
              <a:rPr lang="sk-SK" sz="1200" b="0" i="0" kern="1200" dirty="0" err="1" smtClean="0">
                <a:solidFill>
                  <a:schemeClr val="tx1"/>
                </a:solidFill>
                <a:effectLst/>
                <a:latin typeface="+mn-lt"/>
                <a:ea typeface="+mn-ea"/>
                <a:cs typeface="+mn-cs"/>
              </a:rPr>
              <a:t>vadný</a:t>
            </a:r>
            <a:r>
              <a:rPr lang="sk-SK" sz="1200" b="0" i="0" u="none" strike="noStrike" kern="1200" dirty="0" err="1" smtClean="0">
                <a:solidFill>
                  <a:schemeClr val="tx1"/>
                </a:solidFill>
                <a:effectLst/>
                <a:latin typeface="+mn-lt"/>
                <a:ea typeface="+mn-ea"/>
                <a:cs typeface="+mn-cs"/>
                <a:hlinkClick r:id="rId3" tooltip="Hardware"/>
              </a:rPr>
              <a:t>hardware</a:t>
            </a:r>
            <a:r>
              <a:rPr lang="sk-SK" sz="1200" b="0" i="0" kern="1200" dirty="0" smtClean="0">
                <a:solidFill>
                  <a:schemeClr val="tx1"/>
                </a:solidFill>
                <a:effectLst/>
                <a:latin typeface="+mn-lt"/>
                <a:ea typeface="+mn-ea"/>
                <a:cs typeface="+mn-cs"/>
              </a:rPr>
              <a:t>, programuje </a:t>
            </a:r>
            <a:r>
              <a:rPr lang="sk-SK" sz="1200" b="0" i="0" kern="1200" dirty="0" err="1" smtClean="0">
                <a:solidFill>
                  <a:schemeClr val="tx1"/>
                </a:solidFill>
                <a:effectLst/>
                <a:latin typeface="+mn-lt"/>
                <a:ea typeface="+mn-ea"/>
                <a:cs typeface="+mn-cs"/>
              </a:rPr>
              <a:t>obtížné</a:t>
            </a:r>
            <a:r>
              <a:rPr lang="sk-SK" sz="1200" b="0" i="0" kern="1200" dirty="0" smtClean="0">
                <a:solidFill>
                  <a:schemeClr val="tx1"/>
                </a:solidFill>
                <a:effectLst/>
                <a:latin typeface="+mn-lt"/>
                <a:ea typeface="+mn-ea"/>
                <a:cs typeface="+mn-cs"/>
              </a:rPr>
              <a:t> </a:t>
            </a:r>
            <a:r>
              <a:rPr lang="sk-SK" sz="1200" b="0" i="0" u="none" strike="noStrike" kern="1200" dirty="0" smtClean="0">
                <a:solidFill>
                  <a:schemeClr val="tx1"/>
                </a:solidFill>
                <a:effectLst/>
                <a:latin typeface="+mn-lt"/>
                <a:ea typeface="+mn-ea"/>
                <a:cs typeface="+mn-cs"/>
                <a:hlinkClick r:id="rId4" tooltip="Algoritmus"/>
              </a:rPr>
              <a:t>algoritmy</a:t>
            </a:r>
            <a:r>
              <a:rPr lang="sk-SK" sz="1200" b="0" i="0" kern="1200" dirty="0" smtClean="0">
                <a:solidFill>
                  <a:schemeClr val="tx1"/>
                </a:solidFill>
                <a:effectLst/>
                <a:latin typeface="+mn-lt"/>
                <a:ea typeface="+mn-ea"/>
                <a:cs typeface="+mn-cs"/>
              </a:rPr>
              <a:t>)</a:t>
            </a:r>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14</a:t>
            </a:fld>
            <a:endParaRPr lang="sk-SK"/>
          </a:p>
        </p:txBody>
      </p:sp>
    </p:spTree>
    <p:extLst>
      <p:ext uri="{BB962C8B-B14F-4D97-AF65-F5344CB8AC3E}">
        <p14:creationId xmlns:p14="http://schemas.microsoft.com/office/powerpoint/2010/main" val="35816239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smtClean="0">
                <a:solidFill>
                  <a:schemeClr val="tx1"/>
                </a:solidFill>
                <a:effectLst/>
                <a:latin typeface="+mn-lt"/>
                <a:ea typeface="+mn-ea"/>
                <a:cs typeface="+mn-cs"/>
              </a:rPr>
              <a:t>Ak vezmeme ako príklad YouTube, ak užívateľ neoprávnene nahrá hudobné dielo bez licencie, dopustí sa porušenia autorského práva sám. Za istých okolností by za svoju nečinnosť mohol byť v rôznych smeroch zodpovedný aj YouTube. Poskytovateľ pripojenia na internet (napr. Orange), pokiaľ sa úmyselne nepodieľa na konkrétnej protiprávnej činnosti, v zásade nemôže byť zodpovedný za porušenie autorských práv užívateľom. Môže byť však predmetom žaloby, ktorou sa držiteľ autorských práv domáha odhalenie identity užívateľa, ktorý súbor na internet nahral.</a:t>
            </a:r>
          </a:p>
          <a:p>
            <a:endParaRPr lang="sk-SK" sz="1200" b="0" i="0" kern="1200" dirty="0" smtClean="0">
              <a:solidFill>
                <a:schemeClr val="tx1"/>
              </a:solidFill>
              <a:effectLst/>
              <a:latin typeface="+mn-lt"/>
              <a:ea typeface="+mn-ea"/>
              <a:cs typeface="+mn-cs"/>
            </a:endParaRPr>
          </a:p>
          <a:p>
            <a:endParaRPr lang="sk-SK" sz="1200" b="0" i="0" kern="1200" dirty="0" smtClean="0">
              <a:solidFill>
                <a:schemeClr val="tx1"/>
              </a:solidFill>
              <a:effectLst/>
              <a:latin typeface="+mn-lt"/>
              <a:ea typeface="+mn-ea"/>
              <a:cs typeface="+mn-cs"/>
            </a:endParaRPr>
          </a:p>
          <a:p>
            <a:r>
              <a:rPr lang="sk-SK" sz="1200" b="0" i="0" kern="1200" dirty="0" smtClean="0">
                <a:solidFill>
                  <a:schemeClr val="tx1"/>
                </a:solidFill>
                <a:effectLst/>
                <a:latin typeface="+mn-lt"/>
                <a:ea typeface="+mn-ea"/>
                <a:cs typeface="+mn-cs"/>
              </a:rPr>
              <a:t>slovesné dielo a počítačový program,</a:t>
            </a:r>
          </a:p>
          <a:p>
            <a:r>
              <a:rPr lang="sk-SK" sz="1200" b="0" i="0" kern="1200" dirty="0" smtClean="0">
                <a:solidFill>
                  <a:schemeClr val="tx1"/>
                </a:solidFill>
                <a:effectLst/>
                <a:latin typeface="+mn-lt"/>
                <a:ea typeface="+mn-ea"/>
                <a:cs typeface="+mn-cs"/>
              </a:rPr>
              <a:t>ústne podané, predvedené alebo inak vykonané slovesné dielo, najmä prejav a prednáška,</a:t>
            </a:r>
          </a:p>
          <a:p>
            <a:r>
              <a:rPr lang="sk-SK" sz="1200" b="0" i="0" kern="1200" dirty="0" smtClean="0">
                <a:solidFill>
                  <a:schemeClr val="tx1"/>
                </a:solidFill>
                <a:effectLst/>
                <a:latin typeface="+mn-lt"/>
                <a:ea typeface="+mn-ea"/>
                <a:cs typeface="+mn-cs"/>
              </a:rPr>
              <a:t>divadelné dielo, predovšetkým dramatické dielo, hudobnodramatické dielo, pantomimické dielo a choreografické dielo, ako aj iné dielo vytvorené na zverejnenie,</a:t>
            </a:r>
          </a:p>
          <a:p>
            <a:r>
              <a:rPr lang="sk-SK" sz="1200" b="0" i="0" kern="1200" dirty="0" smtClean="0">
                <a:solidFill>
                  <a:schemeClr val="tx1"/>
                </a:solidFill>
                <a:effectLst/>
                <a:latin typeface="+mn-lt"/>
                <a:ea typeface="+mn-ea"/>
                <a:cs typeface="+mn-cs"/>
              </a:rPr>
              <a:t>hudobné dielo s textom alebo bez textu,</a:t>
            </a:r>
          </a:p>
          <a:p>
            <a:r>
              <a:rPr lang="sk-SK" sz="1200" b="0" i="0" kern="1200" dirty="0" smtClean="0">
                <a:solidFill>
                  <a:schemeClr val="tx1"/>
                </a:solidFill>
                <a:effectLst/>
                <a:latin typeface="+mn-lt"/>
                <a:ea typeface="+mn-ea"/>
                <a:cs typeface="+mn-cs"/>
              </a:rPr>
              <a:t>audiovizuálne dielo, predovšetkým filmové dielo,</a:t>
            </a:r>
          </a:p>
          <a:p>
            <a:r>
              <a:rPr lang="sk-SK" sz="1200" b="0" i="0" kern="1200" dirty="0" smtClean="0">
                <a:solidFill>
                  <a:schemeClr val="tx1"/>
                </a:solidFill>
                <a:effectLst/>
                <a:latin typeface="+mn-lt"/>
                <a:ea typeface="+mn-ea"/>
                <a:cs typeface="+mn-cs"/>
              </a:rPr>
              <a:t>maľba, kresba, náčrt, ilustrácia, socha a iné dielo výtvarného umenia,</a:t>
            </a:r>
          </a:p>
          <a:p>
            <a:r>
              <a:rPr lang="sk-SK" sz="1200" b="0" i="0" kern="1200" dirty="0" smtClean="0">
                <a:solidFill>
                  <a:schemeClr val="tx1"/>
                </a:solidFill>
                <a:effectLst/>
                <a:latin typeface="+mn-lt"/>
                <a:ea typeface="+mn-ea"/>
                <a:cs typeface="+mn-cs"/>
              </a:rPr>
              <a:t>fotografické dielo,</a:t>
            </a:r>
          </a:p>
          <a:p>
            <a:r>
              <a:rPr lang="sk-SK" sz="1200" b="0" i="0" kern="1200" dirty="0" smtClean="0">
                <a:solidFill>
                  <a:schemeClr val="tx1"/>
                </a:solidFill>
                <a:effectLst/>
                <a:latin typeface="+mn-lt"/>
                <a:ea typeface="+mn-ea"/>
                <a:cs typeface="+mn-cs"/>
              </a:rPr>
              <a:t>architektonické dielo, predovšetkým dielo stavebnej architektúry a urbanizmu, dielo záhradnej a interiérovej architektúry a dielo stavebného dizajnu,</a:t>
            </a:r>
          </a:p>
          <a:p>
            <a:r>
              <a:rPr lang="sk-SK" sz="1200" b="0" i="0" kern="1200" dirty="0" smtClean="0">
                <a:solidFill>
                  <a:schemeClr val="tx1"/>
                </a:solidFill>
                <a:effectLst/>
                <a:latin typeface="+mn-lt"/>
                <a:ea typeface="+mn-ea"/>
                <a:cs typeface="+mn-cs"/>
              </a:rPr>
              <a:t>dielo úžitkového umenia,</a:t>
            </a:r>
          </a:p>
          <a:p>
            <a:r>
              <a:rPr lang="sk-SK" sz="1200" b="0" i="0" kern="1200" dirty="0" smtClean="0">
                <a:solidFill>
                  <a:schemeClr val="tx1"/>
                </a:solidFill>
                <a:effectLst/>
                <a:latin typeface="+mn-lt"/>
                <a:ea typeface="+mn-ea"/>
                <a:cs typeface="+mn-cs"/>
              </a:rPr>
              <a:t>kartografické dielo v analógovej alebo v inej forme.“</a:t>
            </a:r>
          </a:p>
          <a:p>
            <a:endParaRPr lang="sk-SK" sz="1200" b="0" i="0" kern="1200" dirty="0" smtClean="0">
              <a:solidFill>
                <a:schemeClr val="tx1"/>
              </a:solidFill>
              <a:effectLst/>
              <a:latin typeface="+mn-lt"/>
              <a:ea typeface="+mn-ea"/>
              <a:cs typeface="+mn-cs"/>
            </a:endParaRPr>
          </a:p>
          <a:p>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16</a:t>
            </a:fld>
            <a:endParaRPr lang="sk-SK"/>
          </a:p>
        </p:txBody>
      </p:sp>
    </p:spTree>
    <p:extLst>
      <p:ext uri="{BB962C8B-B14F-4D97-AF65-F5344CB8AC3E}">
        <p14:creationId xmlns:p14="http://schemas.microsoft.com/office/powerpoint/2010/main" val="4033228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dirty="0" err="1" smtClean="0"/>
              <a:t>torrenty</a:t>
            </a:r>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17</a:t>
            </a:fld>
            <a:endParaRPr lang="sk-SK"/>
          </a:p>
        </p:txBody>
      </p:sp>
    </p:spTree>
    <p:extLst>
      <p:ext uri="{BB962C8B-B14F-4D97-AF65-F5344CB8AC3E}">
        <p14:creationId xmlns:p14="http://schemas.microsoft.com/office/powerpoint/2010/main" val="2676821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smtClean="0">
                <a:solidFill>
                  <a:schemeClr val="tx1"/>
                </a:solidFill>
                <a:effectLst/>
                <a:latin typeface="+mn-lt"/>
                <a:ea typeface="+mn-ea"/>
                <a:cs typeface="+mn-cs"/>
              </a:rPr>
              <a:t>Podľa definície sa autorským právom rozumie:</a:t>
            </a:r>
            <a:r>
              <a:rPr lang="sk-SK" dirty="0" smtClean="0"/>
              <a:t/>
            </a:r>
            <a:br>
              <a:rPr lang="sk-SK" dirty="0" smtClean="0"/>
            </a:br>
            <a:r>
              <a:rPr lang="sk-SK" sz="1200" b="0" i="0" kern="1200" dirty="0" smtClean="0">
                <a:solidFill>
                  <a:schemeClr val="tx1"/>
                </a:solidFill>
                <a:effectLst/>
                <a:latin typeface="+mn-lt"/>
                <a:ea typeface="+mn-ea"/>
                <a:cs typeface="+mn-cs"/>
              </a:rPr>
              <a:t>- V objektívnom zmysle súhrn právnych noriem upravujúcich vzťahy vznikajúce v súvislosti s vytvorením literárneho, vedeckého a/alebo umeleckého diela</a:t>
            </a:r>
            <a:r>
              <a:rPr lang="sk-SK" dirty="0" smtClean="0"/>
              <a:t/>
            </a:r>
            <a:br>
              <a:rPr lang="sk-SK" dirty="0" smtClean="0"/>
            </a:br>
            <a:r>
              <a:rPr lang="sk-SK" sz="1200" b="0" i="0" kern="1200" dirty="0" smtClean="0">
                <a:solidFill>
                  <a:schemeClr val="tx1"/>
                </a:solidFill>
                <a:effectLst/>
                <a:latin typeface="+mn-lt"/>
                <a:ea typeface="+mn-ea"/>
                <a:cs typeface="+mn-cs"/>
              </a:rPr>
              <a:t>- V subjektívnom zmysle súhrn oprávnení, ktoré autorovi (ako pôvodnému subjektu autorského práva) alebo jeho oprávnenému zástupcovi (ako odvodenému subjektu autorského práva) vyplývajú z noriem objektívneho práva</a:t>
            </a:r>
          </a:p>
          <a:p>
            <a:endParaRPr lang="sk-SK" sz="1200" b="0" i="0" kern="1200" dirty="0" smtClean="0">
              <a:solidFill>
                <a:schemeClr val="tx1"/>
              </a:solidFill>
              <a:effectLst/>
              <a:latin typeface="+mn-lt"/>
              <a:ea typeface="+mn-ea"/>
              <a:cs typeface="+mn-cs"/>
            </a:endParaRPr>
          </a:p>
          <a:p>
            <a:r>
              <a:rPr lang="sk-SK" sz="1200" b="0" i="0" kern="1200" dirty="0" smtClean="0">
                <a:solidFill>
                  <a:schemeClr val="tx1"/>
                </a:solidFill>
                <a:effectLst/>
                <a:latin typeface="+mn-lt"/>
                <a:ea typeface="+mn-ea"/>
                <a:cs typeface="+mn-cs"/>
              </a:rPr>
              <a:t>Autorské právo vychádza najmä z Autorského zákona, ale aj z ďalších medzinárodných zmlúv. Zabezpečuje autorom výhradné práva na využívanie ich vlastných diel alebo na poskytnutie oprávnenia na ich používanie iným osobám, a tým získanie finančného ohodnotenia. Navyše práva súvisiace s autorským právom zabezpečujú ochranu aj pre výkonných umelcov (napríklad hudobníkov a hercov), producentov a vysielateľov.</a:t>
            </a:r>
            <a:r>
              <a:rPr lang="sk-SK" dirty="0" smtClean="0"/>
              <a:t/>
            </a:r>
            <a:br>
              <a:rPr lang="sk-SK" dirty="0" smtClean="0"/>
            </a:br>
            <a:r>
              <a:rPr lang="sk-SK" dirty="0" smtClean="0"/>
              <a:t/>
            </a:r>
            <a:br>
              <a:rPr lang="sk-SK" dirty="0" smtClean="0"/>
            </a:br>
            <a:r>
              <a:rPr lang="sk-SK" sz="1200" b="0" i="0" kern="1200" dirty="0" smtClean="0">
                <a:solidFill>
                  <a:schemeClr val="tx1"/>
                </a:solidFill>
                <a:effectLst/>
                <a:latin typeface="+mn-lt"/>
                <a:ea typeface="+mn-ea"/>
                <a:cs typeface="+mn-cs"/>
              </a:rPr>
              <a:t>Autorské právo trvá v štátoch EÚ najmenej 70 rokov po autorovej smrti, avšak v niektorých krajinách v rámci angloamerického právneho systému bolo trvanie týchto práv predĺžené až na 90 rokov od autorovej smrti. Keď uplynie doba ochrany autorského práva, dielo sa stáva voľným dielom a na jeho použitie nie je už potrebný žiaden súhlas. S ohľadom na osobnostné práva autora však autorstvo k dielu bude navždy patriť tej fyzickej osobe, ktorá dielo vytvorila.</a:t>
            </a:r>
          </a:p>
          <a:p>
            <a:endParaRPr lang="sk-SK" sz="1200" b="0" i="0" kern="1200" dirty="0" smtClean="0">
              <a:solidFill>
                <a:schemeClr val="tx1"/>
              </a:solidFill>
              <a:effectLst/>
              <a:latin typeface="+mn-lt"/>
              <a:ea typeface="+mn-ea"/>
              <a:cs typeface="+mn-cs"/>
            </a:endParaRPr>
          </a:p>
          <a:p>
            <a:r>
              <a:rPr lang="sk-SK" sz="1200" b="0" i="0" kern="1200" dirty="0" smtClean="0">
                <a:solidFill>
                  <a:schemeClr val="tx1"/>
                </a:solidFill>
                <a:effectLst/>
                <a:latin typeface="+mn-lt"/>
                <a:ea typeface="+mn-ea"/>
                <a:cs typeface="+mn-cs"/>
              </a:rPr>
              <a:t>Fair </a:t>
            </a:r>
            <a:r>
              <a:rPr lang="sk-SK" sz="1200" b="0" i="0" kern="1200" dirty="0" err="1" smtClean="0">
                <a:solidFill>
                  <a:schemeClr val="tx1"/>
                </a:solidFill>
                <a:effectLst/>
                <a:latin typeface="+mn-lt"/>
                <a:ea typeface="+mn-ea"/>
                <a:cs typeface="+mn-cs"/>
              </a:rPr>
              <a:t>Use</a:t>
            </a:r>
            <a:r>
              <a:rPr lang="sk-SK" sz="1200" b="0" i="0" kern="1200" dirty="0" smtClean="0">
                <a:solidFill>
                  <a:schemeClr val="tx1"/>
                </a:solidFill>
                <a:effectLst/>
                <a:latin typeface="+mn-lt"/>
                <a:ea typeface="+mn-ea"/>
                <a:cs typeface="+mn-cs"/>
              </a:rPr>
              <a:t>, v preklade poctivé alebo čestné používanie, je ustanovenie americkej legislatívy  autorského práva, ktoré dovoľuje aj bez súhlasu držiteľa autorských práv použitie chráneného diela na isté účely. Podobné ustanovenie existuje aj vo Veľkej Británii, kde sa označuje ako Fair </a:t>
            </a:r>
            <a:r>
              <a:rPr lang="sk-SK" sz="1200" b="0" i="0" kern="1200" dirty="0" err="1" smtClean="0">
                <a:solidFill>
                  <a:schemeClr val="tx1"/>
                </a:solidFill>
                <a:effectLst/>
                <a:latin typeface="+mn-lt"/>
                <a:ea typeface="+mn-ea"/>
                <a:cs typeface="+mn-cs"/>
              </a:rPr>
              <a:t>Dealing</a:t>
            </a:r>
            <a:r>
              <a:rPr lang="sk-SK" sz="1200" b="0" i="0" kern="1200" dirty="0" smtClean="0">
                <a:solidFill>
                  <a:schemeClr val="tx1"/>
                </a:solidFill>
                <a:effectLst/>
                <a:latin typeface="+mn-lt"/>
                <a:ea typeface="+mn-ea"/>
                <a:cs typeface="+mn-cs"/>
              </a:rPr>
              <a:t> (čestné obchodovanie).</a:t>
            </a:r>
            <a:r>
              <a:rPr lang="sk-SK" dirty="0" smtClean="0"/>
              <a:t/>
            </a:r>
            <a:br>
              <a:rPr lang="sk-SK" dirty="0" smtClean="0"/>
            </a:br>
            <a:r>
              <a:rPr lang="sk-SK" sz="1200" b="0" i="0" kern="1200" dirty="0" smtClean="0">
                <a:solidFill>
                  <a:schemeClr val="tx1"/>
                </a:solidFill>
                <a:effectLst/>
                <a:latin typeface="+mn-lt"/>
                <a:ea typeface="+mn-ea"/>
                <a:cs typeface="+mn-cs"/>
              </a:rPr>
              <a:t> </a:t>
            </a:r>
            <a:r>
              <a:rPr lang="sk-SK" dirty="0" smtClean="0"/>
              <a:t/>
            </a:r>
            <a:br>
              <a:rPr lang="sk-SK" dirty="0" smtClean="0"/>
            </a:br>
            <a:r>
              <a:rPr lang="sk-SK" sz="1200" b="0" i="0" kern="1200" dirty="0" smtClean="0">
                <a:solidFill>
                  <a:schemeClr val="tx1"/>
                </a:solidFill>
                <a:effectLst/>
                <a:latin typeface="+mn-lt"/>
                <a:ea typeface="+mn-ea"/>
                <a:cs typeface="+mn-cs"/>
              </a:rPr>
              <a:t>Podľa ustanovení Fair </a:t>
            </a:r>
            <a:r>
              <a:rPr lang="sk-SK" sz="1200" b="0" i="0" kern="1200" dirty="0" err="1" smtClean="0">
                <a:solidFill>
                  <a:schemeClr val="tx1"/>
                </a:solidFill>
                <a:effectLst/>
                <a:latin typeface="+mn-lt"/>
                <a:ea typeface="+mn-ea"/>
                <a:cs typeface="+mn-cs"/>
              </a:rPr>
              <a:t>Use</a:t>
            </a:r>
            <a:r>
              <a:rPr lang="sk-SK" sz="1200" b="0" i="0" kern="1200" dirty="0" smtClean="0">
                <a:solidFill>
                  <a:schemeClr val="tx1"/>
                </a:solidFill>
                <a:effectLst/>
                <a:latin typeface="+mn-lt"/>
                <a:ea typeface="+mn-ea"/>
                <a:cs typeface="+mn-cs"/>
              </a:rPr>
              <a:t> je povolené využitie chráneného diela, aj bez súhlasu držiteľa autorských práv, za účelom kritiky, komentára, paródie, novinárskeho spravodajstva, vyučovania, výskumu a podobne. Aby sa použitie kvalifikovalo ako Fair </a:t>
            </a:r>
            <a:r>
              <a:rPr lang="sk-SK" sz="1200" b="0" i="0" kern="1200" dirty="0" err="1" smtClean="0">
                <a:solidFill>
                  <a:schemeClr val="tx1"/>
                </a:solidFill>
                <a:effectLst/>
                <a:latin typeface="+mn-lt"/>
                <a:ea typeface="+mn-ea"/>
                <a:cs typeface="+mn-cs"/>
              </a:rPr>
              <a:t>Use</a:t>
            </a:r>
            <a:r>
              <a:rPr lang="sk-SK" sz="1200" b="0" i="0" kern="1200" dirty="0" smtClean="0">
                <a:solidFill>
                  <a:schemeClr val="tx1"/>
                </a:solidFill>
                <a:effectLst/>
                <a:latin typeface="+mn-lt"/>
                <a:ea typeface="+mn-ea"/>
                <a:cs typeface="+mn-cs"/>
              </a:rPr>
              <a:t>, je potrebné zvážiť niektoré hľadiská:</a:t>
            </a:r>
          </a:p>
          <a:p>
            <a:endParaRPr lang="sk-SK" sz="1200" b="0" i="0" kern="1200" dirty="0" smtClean="0">
              <a:solidFill>
                <a:schemeClr val="tx1"/>
              </a:solidFill>
              <a:effectLst/>
              <a:latin typeface="+mn-lt"/>
              <a:ea typeface="+mn-ea"/>
              <a:cs typeface="+mn-cs"/>
            </a:endParaRPr>
          </a:p>
          <a:p>
            <a:pPr lvl="1"/>
            <a:r>
              <a:rPr lang="sk-SK" sz="2400" dirty="0" smtClean="0"/>
              <a:t>za účelom kritiky, komentára, paródie, novinárskeho spravodajstva, vyučovania, výskumu a podobne</a:t>
            </a:r>
          </a:p>
          <a:p>
            <a:endParaRPr lang="sk-SK" sz="2400" dirty="0" smtClean="0"/>
          </a:p>
          <a:p>
            <a:r>
              <a:rPr lang="sk-SK" dirty="0" smtClean="0"/>
              <a:t/>
            </a:r>
            <a:br>
              <a:rPr lang="sk-SK" dirty="0" smtClean="0"/>
            </a:br>
            <a:r>
              <a:rPr lang="sk-SK" dirty="0" smtClean="0"/>
              <a:t/>
            </a:r>
            <a:br>
              <a:rPr lang="sk-SK" dirty="0" smtClean="0"/>
            </a:br>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3</a:t>
            </a:fld>
            <a:endParaRPr lang="sk-SK"/>
          </a:p>
        </p:txBody>
      </p:sp>
    </p:spTree>
    <p:extLst>
      <p:ext uri="{BB962C8B-B14F-4D97-AF65-F5344CB8AC3E}">
        <p14:creationId xmlns:p14="http://schemas.microsoft.com/office/powerpoint/2010/main" val="1241058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1" i="0" kern="1200" dirty="0" smtClean="0">
                <a:solidFill>
                  <a:schemeClr val="tx1"/>
                </a:solidFill>
                <a:effectLst/>
                <a:latin typeface="+mn-lt"/>
                <a:ea typeface="+mn-ea"/>
                <a:cs typeface="+mn-cs"/>
              </a:rPr>
              <a:t>Registrácia softvéru</a:t>
            </a:r>
          </a:p>
          <a:p>
            <a:r>
              <a:rPr lang="sk-SK" sz="1200" b="0" i="0" kern="1200" dirty="0" smtClean="0">
                <a:solidFill>
                  <a:schemeClr val="tx1"/>
                </a:solidFill>
                <a:effectLst/>
                <a:latin typeface="+mn-lt"/>
                <a:ea typeface="+mn-ea"/>
                <a:cs typeface="+mn-cs"/>
              </a:rPr>
              <a:t>Ide o prihlásenie daného softvéru u jeho výrobcu.</a:t>
            </a:r>
          </a:p>
          <a:p>
            <a:r>
              <a:rPr lang="sk-SK" sz="1200" b="0" i="0" kern="1200" dirty="0" err="1" smtClean="0">
                <a:solidFill>
                  <a:schemeClr val="tx1"/>
                </a:solidFill>
                <a:effectLst/>
                <a:latin typeface="+mn-lt"/>
                <a:ea typeface="+mn-ea"/>
                <a:cs typeface="+mn-cs"/>
              </a:rPr>
              <a:t>Registrávia</a:t>
            </a:r>
            <a:r>
              <a:rPr lang="sk-SK" sz="1200" b="0" i="0" kern="1200" dirty="0" smtClean="0">
                <a:solidFill>
                  <a:schemeClr val="tx1"/>
                </a:solidFill>
                <a:effectLst/>
                <a:latin typeface="+mn-lt"/>
                <a:ea typeface="+mn-ea"/>
                <a:cs typeface="+mn-cs"/>
              </a:rPr>
              <a:t> je najlepší spôsob, ako si plne sprístupniť funkcie daného softvéru.</a:t>
            </a:r>
          </a:p>
          <a:p>
            <a:r>
              <a:rPr lang="sk-SK" sz="1200" b="0" i="0" kern="1200" dirty="0" smtClean="0">
                <a:solidFill>
                  <a:schemeClr val="tx1"/>
                </a:solidFill>
                <a:effectLst/>
                <a:latin typeface="+mn-lt"/>
                <a:ea typeface="+mn-ea"/>
                <a:cs typeface="+mn-cs"/>
              </a:rPr>
              <a:t>Nie vždy je síce nutná, ale niektorí výrobcovia si povinnou registráciou chránia svoje dielo.</a:t>
            </a:r>
          </a:p>
          <a:p>
            <a:r>
              <a:rPr lang="sk-SK" sz="1200" b="0" i="0" kern="1200" dirty="0" smtClean="0">
                <a:solidFill>
                  <a:schemeClr val="tx1"/>
                </a:solidFill>
                <a:effectLst/>
                <a:latin typeface="+mn-lt"/>
                <a:ea typeface="+mn-ea"/>
                <a:cs typeface="+mn-cs"/>
              </a:rPr>
              <a:t>Lenže niektoré registrácie </a:t>
            </a:r>
            <a:r>
              <a:rPr lang="sk-SK" sz="1200" b="0" i="0" kern="1200" dirty="0" err="1" smtClean="0">
                <a:solidFill>
                  <a:schemeClr val="tx1"/>
                </a:solidFill>
                <a:effectLst/>
                <a:latin typeface="+mn-lt"/>
                <a:ea typeface="+mn-ea"/>
                <a:cs typeface="+mn-cs"/>
              </a:rPr>
              <a:t>su</a:t>
            </a:r>
            <a:r>
              <a:rPr lang="sk-SK" sz="1200" b="0" i="0" kern="1200" dirty="0" smtClean="0">
                <a:solidFill>
                  <a:schemeClr val="tx1"/>
                </a:solidFill>
                <a:effectLst/>
                <a:latin typeface="+mn-lt"/>
                <a:ea typeface="+mn-ea"/>
                <a:cs typeface="+mn-cs"/>
              </a:rPr>
              <a:t> spoplatnené, a až po zaplatení je možné naplno využívať potenciál programu.</a:t>
            </a:r>
          </a:p>
          <a:p>
            <a:r>
              <a:rPr lang="sk-SK" sz="1200" b="0" i="0" kern="1200" dirty="0" smtClean="0">
                <a:solidFill>
                  <a:schemeClr val="tx1"/>
                </a:solidFill>
                <a:effectLst/>
                <a:latin typeface="+mn-lt"/>
                <a:ea typeface="+mn-ea"/>
                <a:cs typeface="+mn-cs"/>
              </a:rPr>
              <a:t> </a:t>
            </a:r>
          </a:p>
          <a:p>
            <a:r>
              <a:rPr lang="sk-SK" sz="1200" b="0" i="0" kern="1200" dirty="0" smtClean="0">
                <a:solidFill>
                  <a:schemeClr val="tx1"/>
                </a:solidFill>
                <a:effectLst/>
                <a:latin typeface="+mn-lt"/>
                <a:ea typeface="+mn-ea"/>
                <a:cs typeface="+mn-cs"/>
              </a:rPr>
              <a:t>Registráciou získavate právo na pomoc priamo od výrobcu pri riešení technických problémov.</a:t>
            </a:r>
          </a:p>
          <a:p>
            <a:r>
              <a:rPr lang="sk-SK" sz="1200" b="0" i="0" kern="1200" dirty="0" smtClean="0">
                <a:solidFill>
                  <a:schemeClr val="tx1"/>
                </a:solidFill>
                <a:effectLst/>
                <a:latin typeface="+mn-lt"/>
                <a:ea typeface="+mn-ea"/>
                <a:cs typeface="+mn-cs"/>
              </a:rPr>
              <a:t>Získavate nárok na </a:t>
            </a:r>
            <a:r>
              <a:rPr lang="sk-SK" sz="1200" b="0" i="0" u="sng" kern="1200" dirty="0" smtClean="0">
                <a:solidFill>
                  <a:schemeClr val="tx1"/>
                </a:solidFill>
                <a:effectLst/>
                <a:latin typeface="+mn-lt"/>
                <a:ea typeface="+mn-ea"/>
                <a:cs typeface="+mn-cs"/>
                <a:hlinkClick r:id="rId3"/>
              </a:rPr>
              <a:t>aktualizácie</a:t>
            </a:r>
            <a:r>
              <a:rPr lang="sk-SK" sz="1200" b="0" i="0" kern="1200" dirty="0" smtClean="0">
                <a:solidFill>
                  <a:schemeClr val="tx1"/>
                </a:solidFill>
                <a:effectLst/>
                <a:latin typeface="+mn-lt"/>
                <a:ea typeface="+mn-ea"/>
                <a:cs typeface="+mn-cs"/>
              </a:rPr>
              <a:t> a doplnky do softvéru zadarmo.</a:t>
            </a:r>
          </a:p>
          <a:p>
            <a:r>
              <a:rPr lang="sk-SK" sz="1200" b="0" i="0" kern="1200" dirty="0" smtClean="0">
                <a:solidFill>
                  <a:schemeClr val="tx1"/>
                </a:solidFill>
                <a:effectLst/>
                <a:latin typeface="+mn-lt"/>
                <a:ea typeface="+mn-ea"/>
                <a:cs typeface="+mn-cs"/>
              </a:rPr>
              <a:t> </a:t>
            </a:r>
          </a:p>
          <a:p>
            <a:r>
              <a:rPr lang="sk-SK" sz="1200" b="0" i="0" kern="1200" dirty="0" smtClean="0">
                <a:solidFill>
                  <a:schemeClr val="tx1"/>
                </a:solidFill>
                <a:effectLst/>
                <a:latin typeface="+mn-lt"/>
                <a:ea typeface="+mn-ea"/>
                <a:cs typeface="+mn-cs"/>
              </a:rPr>
              <a:t>Firmy </a:t>
            </a:r>
            <a:r>
              <a:rPr lang="sk-SK" sz="1200" b="0" i="0" kern="1200" dirty="0" err="1" smtClean="0">
                <a:solidFill>
                  <a:schemeClr val="tx1"/>
                </a:solidFill>
                <a:effectLst/>
                <a:latin typeface="+mn-lt"/>
                <a:ea typeface="+mn-ea"/>
                <a:cs typeface="+mn-cs"/>
              </a:rPr>
              <a:t>používaju</a:t>
            </a:r>
            <a:r>
              <a:rPr lang="sk-SK" sz="1200" b="0" i="0" kern="1200" dirty="0" smtClean="0">
                <a:solidFill>
                  <a:schemeClr val="tx1"/>
                </a:solidFill>
                <a:effectLst/>
                <a:latin typeface="+mn-lt"/>
                <a:ea typeface="+mn-ea"/>
                <a:cs typeface="+mn-cs"/>
              </a:rPr>
              <a:t> registráciu aj ako štatistiku, aby vedeli ako je ich program úspešný.</a:t>
            </a:r>
          </a:p>
          <a:p>
            <a:r>
              <a:rPr lang="sk-SK" sz="1200" b="0" i="0" kern="1200" dirty="0" smtClean="0">
                <a:solidFill>
                  <a:schemeClr val="tx1"/>
                </a:solidFill>
                <a:effectLst/>
                <a:latin typeface="+mn-lt"/>
                <a:ea typeface="+mn-ea"/>
                <a:cs typeface="+mn-cs"/>
              </a:rPr>
              <a:t/>
            </a:r>
            <a:br>
              <a:rPr lang="sk-SK" sz="1200" b="0" i="0" kern="1200" dirty="0" smtClean="0">
                <a:solidFill>
                  <a:schemeClr val="tx1"/>
                </a:solidFill>
                <a:effectLst/>
                <a:latin typeface="+mn-lt"/>
                <a:ea typeface="+mn-ea"/>
                <a:cs typeface="+mn-cs"/>
              </a:rPr>
            </a:br>
            <a:r>
              <a:rPr lang="sk-SK" sz="1200" b="0" i="0" kern="1200" dirty="0" smtClean="0">
                <a:solidFill>
                  <a:schemeClr val="tx1"/>
                </a:solidFill>
                <a:effectLst/>
                <a:latin typeface="+mn-lt"/>
                <a:ea typeface="+mn-ea"/>
                <a:cs typeface="+mn-cs"/>
              </a:rPr>
              <a:t/>
            </a:r>
            <a:br>
              <a:rPr lang="sk-SK" sz="1200" b="0" i="0" kern="1200" dirty="0" smtClean="0">
                <a:solidFill>
                  <a:schemeClr val="tx1"/>
                </a:solidFill>
                <a:effectLst/>
                <a:latin typeface="+mn-lt"/>
                <a:ea typeface="+mn-ea"/>
                <a:cs typeface="+mn-cs"/>
              </a:rPr>
            </a:br>
            <a:r>
              <a:rPr lang="sk-SK" sz="1200" b="0" i="0" kern="1200" dirty="0" smtClean="0">
                <a:solidFill>
                  <a:schemeClr val="tx1"/>
                </a:solidFill>
                <a:effectLst/>
                <a:latin typeface="+mn-lt"/>
                <a:ea typeface="+mn-ea"/>
                <a:cs typeface="+mn-cs"/>
              </a:rPr>
              <a:t>Viac tu: </a:t>
            </a:r>
            <a:r>
              <a:rPr lang="sk-SK" sz="1200" b="0" i="0" u="sng" kern="1200" dirty="0" smtClean="0">
                <a:solidFill>
                  <a:schemeClr val="tx1"/>
                </a:solidFill>
                <a:effectLst/>
                <a:latin typeface="+mn-lt"/>
                <a:ea typeface="+mn-ea"/>
                <a:cs typeface="+mn-cs"/>
                <a:hlinkClick r:id="rId4"/>
              </a:rPr>
              <a:t>http://soft-firma.webnode.sk/registracia-softveru/</a:t>
            </a:r>
            <a:r>
              <a:rPr lang="sk-SK" sz="1200" b="0" i="0" kern="1200" dirty="0" smtClean="0">
                <a:solidFill>
                  <a:schemeClr val="tx1"/>
                </a:solidFill>
                <a:effectLst/>
                <a:latin typeface="+mn-lt"/>
                <a:ea typeface="+mn-ea"/>
                <a:cs typeface="+mn-cs"/>
              </a:rPr>
              <a:t/>
            </a:r>
            <a:br>
              <a:rPr lang="sk-SK" sz="1200" b="0" i="0" kern="1200" dirty="0" smtClean="0">
                <a:solidFill>
                  <a:schemeClr val="tx1"/>
                </a:solidFill>
                <a:effectLst/>
                <a:latin typeface="+mn-lt"/>
                <a:ea typeface="+mn-ea"/>
                <a:cs typeface="+mn-cs"/>
              </a:rPr>
            </a:br>
            <a:r>
              <a:rPr lang="sk-SK" sz="1200" b="0" i="0" kern="1200" dirty="0" smtClean="0">
                <a:solidFill>
                  <a:schemeClr val="tx1"/>
                </a:solidFill>
                <a:effectLst/>
                <a:latin typeface="+mn-lt"/>
                <a:ea typeface="+mn-ea"/>
                <a:cs typeface="+mn-cs"/>
              </a:rPr>
              <a:t>Vytvorte si vlastné stránky zadarmo: </a:t>
            </a:r>
            <a:r>
              <a:rPr lang="sk-SK" sz="1200" b="0" i="0" u="sng" kern="1200" dirty="0" smtClean="0">
                <a:solidFill>
                  <a:schemeClr val="tx1"/>
                </a:solidFill>
                <a:effectLst/>
                <a:latin typeface="+mn-lt"/>
                <a:ea typeface="+mn-ea"/>
                <a:cs typeface="+mn-cs"/>
                <a:hlinkClick r:id="rId5"/>
              </a:rPr>
              <a:t>http://www.webnode.sk</a:t>
            </a:r>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4</a:t>
            </a:fld>
            <a:endParaRPr lang="sk-SK"/>
          </a:p>
        </p:txBody>
      </p:sp>
    </p:spTree>
    <p:extLst>
      <p:ext uri="{BB962C8B-B14F-4D97-AF65-F5344CB8AC3E}">
        <p14:creationId xmlns:p14="http://schemas.microsoft.com/office/powerpoint/2010/main" val="1354820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smtClean="0">
                <a:solidFill>
                  <a:schemeClr val="tx1"/>
                </a:solidFill>
                <a:effectLst/>
                <a:latin typeface="+mn-lt"/>
                <a:ea typeface="+mn-ea"/>
                <a:cs typeface="+mn-cs"/>
              </a:rPr>
              <a:t>Softvérová licencia sa chápe ako typ vlastníckej – proprietárnej, platenej alebo bezplatnej licencie, ako aj vyhlásenie o zmluve medzi výrobcom a používateľom počítačového softvéru — niekedy nazývané Licenčná zmluva koncového používateľa (EULA) — ktoré špecifikuje rozsah povolenia, ktoré vlastník poskytuje používateľovi.</a:t>
            </a:r>
          </a:p>
          <a:p>
            <a:endParaRPr lang="sk-SK" sz="1200" b="0" i="0" kern="1200" dirty="0" smtClean="0">
              <a:solidFill>
                <a:schemeClr val="tx1"/>
              </a:solidFill>
              <a:effectLst/>
              <a:latin typeface="+mn-lt"/>
              <a:ea typeface="+mn-ea"/>
              <a:cs typeface="+mn-cs"/>
            </a:endParaRPr>
          </a:p>
          <a:p>
            <a:r>
              <a:rPr lang="sk-SK" sz="1200" b="0" i="0" kern="1200" dirty="0" smtClean="0">
                <a:solidFill>
                  <a:schemeClr val="tx1"/>
                </a:solidFill>
                <a:effectLst/>
                <a:latin typeface="+mn-lt"/>
                <a:ea typeface="+mn-ea"/>
                <a:cs typeface="+mn-cs"/>
              </a:rPr>
              <a:t>Multilicencia je určená pre použitie softvéru na viacerých počítačoch súčasne alebo na serveri pre viac pracovných staníc. Zvyčajne je lacnejšia ako súčet ekvivalentných individuálnych licencií.</a:t>
            </a:r>
            <a:r>
              <a:rPr lang="sk-SK" dirty="0" smtClean="0"/>
              <a:t/>
            </a:r>
            <a:br>
              <a:rPr lang="sk-SK" dirty="0" smtClean="0"/>
            </a:br>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5</a:t>
            </a:fld>
            <a:endParaRPr lang="sk-SK"/>
          </a:p>
        </p:txBody>
      </p:sp>
    </p:spTree>
    <p:extLst>
      <p:ext uri="{BB962C8B-B14F-4D97-AF65-F5344CB8AC3E}">
        <p14:creationId xmlns:p14="http://schemas.microsoft.com/office/powerpoint/2010/main" val="14155197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smtClean="0">
                <a:solidFill>
                  <a:schemeClr val="tx1"/>
                </a:solidFill>
                <a:effectLst/>
                <a:latin typeface="+mn-lt"/>
                <a:ea typeface="+mn-ea"/>
                <a:cs typeface="+mn-cs"/>
              </a:rPr>
              <a:t>aktualizácia existujúceho programového produktu, napr. prispôsobenie programu platnej legislatíve, odstránenie chýb programu, zmena dát v databáze. Update nie je technickým zhodnotením softvéru a účtuje sa na ťarchu účtu nákladov.</a:t>
            </a:r>
          </a:p>
          <a:p>
            <a:endParaRPr lang="sk-SK" sz="1200" b="0" i="0" kern="1200" dirty="0" smtClean="0">
              <a:solidFill>
                <a:schemeClr val="tx1"/>
              </a:solidFill>
              <a:effectLst/>
              <a:latin typeface="+mn-lt"/>
              <a:ea typeface="+mn-ea"/>
              <a:cs typeface="+mn-cs"/>
            </a:endParaRPr>
          </a:p>
          <a:p>
            <a:r>
              <a:rPr lang="sk-SK" sz="1200" b="0" i="0" kern="1200" dirty="0" smtClean="0">
                <a:solidFill>
                  <a:schemeClr val="tx1"/>
                </a:solidFill>
                <a:effectLst/>
                <a:latin typeface="+mn-lt"/>
                <a:ea typeface="+mn-ea"/>
                <a:cs typeface="+mn-cs"/>
              </a:rPr>
              <a:t>Upgrade je rozšírenie programového produktu o nové funkcie, funkčná zmena aplikácie, ktorá nevyplýva zo zmenených legislatívnych podmienok, zdokonalenie používaného softvérového produktu, nahradenie programu novšou vylepšenou aplikáciou.</a:t>
            </a:r>
          </a:p>
          <a:p>
            <a:endParaRPr lang="sk-SK" sz="1200" b="0" i="0" kern="1200" dirty="0" smtClean="0">
              <a:solidFill>
                <a:schemeClr val="tx1"/>
              </a:solidFill>
              <a:effectLst/>
              <a:latin typeface="+mn-lt"/>
              <a:ea typeface="+mn-ea"/>
              <a:cs typeface="+mn-cs"/>
            </a:endParaRPr>
          </a:p>
          <a:p>
            <a:r>
              <a:rPr lang="sk-SK" sz="1200" b="0" i="0" kern="1200" dirty="0" smtClean="0">
                <a:solidFill>
                  <a:schemeClr val="tx1"/>
                </a:solidFill>
                <a:effectLst/>
                <a:latin typeface="+mn-lt"/>
                <a:ea typeface="+mn-ea"/>
                <a:cs typeface="+mn-cs"/>
              </a:rPr>
              <a:t>Ak používate automatické aktualizácie, nemusíte vyhľadávať aktualizácie online, ani sa obávať, že by v počítači chýbali dôležité opravy systému Windows alebo ovládače zariadení. Windows Update automaticky nainštaluje dôležité aktualizácie, keď budú k dispozícii. Windows Update môžete nastaviť aj na automatickú inštaláciu odporúčaných aktualizácií alebo na upozorňovanie na ich dostupnosť. Taktiež si môžete vybrať, či chcete zapnúť službu Microsoft Update, ktorá zabezpečuje aktualizácie pre ďalšie produkty od spoločnosti Microsoft. Voliteľné aktualizácie, ako napríklad jazykové balíky a aktualizácie zo služby Microsoft Update, sa neinštalujú automaticky.</a:t>
            </a:r>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6</a:t>
            </a:fld>
            <a:endParaRPr lang="sk-SK"/>
          </a:p>
        </p:txBody>
      </p:sp>
    </p:spTree>
    <p:extLst>
      <p:ext uri="{BB962C8B-B14F-4D97-AF65-F5344CB8AC3E}">
        <p14:creationId xmlns:p14="http://schemas.microsoft.com/office/powerpoint/2010/main" val="3637510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smtClean="0">
                <a:solidFill>
                  <a:schemeClr val="tx1"/>
                </a:solidFill>
                <a:effectLst/>
                <a:latin typeface="+mn-lt"/>
                <a:ea typeface="+mn-ea"/>
                <a:cs typeface="+mn-cs"/>
              </a:rPr>
              <a:t>Pod pojmom softvérová kriminalita sa zväčša </a:t>
            </a:r>
            <a:r>
              <a:rPr lang="sk-SK" sz="1200" b="0" i="0" kern="1200" dirty="0" err="1" smtClean="0">
                <a:solidFill>
                  <a:schemeClr val="tx1"/>
                </a:solidFill>
                <a:effectLst/>
                <a:latin typeface="+mn-lt"/>
                <a:ea typeface="+mn-ea"/>
                <a:cs typeface="+mn-cs"/>
              </a:rPr>
              <a:t>myslí</a:t>
            </a:r>
            <a:r>
              <a:rPr lang="sk-SK" sz="1200" b="1" i="0" kern="1200" dirty="0" err="1" smtClean="0">
                <a:solidFill>
                  <a:schemeClr val="tx1"/>
                </a:solidFill>
                <a:effectLst/>
                <a:latin typeface="+mn-lt"/>
                <a:ea typeface="+mn-ea"/>
                <a:cs typeface="+mn-cs"/>
              </a:rPr>
              <a:t>porušovanie</a:t>
            </a:r>
            <a:r>
              <a:rPr lang="sk-SK" sz="1200" b="1" i="0" kern="1200" dirty="0" smtClean="0">
                <a:solidFill>
                  <a:schemeClr val="tx1"/>
                </a:solidFill>
                <a:effectLst/>
                <a:latin typeface="+mn-lt"/>
                <a:ea typeface="+mn-ea"/>
                <a:cs typeface="+mn-cs"/>
              </a:rPr>
              <a:t> licenčných podmienok softvérových produktov</a:t>
            </a:r>
            <a:r>
              <a:rPr lang="sk-SK" sz="1200" b="0" i="0" kern="1200" dirty="0" smtClean="0">
                <a:solidFill>
                  <a:schemeClr val="tx1"/>
                </a:solidFill>
                <a:effectLst/>
                <a:latin typeface="+mn-lt"/>
                <a:ea typeface="+mn-ea"/>
                <a:cs typeface="+mn-cs"/>
              </a:rPr>
              <a:t> tým, že za jeho používanie výrobcovi nezaplatíme. </a:t>
            </a:r>
            <a:r>
              <a:rPr lang="sk-SK" sz="1200" b="1" i="0" kern="1200" dirty="0" smtClean="0">
                <a:solidFill>
                  <a:schemeClr val="tx1"/>
                </a:solidFill>
                <a:effectLst/>
                <a:latin typeface="+mn-lt"/>
                <a:ea typeface="+mn-ea"/>
                <a:cs typeface="+mn-cs"/>
              </a:rPr>
              <a:t>Softvér má nehmotnú podobu</a:t>
            </a:r>
            <a:r>
              <a:rPr lang="sk-SK" sz="1200" b="0" i="0" kern="1200" dirty="0" smtClean="0">
                <a:solidFill>
                  <a:schemeClr val="tx1"/>
                </a:solidFill>
                <a:effectLst/>
                <a:latin typeface="+mn-lt"/>
                <a:ea typeface="+mn-ea"/>
                <a:cs typeface="+mn-cs"/>
              </a:rPr>
              <a:t> rovnako ako vynález alebo hudba a jeho hodnota je vyjadrená v duševnej práci autora alebo výrobných nákladoch výrobcu. Pojem krádež je mierne zavádzajúci – nie je totiž jedno, či niekomu ukradneme auto alebo si skopírujeme jeho softvér. Je to podobné, ako keby sme si auto dokázali </a:t>
            </a:r>
            <a:r>
              <a:rPr lang="sk-SK" sz="1200" b="0" i="0" kern="1200" dirty="0" err="1" smtClean="0">
                <a:solidFill>
                  <a:schemeClr val="tx1"/>
                </a:solidFill>
                <a:effectLst/>
                <a:latin typeface="+mn-lt"/>
                <a:ea typeface="+mn-ea"/>
                <a:cs typeface="+mn-cs"/>
              </a:rPr>
              <a:t>vyklonovať</a:t>
            </a:r>
            <a:r>
              <a:rPr lang="sk-SK" sz="1200" b="0" i="0" kern="1200" dirty="0" smtClean="0">
                <a:solidFill>
                  <a:schemeClr val="tx1"/>
                </a:solidFill>
                <a:effectLst/>
                <a:latin typeface="+mn-lt"/>
                <a:ea typeface="+mn-ea"/>
                <a:cs typeface="+mn-cs"/>
              </a:rPr>
              <a:t>, alebo skopírovať, pričom jemu by auto zostalo a my by sme sa ráno mohli odviezť do práce. Skôr ide o ušlý zisk. Nekúpime totiž auto od výrobcu áut, ak už máme jedno od suseda.</a:t>
            </a:r>
          </a:p>
          <a:p>
            <a:endParaRPr lang="sk-SK" dirty="0" smtClean="0"/>
          </a:p>
          <a:p>
            <a:r>
              <a:rPr lang="sk-SK" sz="1200" b="0" i="0" kern="1200" dirty="0" smtClean="0">
                <a:solidFill>
                  <a:schemeClr val="tx1"/>
                </a:solidFill>
                <a:effectLst/>
                <a:latin typeface="+mn-lt"/>
                <a:ea typeface="+mn-ea"/>
                <a:cs typeface="+mn-cs"/>
              </a:rPr>
              <a:t>BSA – Business Software Alliance je „celosvetové združenie vedúcich výrobcov škatuľového softvéru, hardvéru a predstaviteľov internetového sektora” a zastupuje také firmy, ako sú napríklad </a:t>
            </a:r>
            <a:r>
              <a:rPr lang="sk-SK" sz="1200" b="1" i="0" kern="1200" dirty="0" smtClean="0">
                <a:solidFill>
                  <a:schemeClr val="tx1"/>
                </a:solidFill>
                <a:effectLst/>
                <a:latin typeface="+mn-lt"/>
                <a:ea typeface="+mn-ea"/>
                <a:cs typeface="+mn-cs"/>
              </a:rPr>
              <a:t>Adobe Systems, Apple, </a:t>
            </a:r>
            <a:r>
              <a:rPr lang="sk-SK" sz="1200" b="1" i="0" kern="1200" dirty="0" err="1" smtClean="0">
                <a:solidFill>
                  <a:schemeClr val="tx1"/>
                </a:solidFill>
                <a:effectLst/>
                <a:latin typeface="+mn-lt"/>
                <a:ea typeface="+mn-ea"/>
                <a:cs typeface="+mn-cs"/>
              </a:rPr>
              <a:t>Autodesk</a:t>
            </a:r>
            <a:r>
              <a:rPr lang="sk-SK" sz="1200" b="1" i="0" kern="1200" dirty="0" smtClean="0">
                <a:solidFill>
                  <a:schemeClr val="tx1"/>
                </a:solidFill>
                <a:effectLst/>
                <a:latin typeface="+mn-lt"/>
                <a:ea typeface="+mn-ea"/>
                <a:cs typeface="+mn-cs"/>
              </a:rPr>
              <a:t>, </a:t>
            </a:r>
            <a:r>
              <a:rPr lang="sk-SK" sz="1200" b="1" i="0" kern="1200" dirty="0" err="1" smtClean="0">
                <a:solidFill>
                  <a:schemeClr val="tx1"/>
                </a:solidFill>
                <a:effectLst/>
                <a:latin typeface="+mn-lt"/>
                <a:ea typeface="+mn-ea"/>
                <a:cs typeface="+mn-cs"/>
              </a:rPr>
              <a:t>Avid</a:t>
            </a:r>
            <a:r>
              <a:rPr lang="sk-SK" sz="1200" b="1" i="0" kern="1200" dirty="0" smtClean="0">
                <a:solidFill>
                  <a:schemeClr val="tx1"/>
                </a:solidFill>
                <a:effectLst/>
                <a:latin typeface="+mn-lt"/>
                <a:ea typeface="+mn-ea"/>
                <a:cs typeface="+mn-cs"/>
              </a:rPr>
              <a:t>, </a:t>
            </a:r>
            <a:r>
              <a:rPr lang="sk-SK" sz="1200" b="1" i="0" kern="1200" dirty="0" err="1" smtClean="0">
                <a:solidFill>
                  <a:schemeClr val="tx1"/>
                </a:solidFill>
                <a:effectLst/>
                <a:latin typeface="+mn-lt"/>
                <a:ea typeface="+mn-ea"/>
                <a:cs typeface="+mn-cs"/>
              </a:rPr>
              <a:t>Bentley</a:t>
            </a:r>
            <a:r>
              <a:rPr lang="sk-SK" sz="1200" b="1" i="0" kern="1200" dirty="0" smtClean="0">
                <a:solidFill>
                  <a:schemeClr val="tx1"/>
                </a:solidFill>
                <a:effectLst/>
                <a:latin typeface="+mn-lt"/>
                <a:ea typeface="+mn-ea"/>
                <a:cs typeface="+mn-cs"/>
              </a:rPr>
              <a:t> Systems, Borland, Macromedia, Microsoft, </a:t>
            </a:r>
            <a:r>
              <a:rPr lang="sk-SK" sz="1200" b="1" i="0" kern="1200" dirty="0" err="1" smtClean="0">
                <a:solidFill>
                  <a:schemeClr val="tx1"/>
                </a:solidFill>
                <a:effectLst/>
                <a:latin typeface="+mn-lt"/>
                <a:ea typeface="+mn-ea"/>
                <a:cs typeface="+mn-cs"/>
              </a:rPr>
              <a:t>Network</a:t>
            </a:r>
            <a:r>
              <a:rPr lang="sk-SK" sz="1200" b="1" i="0" kern="1200" dirty="0" smtClean="0">
                <a:solidFill>
                  <a:schemeClr val="tx1"/>
                </a:solidFill>
                <a:effectLst/>
                <a:latin typeface="+mn-lt"/>
                <a:ea typeface="+mn-ea"/>
                <a:cs typeface="+mn-cs"/>
              </a:rPr>
              <a:t> </a:t>
            </a:r>
            <a:r>
              <a:rPr lang="sk-SK" sz="1200" b="1" i="0" kern="1200" dirty="0" err="1" smtClean="0">
                <a:solidFill>
                  <a:schemeClr val="tx1"/>
                </a:solidFill>
                <a:effectLst/>
                <a:latin typeface="+mn-lt"/>
                <a:ea typeface="+mn-ea"/>
                <a:cs typeface="+mn-cs"/>
              </a:rPr>
              <a:t>Associates</a:t>
            </a:r>
            <a:r>
              <a:rPr lang="sk-SK" sz="1200" b="1" i="0" kern="1200" dirty="0" smtClean="0">
                <a:solidFill>
                  <a:schemeClr val="tx1"/>
                </a:solidFill>
                <a:effectLst/>
                <a:latin typeface="+mn-lt"/>
                <a:ea typeface="+mn-ea"/>
                <a:cs typeface="+mn-cs"/>
              </a:rPr>
              <a:t>, Symantec, </a:t>
            </a:r>
            <a:r>
              <a:rPr lang="sk-SK" sz="1200" b="1" i="0" kern="1200" dirty="0" err="1" smtClean="0">
                <a:solidFill>
                  <a:schemeClr val="tx1"/>
                </a:solidFill>
                <a:effectLst/>
                <a:latin typeface="+mn-lt"/>
                <a:ea typeface="+mn-ea"/>
                <a:cs typeface="+mn-cs"/>
              </a:rPr>
              <a:t>daľej</a:t>
            </a:r>
            <a:r>
              <a:rPr lang="sk-SK" sz="1200" b="1" i="0" kern="1200" dirty="0" smtClean="0">
                <a:solidFill>
                  <a:schemeClr val="tx1"/>
                </a:solidFill>
                <a:effectLst/>
                <a:latin typeface="+mn-lt"/>
                <a:ea typeface="+mn-ea"/>
                <a:cs typeface="+mn-cs"/>
              </a:rPr>
              <a:t> IBM, HP, </a:t>
            </a:r>
            <a:r>
              <a:rPr lang="sk-SK" sz="1200" b="1" i="0" kern="1200" dirty="0" err="1" smtClean="0">
                <a:solidFill>
                  <a:schemeClr val="tx1"/>
                </a:solidFill>
                <a:effectLst/>
                <a:latin typeface="+mn-lt"/>
                <a:ea typeface="+mn-ea"/>
                <a:cs typeface="+mn-cs"/>
              </a:rPr>
              <a:t>PeopleSoft</a:t>
            </a:r>
            <a:r>
              <a:rPr lang="sk-SK" sz="1200" b="0" i="0" kern="1200" dirty="0" smtClean="0">
                <a:solidFill>
                  <a:schemeClr val="tx1"/>
                </a:solidFill>
                <a:effectLst/>
                <a:latin typeface="+mn-lt"/>
                <a:ea typeface="+mn-ea"/>
                <a:cs typeface="+mn-cs"/>
              </a:rPr>
              <a:t>…</a:t>
            </a:r>
          </a:p>
          <a:p>
            <a:endParaRPr lang="sk-SK" sz="1200" b="0" i="0" kern="1200" dirty="0" smtClean="0">
              <a:solidFill>
                <a:schemeClr val="tx1"/>
              </a:solidFill>
              <a:effectLst/>
              <a:latin typeface="+mn-lt"/>
              <a:ea typeface="+mn-ea"/>
              <a:cs typeface="+mn-cs"/>
            </a:endParaRPr>
          </a:p>
          <a:p>
            <a:r>
              <a:rPr lang="sk-SK" sz="1200" b="0" i="0" kern="1200" dirty="0" smtClean="0">
                <a:solidFill>
                  <a:schemeClr val="tx1"/>
                </a:solidFill>
                <a:effectLst/>
                <a:latin typeface="+mn-lt"/>
                <a:ea typeface="+mn-ea"/>
                <a:cs typeface="+mn-cs"/>
              </a:rPr>
              <a:t>Softvérová ochrana spočíva v tom, že softvér sa ochráni prístupovým heslom alebo kódom. Vyššia forma tejto ochrany sú náhodne generované čísla, ku ktorým pomocou kľúča, známeho len výrobcovi daného softvéru, bude po zaplatení zaslaný kód, ktorým softvér „odomkneme”.</a:t>
            </a:r>
          </a:p>
          <a:p>
            <a:r>
              <a:rPr lang="sk-SK" sz="1200" b="0" i="0" kern="1200" dirty="0" smtClean="0">
                <a:solidFill>
                  <a:schemeClr val="tx1"/>
                </a:solidFill>
                <a:effectLst/>
                <a:latin typeface="+mn-lt"/>
                <a:ea typeface="+mn-ea"/>
                <a:cs typeface="+mn-cs"/>
              </a:rPr>
              <a:t>Hardvérová ochrana je považovaná za účinnejšiu ako softvérová. K zakúpenému programu dostaneme aj hardvérový kľúč, ktorý spravidla zasunieme buď do paralelného portu počítača, alebo do portu USB. Tento kľúč „odomkne” program</a:t>
            </a:r>
          </a:p>
          <a:p>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7</a:t>
            </a:fld>
            <a:endParaRPr lang="sk-SK"/>
          </a:p>
        </p:txBody>
      </p:sp>
    </p:spTree>
    <p:extLst>
      <p:ext uri="{BB962C8B-B14F-4D97-AF65-F5344CB8AC3E}">
        <p14:creationId xmlns:p14="http://schemas.microsoft.com/office/powerpoint/2010/main" val="1643968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r>
              <a:rPr lang="sk-SK" sz="1200" b="0" i="0" kern="1200" dirty="0" err="1" smtClean="0">
                <a:solidFill>
                  <a:schemeClr val="tx1"/>
                </a:solidFill>
                <a:effectLst/>
                <a:latin typeface="+mn-lt"/>
                <a:ea typeface="+mn-ea"/>
                <a:cs typeface="+mn-cs"/>
              </a:rPr>
              <a:t>Peer</a:t>
            </a:r>
            <a:r>
              <a:rPr lang="sk-SK" sz="1200" b="0" i="0" kern="1200" dirty="0" smtClean="0">
                <a:solidFill>
                  <a:schemeClr val="tx1"/>
                </a:solidFill>
                <a:effectLst/>
                <a:latin typeface="+mn-lt"/>
                <a:ea typeface="+mn-ea"/>
                <a:cs typeface="+mn-cs"/>
              </a:rPr>
              <a:t> – to - </a:t>
            </a:r>
            <a:r>
              <a:rPr lang="sk-SK" sz="1200" b="0" i="0" kern="1200" dirty="0" err="1" smtClean="0">
                <a:solidFill>
                  <a:schemeClr val="tx1"/>
                </a:solidFill>
                <a:effectLst/>
                <a:latin typeface="+mn-lt"/>
                <a:ea typeface="+mn-ea"/>
                <a:cs typeface="+mn-cs"/>
              </a:rPr>
              <a:t>peer</a:t>
            </a:r>
            <a:r>
              <a:rPr lang="sk-SK" sz="1200" b="0" i="0" kern="1200" dirty="0" smtClean="0">
                <a:solidFill>
                  <a:schemeClr val="tx1"/>
                </a:solidFill>
                <a:effectLst/>
                <a:latin typeface="+mn-lt"/>
                <a:ea typeface="+mn-ea"/>
                <a:cs typeface="+mn-cs"/>
              </a:rPr>
              <a:t> (alebo P2P) je počítačová sieť, ktorá sa viac spolieha na výpočtovú silu koncových zariadení (počítačov) ako na sieť samotnú. </a:t>
            </a:r>
            <a:r>
              <a:rPr lang="sk-SK" sz="1200" b="0" i="0" kern="1200" dirty="0" err="1" smtClean="0">
                <a:solidFill>
                  <a:schemeClr val="tx1"/>
                </a:solidFill>
                <a:effectLst/>
                <a:latin typeface="+mn-lt"/>
                <a:ea typeface="+mn-ea"/>
                <a:cs typeface="+mn-cs"/>
              </a:rPr>
              <a:t>Peer</a:t>
            </a:r>
            <a:r>
              <a:rPr lang="sk-SK" sz="1200" b="0" i="0" kern="1200" dirty="0" smtClean="0">
                <a:solidFill>
                  <a:schemeClr val="tx1"/>
                </a:solidFill>
                <a:effectLst/>
                <a:latin typeface="+mn-lt"/>
                <a:ea typeface="+mn-ea"/>
                <a:cs typeface="+mn-cs"/>
              </a:rPr>
              <a:t> – to - </a:t>
            </a:r>
            <a:r>
              <a:rPr lang="sk-SK" sz="1200" b="0" i="0" kern="1200" dirty="0" err="1" smtClean="0">
                <a:solidFill>
                  <a:schemeClr val="tx1"/>
                </a:solidFill>
                <a:effectLst/>
                <a:latin typeface="+mn-lt"/>
                <a:ea typeface="+mn-ea"/>
                <a:cs typeface="+mn-cs"/>
              </a:rPr>
              <a:t>Peer</a:t>
            </a:r>
            <a:r>
              <a:rPr lang="sk-SK" sz="1200" b="0" i="0" kern="1200" dirty="0" smtClean="0">
                <a:solidFill>
                  <a:schemeClr val="tx1"/>
                </a:solidFill>
                <a:effectLst/>
                <a:latin typeface="+mn-lt"/>
                <a:ea typeface="+mn-ea"/>
                <a:cs typeface="+mn-cs"/>
              </a:rPr>
              <a:t> prenos súborov neobsahuje ani klientov, ani servery, ale iba rovnocenné sieťové uzly, ktoré súčasne plnia voči iným uzlom v sieti úlohu servera aj klienta. Týmto sa tento sieťový model odlišuje od modelu klient - server, kde komunikácia zvyčajne prebieha cez centrálny server. Typickým príkladom klient - server prenosu súborov je prenos z FTP serveru a na FTP server. Jeden používateľ nahrá súbor na FTP server a potom mnoho užívateľov daný súbor sťahuje, pričom nie je nutné, aby nahrávajúci a sťahujúci užívateľ boli pripojení v rovnakom čase. Pri komunikácii typu </a:t>
            </a:r>
            <a:r>
              <a:rPr lang="sk-SK" sz="1200" b="0" i="0" kern="1200" dirty="0" err="1" smtClean="0">
                <a:solidFill>
                  <a:schemeClr val="tx1"/>
                </a:solidFill>
                <a:effectLst/>
                <a:latin typeface="+mn-lt"/>
                <a:ea typeface="+mn-ea"/>
                <a:cs typeface="+mn-cs"/>
              </a:rPr>
              <a:t>Peer</a:t>
            </a:r>
            <a:r>
              <a:rPr lang="sk-SK" sz="1200" b="0" i="0" kern="1200" dirty="0" smtClean="0">
                <a:solidFill>
                  <a:schemeClr val="tx1"/>
                </a:solidFill>
                <a:effectLst/>
                <a:latin typeface="+mn-lt"/>
                <a:ea typeface="+mn-ea"/>
                <a:cs typeface="+mn-cs"/>
              </a:rPr>
              <a:t> – to - </a:t>
            </a:r>
            <a:r>
              <a:rPr lang="sk-SK" sz="1200" b="0" i="0" kern="1200" dirty="0" err="1" smtClean="0">
                <a:solidFill>
                  <a:schemeClr val="tx1"/>
                </a:solidFill>
                <a:effectLst/>
                <a:latin typeface="+mn-lt"/>
                <a:ea typeface="+mn-ea"/>
                <a:cs typeface="+mn-cs"/>
              </a:rPr>
              <a:t>Peer</a:t>
            </a:r>
            <a:r>
              <a:rPr lang="sk-SK" sz="1200" b="0" i="0" kern="1200" dirty="0" smtClean="0">
                <a:solidFill>
                  <a:schemeClr val="tx1"/>
                </a:solidFill>
                <a:effectLst/>
                <a:latin typeface="+mn-lt"/>
                <a:ea typeface="+mn-ea"/>
                <a:cs typeface="+mn-cs"/>
              </a:rPr>
              <a:t> vystupujú aplikácie ako rovnocenné, teda nie je tu prítomný server. Komunikácia prebieha priamo medzi klientmi a každý </a:t>
            </a:r>
            <a:r>
              <a:rPr lang="sk-SK" sz="1200" b="0" i="0" kern="1200" dirty="0" err="1" smtClean="0">
                <a:solidFill>
                  <a:schemeClr val="tx1"/>
                </a:solidFill>
                <a:effectLst/>
                <a:latin typeface="+mn-lt"/>
                <a:ea typeface="+mn-ea"/>
                <a:cs typeface="+mn-cs"/>
              </a:rPr>
              <a:t>peer</a:t>
            </a:r>
            <a:r>
              <a:rPr lang="sk-SK" sz="1200" b="0" i="0" kern="1200" dirty="0" smtClean="0">
                <a:solidFill>
                  <a:schemeClr val="tx1"/>
                </a:solidFill>
                <a:effectLst/>
                <a:latin typeface="+mn-lt"/>
                <a:ea typeface="+mn-ea"/>
                <a:cs typeface="+mn-cs"/>
              </a:rPr>
              <a:t> si uchováva informácie o ostatných uzloch u seba. Tento typ komunikácie však vyžaduje väčšie množstvo prenesených dát ako je tomu v prípade klient – server, ale má výhodu, že server nie je potrebný. Klienti však musia byť pripojení v rovnakom čase.</a:t>
            </a:r>
            <a:r>
              <a:rPr lang="sk-SK" dirty="0" smtClean="0"/>
              <a:t/>
            </a:r>
            <a:br>
              <a:rPr lang="sk-SK" dirty="0" smtClean="0"/>
            </a:br>
            <a:r>
              <a:rPr lang="sk-SK" sz="1200" b="0" i="0" kern="1200" dirty="0" smtClean="0">
                <a:solidFill>
                  <a:schemeClr val="tx1"/>
                </a:solidFill>
                <a:effectLst/>
                <a:latin typeface="+mn-lt"/>
                <a:ea typeface="+mn-ea"/>
                <a:cs typeface="+mn-cs"/>
              </a:rPr>
              <a:t> </a:t>
            </a:r>
          </a:p>
          <a:p>
            <a:endParaRPr lang="sk-SK" sz="1200" b="0" i="0" kern="1200" dirty="0" smtClean="0">
              <a:solidFill>
                <a:schemeClr val="tx1"/>
              </a:solidFill>
              <a:effectLst/>
              <a:latin typeface="+mn-lt"/>
              <a:ea typeface="+mn-ea"/>
              <a:cs typeface="+mn-cs"/>
            </a:endParaRPr>
          </a:p>
          <a:p>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8</a:t>
            </a:fld>
            <a:endParaRPr lang="sk-SK"/>
          </a:p>
        </p:txBody>
      </p:sp>
    </p:spTree>
    <p:extLst>
      <p:ext uri="{BB962C8B-B14F-4D97-AF65-F5344CB8AC3E}">
        <p14:creationId xmlns:p14="http://schemas.microsoft.com/office/powerpoint/2010/main" val="4084257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dirty="0" smtClean="0"/>
              <a:t>poštový server </a:t>
            </a:r>
            <a:r>
              <a:rPr lang="sk-SK" dirty="0" err="1" smtClean="0"/>
              <a:t>Sendmail</a:t>
            </a:r>
            <a:r>
              <a:rPr lang="sk-SK" dirty="0" smtClean="0"/>
              <a:t>, webový server Apache, programovacie jazyky </a:t>
            </a:r>
            <a:r>
              <a:rPr lang="sk-SK" dirty="0" err="1" smtClean="0"/>
              <a:t>Perl</a:t>
            </a:r>
            <a:r>
              <a:rPr lang="sk-SK" dirty="0" smtClean="0"/>
              <a:t>, </a:t>
            </a:r>
            <a:r>
              <a:rPr lang="sk-SK" dirty="0" err="1" smtClean="0"/>
              <a:t>Python</a:t>
            </a:r>
            <a:r>
              <a:rPr lang="sk-SK" dirty="0" smtClean="0"/>
              <a:t> a PHP, oknový systém X </a:t>
            </a:r>
            <a:r>
              <a:rPr lang="sk-SK" dirty="0" err="1" smtClean="0"/>
              <a:t>Window</a:t>
            </a:r>
            <a:r>
              <a:rPr lang="sk-SK" dirty="0" smtClean="0"/>
              <a:t> </a:t>
            </a:r>
            <a:r>
              <a:rPr lang="sk-SK" dirty="0" err="1" smtClean="0"/>
              <a:t>System</a:t>
            </a:r>
            <a:r>
              <a:rPr lang="sk-SK" dirty="0" smtClean="0"/>
              <a:t>, pracovné prostredia GNOME (</a:t>
            </a:r>
            <a:r>
              <a:rPr lang="sk-SK" dirty="0" err="1" smtClean="0"/>
              <a:t>Ubuntu</a:t>
            </a:r>
            <a:r>
              <a:rPr lang="sk-SK" dirty="0" smtClean="0"/>
              <a:t>) a KDE (</a:t>
            </a:r>
            <a:r>
              <a:rPr lang="sk-SK" dirty="0" err="1" smtClean="0"/>
              <a:t>Kubuntu</a:t>
            </a:r>
            <a:r>
              <a:rPr lang="sk-SK" dirty="0" smtClean="0"/>
              <a:t>), kancelársky balík OpenOffice.org, webový prehliadač </a:t>
            </a:r>
            <a:r>
              <a:rPr lang="sk-SK" dirty="0" err="1" smtClean="0"/>
              <a:t>Mozilla</a:t>
            </a:r>
            <a:r>
              <a:rPr lang="sk-SK" dirty="0" smtClean="0"/>
              <a:t> a grafický editor GIMP.</a:t>
            </a:r>
          </a:p>
          <a:p>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10</a:t>
            </a:fld>
            <a:endParaRPr lang="sk-SK"/>
          </a:p>
        </p:txBody>
      </p:sp>
    </p:spTree>
    <p:extLst>
      <p:ext uri="{BB962C8B-B14F-4D97-AF65-F5344CB8AC3E}">
        <p14:creationId xmlns:p14="http://schemas.microsoft.com/office/powerpoint/2010/main" val="600169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sz="1200" dirty="0" smtClean="0"/>
              <a:t>definícia Nadácie slobodného softvéru je užšia než definícia </a:t>
            </a:r>
            <a:r>
              <a:rPr lang="sk-SK" sz="1200" dirty="0" err="1" smtClean="0"/>
              <a:t>open</a:t>
            </a:r>
            <a:r>
              <a:rPr lang="sk-SK" sz="1200" dirty="0" smtClean="0"/>
              <a:t> </a:t>
            </a:r>
            <a:r>
              <a:rPr lang="sk-SK" sz="1200" dirty="0" err="1" smtClean="0"/>
              <a:t>source</a:t>
            </a:r>
            <a:endParaRPr lang="sk-SK" sz="1200" dirty="0" smtClean="0"/>
          </a:p>
          <a:p>
            <a:endParaRPr lang="sk-SK" dirty="0"/>
          </a:p>
        </p:txBody>
      </p:sp>
      <p:sp>
        <p:nvSpPr>
          <p:cNvPr id="4" name="Zástupný symbol čísla snímky 3"/>
          <p:cNvSpPr>
            <a:spLocks noGrp="1"/>
          </p:cNvSpPr>
          <p:nvPr>
            <p:ph type="sldNum" sz="quarter" idx="10"/>
          </p:nvPr>
        </p:nvSpPr>
        <p:spPr/>
        <p:txBody>
          <a:bodyPr/>
          <a:lstStyle/>
          <a:p>
            <a:fld id="{F92B236B-CA8A-49D5-AC27-0014C8BC68A3}" type="slidenum">
              <a:rPr lang="sk-SK" smtClean="0"/>
              <a:t>11</a:t>
            </a:fld>
            <a:endParaRPr lang="sk-SK"/>
          </a:p>
        </p:txBody>
      </p:sp>
    </p:spTree>
    <p:extLst>
      <p:ext uri="{BB962C8B-B14F-4D97-AF65-F5344CB8AC3E}">
        <p14:creationId xmlns:p14="http://schemas.microsoft.com/office/powerpoint/2010/main" val="579491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sk-SK" smtClean="0"/>
              <a:t>Upravte štýly predlohy textu</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E715A5BF-96B2-4CB5-804A-F3117637FA17}" type="datetimeFigureOut">
              <a:rPr lang="sk-SK" smtClean="0"/>
              <a:t>26.5.2015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18848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sk-SK" smtClean="0"/>
              <a:t>Upravte štýly predlohy textu</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E715A5BF-96B2-4CB5-804A-F3117637FA17}" type="datetimeFigureOut">
              <a:rPr lang="sk-SK" smtClean="0"/>
              <a:t>26.5.2015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2916148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sk-SK" smtClean="0"/>
              <a:t>Upravte štýly predlohy textu</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sk-SK" smtClean="0"/>
              <a:t>Upravte štýl predlohy textu.</a:t>
            </a:r>
          </a:p>
        </p:txBody>
      </p:sp>
      <p:sp>
        <p:nvSpPr>
          <p:cNvPr id="4" name="Date Placeholder 3"/>
          <p:cNvSpPr>
            <a:spLocks noGrp="1"/>
          </p:cNvSpPr>
          <p:nvPr>
            <p:ph type="dt" sz="half" idx="10"/>
          </p:nvPr>
        </p:nvSpPr>
        <p:spPr/>
        <p:txBody>
          <a:bodyPr/>
          <a:lstStyle/>
          <a:p>
            <a:fld id="{E715A5BF-96B2-4CB5-804A-F3117637FA17}" type="datetimeFigureOut">
              <a:rPr lang="sk-SK" smtClean="0"/>
              <a:t>26.5.2015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3918671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sk-SK" smtClean="0"/>
              <a:t>Upravte štýly predlohy textu</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sk-SK" smtClean="0"/>
              <a:t>Upravte štýl predlohy textu.</a:t>
            </a:r>
          </a:p>
        </p:txBody>
      </p:sp>
      <p:sp>
        <p:nvSpPr>
          <p:cNvPr id="2" name="Date Placeholder 1"/>
          <p:cNvSpPr>
            <a:spLocks noGrp="1"/>
          </p:cNvSpPr>
          <p:nvPr>
            <p:ph type="dt" sz="half" idx="10"/>
          </p:nvPr>
        </p:nvSpPr>
        <p:spPr/>
        <p:txBody>
          <a:bodyPr/>
          <a:lstStyle/>
          <a:p>
            <a:fld id="{E715A5BF-96B2-4CB5-804A-F3117637FA17}" type="datetimeFigureOut">
              <a:rPr lang="sk-SK" smtClean="0"/>
              <a:t>26.5.2015</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3928143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E715A5BF-96B2-4CB5-804A-F3117637FA17}" type="datetimeFigureOut">
              <a:rPr lang="sk-SK" smtClean="0"/>
              <a:t>26.5.2015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225421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E715A5BF-96B2-4CB5-804A-F3117637FA17}" type="datetimeFigureOut">
              <a:rPr lang="sk-SK" smtClean="0"/>
              <a:t>26.5.2015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92107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sk-SK" smtClean="0"/>
              <a:t>Upravte štýly predlohy textu</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E715A5BF-96B2-4CB5-804A-F3117637FA17}" type="datetimeFigureOut">
              <a:rPr lang="sk-SK" smtClean="0"/>
              <a:t>26.5.2015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3047553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sk-SK" smtClean="0"/>
              <a:t>Upravte štýly predlohy textu</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E715A5BF-96B2-4CB5-804A-F3117637FA17}" type="datetimeFigureOut">
              <a:rPr lang="sk-SK" smtClean="0"/>
              <a:t>26.5.2015</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3729309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E715A5BF-96B2-4CB5-804A-F3117637FA17}" type="datetimeFigureOut">
              <a:rPr lang="sk-SK" smtClean="0"/>
              <a:t>26.5.2015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159520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sk-SK" smtClean="0"/>
              <a:t>Upravte štýly predlohy textu</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E715A5BF-96B2-4CB5-804A-F3117637FA17}" type="datetimeFigureOut">
              <a:rPr lang="sk-SK" smtClean="0"/>
              <a:t>26.5.2015</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1834974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E715A5BF-96B2-4CB5-804A-F3117637FA17}" type="datetimeFigureOut">
              <a:rPr lang="sk-SK" smtClean="0"/>
              <a:t>26.5.2015</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410718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5A5BF-96B2-4CB5-804A-F3117637FA17}" type="datetimeFigureOut">
              <a:rPr lang="sk-SK" smtClean="0"/>
              <a:t>26.5.2015</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97325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sk-SK" smtClean="0"/>
              <a:t>Upravte štýly predlohy textu</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E715A5BF-96B2-4CB5-804A-F3117637FA17}" type="datetimeFigureOut">
              <a:rPr lang="sk-SK" smtClean="0"/>
              <a:t>26.5.2015</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4212998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sk-SK" smtClean="0"/>
              <a:t>Upravte štýly predlohy textu</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Date Placeholder 4"/>
          <p:cNvSpPr>
            <a:spLocks noGrp="1"/>
          </p:cNvSpPr>
          <p:nvPr>
            <p:ph type="dt" sz="half" idx="10"/>
          </p:nvPr>
        </p:nvSpPr>
        <p:spPr>
          <a:xfrm>
            <a:off x="3885810" y="6041362"/>
            <a:ext cx="976879" cy="365125"/>
          </a:xfrm>
        </p:spPr>
        <p:txBody>
          <a:bodyPr/>
          <a:lstStyle/>
          <a:p>
            <a:fld id="{E715A5BF-96B2-4CB5-804A-F3117637FA17}" type="datetimeFigureOut">
              <a:rPr lang="sk-SK" smtClean="0"/>
              <a:t>26.5.2015</a:t>
            </a:fld>
            <a:endParaRPr lang="sk-SK"/>
          </a:p>
        </p:txBody>
      </p:sp>
      <p:sp>
        <p:nvSpPr>
          <p:cNvPr id="6" name="Footer Placeholder 5"/>
          <p:cNvSpPr>
            <a:spLocks noGrp="1"/>
          </p:cNvSpPr>
          <p:nvPr>
            <p:ph type="ftr" sz="quarter" idx="11"/>
          </p:nvPr>
        </p:nvSpPr>
        <p:spPr>
          <a:xfrm>
            <a:off x="590396" y="6041362"/>
            <a:ext cx="3295413" cy="365125"/>
          </a:xfrm>
        </p:spPr>
        <p:txBody>
          <a:bodyPr/>
          <a:lstStyle/>
          <a:p>
            <a:endParaRPr lang="sk-SK"/>
          </a:p>
        </p:txBody>
      </p:sp>
      <p:sp>
        <p:nvSpPr>
          <p:cNvPr id="7" name="Slide Number Placeholder 6"/>
          <p:cNvSpPr>
            <a:spLocks noGrp="1"/>
          </p:cNvSpPr>
          <p:nvPr>
            <p:ph type="sldNum" sz="quarter" idx="12"/>
          </p:nvPr>
        </p:nvSpPr>
        <p:spPr>
          <a:xfrm>
            <a:off x="4862689" y="5915888"/>
            <a:ext cx="1062155" cy="490599"/>
          </a:xfrm>
        </p:spPr>
        <p:txBody>
          <a:bodyPr/>
          <a:lstStyle/>
          <a:p>
            <a:fld id="{67A0EBD7-C9A6-4C3F-912D-37CEE8B0CAF2}" type="slidenum">
              <a:rPr lang="sk-SK" smtClean="0"/>
              <a:t>‹#›</a:t>
            </a:fld>
            <a:endParaRPr lang="sk-SK"/>
          </a:p>
        </p:txBody>
      </p:sp>
    </p:spTree>
    <p:extLst>
      <p:ext uri="{BB962C8B-B14F-4D97-AF65-F5344CB8AC3E}">
        <p14:creationId xmlns:p14="http://schemas.microsoft.com/office/powerpoint/2010/main" val="42116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sk-SK" smtClean="0"/>
              <a:t>Upravte štýly predlohy textu</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sk-SK"/>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715A5BF-96B2-4CB5-804A-F3117637FA17}" type="datetimeFigureOut">
              <a:rPr lang="sk-SK" smtClean="0"/>
              <a:t>26.5.2015</a:t>
            </a:fld>
            <a:endParaRPr lang="sk-SK"/>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67A0EBD7-C9A6-4C3F-912D-37CEE8B0CAF2}" type="slidenum">
              <a:rPr lang="sk-SK" smtClean="0"/>
              <a:t>‹#›</a:t>
            </a:fld>
            <a:endParaRPr lang="sk-SK"/>
          </a:p>
        </p:txBody>
      </p:sp>
    </p:spTree>
    <p:extLst>
      <p:ext uri="{BB962C8B-B14F-4D97-AF65-F5344CB8AC3E}">
        <p14:creationId xmlns:p14="http://schemas.microsoft.com/office/powerpoint/2010/main" val="3478417832"/>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topky.sk/cl/13/1303674/Za-pouzivanie-nelegalneho-softveru-hrozi-8-rokov-vazenia-" TargetMode="External"/><Relationship Id="rId13" Type="http://schemas.openxmlformats.org/officeDocument/2006/relationships/hyperlink" Target="http://www.uspornaziarovka.sk/pages/Autorsk%C3%A9-pr%C3%A1va-%22Copyright%22.html" TargetMode="External"/><Relationship Id="rId3" Type="http://schemas.openxmlformats.org/officeDocument/2006/relationships/hyperlink" Target="http://www.zones.sk/studentske-prace/nauka-o-spolocnosti/7427-autorske-prava-na-softver/" TargetMode="External"/><Relationship Id="rId7" Type="http://schemas.openxmlformats.org/officeDocument/2006/relationships/hyperlink" Target="http://www.euroekonom.sk/softverove-pravo/" TargetMode="External"/><Relationship Id="rId12" Type="http://schemas.openxmlformats.org/officeDocument/2006/relationships/hyperlink" Target="http://www.hrkut.sk/2013/03/kde-najst-obrazky-na-pouzitie-a-neporusovat-autorske-prava/" TargetMode="External"/><Relationship Id="rId2" Type="http://schemas.openxmlformats.org/officeDocument/2006/relationships/hyperlink" Target="http://www.ondrovic.sk/pedagogika/index.php?option=com_content&amp;view=article&amp;id=374:21-typy-softveru-z-hladiska-pravnej-ochrany&amp;catid=29&amp;Itemid=510" TargetMode="External"/><Relationship Id="rId1" Type="http://schemas.openxmlformats.org/officeDocument/2006/relationships/slideLayout" Target="../slideLayouts/slideLayout2.xml"/><Relationship Id="rId6" Type="http://schemas.openxmlformats.org/officeDocument/2006/relationships/hyperlink" Target="http://www.danovecentrum.sk/clanok-z-titulky/uctovanie-updatu-a-upgradu-softveru_.htm" TargetMode="External"/><Relationship Id="rId11" Type="http://schemas.openxmlformats.org/officeDocument/2006/relationships/hyperlink" Target="http://www.najpravo.sk/clanky/dusevne-vlastnictvo-a-it-pravo-v-otazkach-a-odpovediach.html?print=1" TargetMode="External"/><Relationship Id="rId5" Type="http://schemas.openxmlformats.org/officeDocument/2006/relationships/hyperlink" Target="https://www.microsoft.com/slovakia/licencie/zakladneinformacie/co-je-licencia.aspx" TargetMode="External"/><Relationship Id="rId15" Type="http://schemas.openxmlformats.org/officeDocument/2006/relationships/hyperlink" Target="http://vat.pravda.sk/komunikacia/clanok/321189-stahovanie-filmov-predsa-len-trestne-nebude-ma-to-ale-hacik/" TargetMode="External"/><Relationship Id="rId10" Type="http://schemas.openxmlformats.org/officeDocument/2006/relationships/hyperlink" Target="https://uniba.sk/fileadmin/ruk/ak/ig-plagiatorstvo.pdf" TargetMode="External"/><Relationship Id="rId4" Type="http://schemas.openxmlformats.org/officeDocument/2006/relationships/hyperlink" Target="http://soft-firma.webnode.sk/registracia-softveru/" TargetMode="External"/><Relationship Id="rId9" Type="http://schemas.openxmlformats.org/officeDocument/2006/relationships/hyperlink" Target="http://www.vysokeskoly.sk/clanek/plagiatorstvo-na-slovensku-co-o-nom-neviete" TargetMode="External"/><Relationship Id="rId14" Type="http://schemas.openxmlformats.org/officeDocument/2006/relationships/hyperlink" Target="http://androidportal.zoznam.sk/2015/03/vlada-nezmenila-zakon-stiahnutie-jednej-mp3-nelegalne/"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odprtakoda.blog.siol.net/files/2010/02/ooo-main-logo-col-rgb.png" TargetMode="External"/><Relationship Id="rId3" Type="http://schemas.openxmlformats.org/officeDocument/2006/relationships/hyperlink" Target="http://www.leawo.com/images/article/extended-knowledge/mpeg.jpg" TargetMode="External"/><Relationship Id="rId7" Type="http://schemas.openxmlformats.org/officeDocument/2006/relationships/hyperlink" Target="http://2.bp.blogspot.com/-Zyw_icBDgHw/UT5OBSLQf_I/AAAAAAAAOiM/TjzaGOg4M6o/s1600/gnomeubuntu-vert-wh.png" TargetMode="External"/><Relationship Id="rId2" Type="http://schemas.openxmlformats.org/officeDocument/2006/relationships/hyperlink" Target="http://upload.wikimedia.org/wikipedia/en/7/7f/Adobe_Photoshop_CS_retail_box.png" TargetMode="External"/><Relationship Id="rId1" Type="http://schemas.openxmlformats.org/officeDocument/2006/relationships/slideLayout" Target="../slideLayouts/slideLayout2.xml"/><Relationship Id="rId6" Type="http://schemas.openxmlformats.org/officeDocument/2006/relationships/hyperlink" Target="http://mooccircle.com/wp-content/uploads/2014/12/python1.png" TargetMode="External"/><Relationship Id="rId5" Type="http://schemas.openxmlformats.org/officeDocument/2006/relationships/hyperlink" Target="http://upload.wikimedia.org/wikipedia/en/7/7b/Httpd48x.gif" TargetMode="External"/><Relationship Id="rId4" Type="http://schemas.openxmlformats.org/officeDocument/2006/relationships/hyperlink" Target="http://www.svetandroida.cz/media/2013/03/opera-logo.p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10001" y="837128"/>
            <a:ext cx="10572000" cy="3583070"/>
          </a:xfrm>
        </p:spPr>
        <p:txBody>
          <a:bodyPr/>
          <a:lstStyle/>
          <a:p>
            <a:r>
              <a:rPr lang="sk-SK" sz="3600" dirty="0" smtClean="0">
                <a:solidFill>
                  <a:srgbClr val="F8FFB7"/>
                </a:solidFill>
              </a:rPr>
              <a:t>Riziká informačných technológií</a:t>
            </a:r>
            <a:br>
              <a:rPr lang="sk-SK" sz="3600" dirty="0" smtClean="0">
                <a:solidFill>
                  <a:srgbClr val="F8FFB7"/>
                </a:solidFill>
              </a:rPr>
            </a:br>
            <a:r>
              <a:rPr lang="sk-SK" sz="3600" dirty="0" smtClean="0">
                <a:solidFill>
                  <a:srgbClr val="F8FFB7"/>
                </a:solidFill>
              </a:rPr>
              <a:t> </a:t>
            </a:r>
            <a:r>
              <a:rPr lang="sk-SK" sz="6000" dirty="0" smtClean="0">
                <a:solidFill>
                  <a:srgbClr val="F8FFB7"/>
                </a:solidFill>
              </a:rPr>
              <a:t/>
            </a:r>
            <a:br>
              <a:rPr lang="sk-SK" sz="6000" dirty="0" smtClean="0">
                <a:solidFill>
                  <a:srgbClr val="F8FFB7"/>
                </a:solidFill>
              </a:rPr>
            </a:br>
            <a:r>
              <a:rPr lang="sk-SK" sz="8800" dirty="0" smtClean="0">
                <a:solidFill>
                  <a:srgbClr val="F8FFB7"/>
                </a:solidFill>
              </a:rPr>
              <a:t>Etika a právo </a:t>
            </a:r>
            <a:endParaRPr lang="sk-SK" sz="8800" dirty="0">
              <a:solidFill>
                <a:srgbClr val="F8FFB7"/>
              </a:solidFill>
            </a:endParaRPr>
          </a:p>
        </p:txBody>
      </p:sp>
      <p:sp>
        <p:nvSpPr>
          <p:cNvPr id="3" name="Podnadpis 2"/>
          <p:cNvSpPr>
            <a:spLocks noGrp="1"/>
          </p:cNvSpPr>
          <p:nvPr>
            <p:ph type="subTitle" idx="1"/>
          </p:nvPr>
        </p:nvSpPr>
        <p:spPr>
          <a:xfrm>
            <a:off x="810001" y="5280847"/>
            <a:ext cx="10572000" cy="1081316"/>
          </a:xfrm>
        </p:spPr>
        <p:txBody>
          <a:bodyPr>
            <a:normAutofit/>
          </a:bodyPr>
          <a:lstStyle/>
          <a:p>
            <a:r>
              <a:rPr lang="sk-SK" dirty="0" smtClean="0"/>
              <a:t>Nikola </a:t>
            </a:r>
            <a:r>
              <a:rPr lang="sk-SK" dirty="0" err="1" smtClean="0"/>
              <a:t>Pačutová</a:t>
            </a:r>
            <a:r>
              <a:rPr lang="sk-SK" dirty="0" smtClean="0"/>
              <a:t> </a:t>
            </a:r>
          </a:p>
          <a:p>
            <a:r>
              <a:rPr lang="sk-SK" dirty="0" smtClean="0"/>
              <a:t>2.D GJAR</a:t>
            </a:r>
            <a:endParaRPr lang="sk-SK" dirty="0"/>
          </a:p>
        </p:txBody>
      </p:sp>
    </p:spTree>
    <p:extLst>
      <p:ext uri="{BB962C8B-B14F-4D97-AF65-F5344CB8AC3E}">
        <p14:creationId xmlns:p14="http://schemas.microsoft.com/office/powerpoint/2010/main" val="419964780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Slobodný softvér</a:t>
            </a:r>
            <a:endParaRPr lang="sk-SK" dirty="0">
              <a:solidFill>
                <a:srgbClr val="F8FFB7"/>
              </a:solidFill>
            </a:endParaRPr>
          </a:p>
        </p:txBody>
      </p:sp>
      <p:sp>
        <p:nvSpPr>
          <p:cNvPr id="3" name="Zástupný symbol obsahu 2"/>
          <p:cNvSpPr>
            <a:spLocks noGrp="1"/>
          </p:cNvSpPr>
          <p:nvPr>
            <p:ph idx="1"/>
          </p:nvPr>
        </p:nvSpPr>
        <p:spPr>
          <a:xfrm>
            <a:off x="992133" y="2458770"/>
            <a:ext cx="10554574" cy="3636511"/>
          </a:xfrm>
        </p:spPr>
        <p:txBody>
          <a:bodyPr>
            <a:noAutofit/>
          </a:bodyPr>
          <a:lstStyle/>
          <a:p>
            <a:r>
              <a:rPr lang="sk-SK" sz="2400" dirty="0" smtClean="0"/>
              <a:t>1984 – Richard </a:t>
            </a:r>
            <a:r>
              <a:rPr lang="sk-SK" sz="2400" dirty="0" err="1" smtClean="0"/>
              <a:t>Stallman</a:t>
            </a:r>
            <a:endParaRPr lang="sk-SK" sz="2400" dirty="0" smtClean="0"/>
          </a:p>
          <a:p>
            <a:pPr marL="0" indent="0">
              <a:buNone/>
            </a:pPr>
            <a:r>
              <a:rPr lang="sk-SK" sz="2400" dirty="0" err="1" smtClean="0"/>
              <a:t>Python</a:t>
            </a:r>
            <a:endParaRPr lang="sk-SK" sz="2400" dirty="0" smtClean="0"/>
          </a:p>
          <a:p>
            <a:pPr marL="0" indent="0">
              <a:buNone/>
            </a:pPr>
            <a:r>
              <a:rPr lang="sk-SK" sz="2400" dirty="0" smtClean="0"/>
              <a:t>GNOME </a:t>
            </a:r>
            <a:r>
              <a:rPr lang="sk-SK" sz="2400" dirty="0"/>
              <a:t>(</a:t>
            </a:r>
            <a:r>
              <a:rPr lang="sk-SK" sz="2400" dirty="0" err="1"/>
              <a:t>Ubuntu</a:t>
            </a:r>
            <a:r>
              <a:rPr lang="sk-SK" sz="2400" dirty="0"/>
              <a:t>) </a:t>
            </a:r>
            <a:endParaRPr lang="sk-SK" sz="2400" dirty="0" smtClean="0"/>
          </a:p>
          <a:p>
            <a:pPr marL="0" indent="0">
              <a:buNone/>
            </a:pPr>
            <a:r>
              <a:rPr lang="sk-SK" sz="2400" dirty="0" smtClean="0"/>
              <a:t>OpenOffice.org</a:t>
            </a:r>
            <a:r>
              <a:rPr lang="sk-SK" sz="2400" dirty="0"/>
              <a:t>, </a:t>
            </a:r>
            <a:endParaRPr lang="sk-SK" sz="2400" dirty="0" smtClean="0"/>
          </a:p>
          <a:p>
            <a:pPr marL="0" indent="0">
              <a:buNone/>
            </a:pPr>
            <a:r>
              <a:rPr lang="sk-SK" sz="2400" dirty="0" err="1" smtClean="0"/>
              <a:t>Mozilla</a:t>
            </a:r>
            <a:r>
              <a:rPr lang="sk-SK" sz="2400" dirty="0" smtClean="0"/>
              <a:t> </a:t>
            </a:r>
          </a:p>
        </p:txBody>
      </p:sp>
      <p:pic>
        <p:nvPicPr>
          <p:cNvPr id="2050" name="Picture 2" descr="http://mooccircle.com/wp-content/uploads/2014/12/pytho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065" y="3120818"/>
            <a:ext cx="7884839" cy="266326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2.bp.blogspot.com/-Zyw_icBDgHw/UT5OBSLQf_I/AAAAAAAAOiM/TjzaGOg4M6o/s1600/gnomeubuntu-vert-wh.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04582" y="2086198"/>
            <a:ext cx="4621377" cy="462137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odprtakoda.blog.siol.net/files/2010/02/ooo-main-logo-col-rgb.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08401" y="3746067"/>
            <a:ext cx="6978166" cy="219361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www.aaai.fr/sites/default/files/images/logo_firefox_0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46711" y="2169595"/>
            <a:ext cx="4737117" cy="44676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9688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xit" presetSubtype="0" fill="hold" nodeType="clickEffect">
                                  <p:stCondLst>
                                    <p:cond delay="0"/>
                                  </p:stCondLst>
                                  <p:childTnLst>
                                    <p:anim calcmode="lin" valueType="num">
                                      <p:cBhvr>
                                        <p:cTn id="11" dur="1000"/>
                                        <p:tgtEl>
                                          <p:spTgt spid="2050"/>
                                        </p:tgtEl>
                                        <p:attrNameLst>
                                          <p:attrName>ppt_w</p:attrName>
                                        </p:attrNameLst>
                                      </p:cBhvr>
                                      <p:tavLst>
                                        <p:tav tm="0">
                                          <p:val>
                                            <p:strVal val="ppt_w"/>
                                          </p:val>
                                        </p:tav>
                                        <p:tav tm="100000">
                                          <p:val>
                                            <p:fltVal val="0"/>
                                          </p:val>
                                        </p:tav>
                                      </p:tavLst>
                                    </p:anim>
                                    <p:anim calcmode="lin" valueType="num">
                                      <p:cBhvr>
                                        <p:cTn id="12" dur="1000"/>
                                        <p:tgtEl>
                                          <p:spTgt spid="2050"/>
                                        </p:tgtEl>
                                        <p:attrNameLst>
                                          <p:attrName>ppt_h</p:attrName>
                                        </p:attrNameLst>
                                      </p:cBhvr>
                                      <p:tavLst>
                                        <p:tav tm="0">
                                          <p:val>
                                            <p:strVal val="ppt_h"/>
                                          </p:val>
                                        </p:tav>
                                        <p:tav tm="100000">
                                          <p:val>
                                            <p:fltVal val="0"/>
                                          </p:val>
                                        </p:tav>
                                      </p:tavLst>
                                    </p:anim>
                                    <p:anim calcmode="lin" valueType="num">
                                      <p:cBhvr>
                                        <p:cTn id="13" dur="1000"/>
                                        <p:tgtEl>
                                          <p:spTgt spid="2050"/>
                                        </p:tgtEl>
                                        <p:attrNameLst>
                                          <p:attrName>style.rotation</p:attrName>
                                        </p:attrNameLst>
                                      </p:cBhvr>
                                      <p:tavLst>
                                        <p:tav tm="0">
                                          <p:val>
                                            <p:fltVal val="0"/>
                                          </p:val>
                                        </p:tav>
                                        <p:tav tm="100000">
                                          <p:val>
                                            <p:fltVal val="90"/>
                                          </p:val>
                                        </p:tav>
                                      </p:tavLst>
                                    </p:anim>
                                    <p:animEffect transition="out" filter="fade">
                                      <p:cBhvr>
                                        <p:cTn id="14" dur="1000"/>
                                        <p:tgtEl>
                                          <p:spTgt spid="2050"/>
                                        </p:tgtEl>
                                      </p:cBhvr>
                                    </p:animEffect>
                                    <p:set>
                                      <p:cBhvr>
                                        <p:cTn id="15" dur="1" fill="hold">
                                          <p:stCondLst>
                                            <p:cond delay="999"/>
                                          </p:stCondLst>
                                        </p:cTn>
                                        <p:tgtEl>
                                          <p:spTgt spid="205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2052"/>
                                        </p:tgtEl>
                                        <p:attrNameLst>
                                          <p:attrName>style.visibility</p:attrName>
                                        </p:attrNameLst>
                                      </p:cBhvr>
                                      <p:to>
                                        <p:strVal val="visible"/>
                                      </p:to>
                                    </p:set>
                                    <p:animEffect transition="in" filter="barn(inVertical)">
                                      <p:cBhvr>
                                        <p:cTn id="20" dur="500"/>
                                        <p:tgtEl>
                                          <p:spTgt spid="2052"/>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xit" presetSubtype="0" fill="hold" nodeType="clickEffect">
                                  <p:stCondLst>
                                    <p:cond delay="0"/>
                                  </p:stCondLst>
                                  <p:childTnLst>
                                    <p:anim calcmode="lin" valueType="num">
                                      <p:cBhvr>
                                        <p:cTn id="24" dur="1000"/>
                                        <p:tgtEl>
                                          <p:spTgt spid="2052"/>
                                        </p:tgtEl>
                                        <p:attrNameLst>
                                          <p:attrName>ppt_w</p:attrName>
                                        </p:attrNameLst>
                                      </p:cBhvr>
                                      <p:tavLst>
                                        <p:tav tm="0">
                                          <p:val>
                                            <p:strVal val="ppt_w"/>
                                          </p:val>
                                        </p:tav>
                                        <p:tav tm="100000">
                                          <p:val>
                                            <p:fltVal val="0"/>
                                          </p:val>
                                        </p:tav>
                                      </p:tavLst>
                                    </p:anim>
                                    <p:anim calcmode="lin" valueType="num">
                                      <p:cBhvr>
                                        <p:cTn id="25" dur="1000"/>
                                        <p:tgtEl>
                                          <p:spTgt spid="2052"/>
                                        </p:tgtEl>
                                        <p:attrNameLst>
                                          <p:attrName>ppt_h</p:attrName>
                                        </p:attrNameLst>
                                      </p:cBhvr>
                                      <p:tavLst>
                                        <p:tav tm="0">
                                          <p:val>
                                            <p:strVal val="ppt_h"/>
                                          </p:val>
                                        </p:tav>
                                        <p:tav tm="100000">
                                          <p:val>
                                            <p:fltVal val="0"/>
                                          </p:val>
                                        </p:tav>
                                      </p:tavLst>
                                    </p:anim>
                                    <p:anim calcmode="lin" valueType="num">
                                      <p:cBhvr>
                                        <p:cTn id="26" dur="1000"/>
                                        <p:tgtEl>
                                          <p:spTgt spid="2052"/>
                                        </p:tgtEl>
                                        <p:attrNameLst>
                                          <p:attrName>style.rotation</p:attrName>
                                        </p:attrNameLst>
                                      </p:cBhvr>
                                      <p:tavLst>
                                        <p:tav tm="0">
                                          <p:val>
                                            <p:fltVal val="0"/>
                                          </p:val>
                                        </p:tav>
                                        <p:tav tm="100000">
                                          <p:val>
                                            <p:fltVal val="90"/>
                                          </p:val>
                                        </p:tav>
                                      </p:tavLst>
                                    </p:anim>
                                    <p:animEffect transition="out" filter="fade">
                                      <p:cBhvr>
                                        <p:cTn id="27" dur="1000"/>
                                        <p:tgtEl>
                                          <p:spTgt spid="2052"/>
                                        </p:tgtEl>
                                      </p:cBhvr>
                                    </p:animEffect>
                                    <p:set>
                                      <p:cBhvr>
                                        <p:cTn id="28" dur="1" fill="hold">
                                          <p:stCondLst>
                                            <p:cond delay="999"/>
                                          </p:stCondLst>
                                        </p:cTn>
                                        <p:tgtEl>
                                          <p:spTgt spid="205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054"/>
                                        </p:tgtEl>
                                        <p:attrNameLst>
                                          <p:attrName>style.visibility</p:attrName>
                                        </p:attrNameLst>
                                      </p:cBhvr>
                                      <p:to>
                                        <p:strVal val="visible"/>
                                      </p:to>
                                    </p:set>
                                    <p:animEffect transition="in" filter="barn(inVertical)">
                                      <p:cBhvr>
                                        <p:cTn id="33" dur="500"/>
                                        <p:tgtEl>
                                          <p:spTgt spid="2054"/>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xit" presetSubtype="0" fill="hold" nodeType="clickEffect">
                                  <p:stCondLst>
                                    <p:cond delay="0"/>
                                  </p:stCondLst>
                                  <p:childTnLst>
                                    <p:anim calcmode="lin" valueType="num">
                                      <p:cBhvr>
                                        <p:cTn id="37" dur="1000"/>
                                        <p:tgtEl>
                                          <p:spTgt spid="2054"/>
                                        </p:tgtEl>
                                        <p:attrNameLst>
                                          <p:attrName>ppt_w</p:attrName>
                                        </p:attrNameLst>
                                      </p:cBhvr>
                                      <p:tavLst>
                                        <p:tav tm="0">
                                          <p:val>
                                            <p:strVal val="ppt_w"/>
                                          </p:val>
                                        </p:tav>
                                        <p:tav tm="100000">
                                          <p:val>
                                            <p:fltVal val="0"/>
                                          </p:val>
                                        </p:tav>
                                      </p:tavLst>
                                    </p:anim>
                                    <p:anim calcmode="lin" valueType="num">
                                      <p:cBhvr>
                                        <p:cTn id="38" dur="1000"/>
                                        <p:tgtEl>
                                          <p:spTgt spid="2054"/>
                                        </p:tgtEl>
                                        <p:attrNameLst>
                                          <p:attrName>ppt_h</p:attrName>
                                        </p:attrNameLst>
                                      </p:cBhvr>
                                      <p:tavLst>
                                        <p:tav tm="0">
                                          <p:val>
                                            <p:strVal val="ppt_h"/>
                                          </p:val>
                                        </p:tav>
                                        <p:tav tm="100000">
                                          <p:val>
                                            <p:fltVal val="0"/>
                                          </p:val>
                                        </p:tav>
                                      </p:tavLst>
                                    </p:anim>
                                    <p:anim calcmode="lin" valueType="num">
                                      <p:cBhvr>
                                        <p:cTn id="39" dur="1000"/>
                                        <p:tgtEl>
                                          <p:spTgt spid="2054"/>
                                        </p:tgtEl>
                                        <p:attrNameLst>
                                          <p:attrName>style.rotation</p:attrName>
                                        </p:attrNameLst>
                                      </p:cBhvr>
                                      <p:tavLst>
                                        <p:tav tm="0">
                                          <p:val>
                                            <p:fltVal val="0"/>
                                          </p:val>
                                        </p:tav>
                                        <p:tav tm="100000">
                                          <p:val>
                                            <p:fltVal val="90"/>
                                          </p:val>
                                        </p:tav>
                                      </p:tavLst>
                                    </p:anim>
                                    <p:animEffect transition="out" filter="fade">
                                      <p:cBhvr>
                                        <p:cTn id="40" dur="1000"/>
                                        <p:tgtEl>
                                          <p:spTgt spid="2054"/>
                                        </p:tgtEl>
                                      </p:cBhvr>
                                    </p:animEffect>
                                    <p:set>
                                      <p:cBhvr>
                                        <p:cTn id="41" dur="1" fill="hold">
                                          <p:stCondLst>
                                            <p:cond delay="999"/>
                                          </p:stCondLst>
                                        </p:cTn>
                                        <p:tgtEl>
                                          <p:spTgt spid="2054"/>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056"/>
                                        </p:tgtEl>
                                        <p:attrNameLst>
                                          <p:attrName>style.visibility</p:attrName>
                                        </p:attrNameLst>
                                      </p:cBhvr>
                                      <p:to>
                                        <p:strVal val="visible"/>
                                      </p:to>
                                    </p:set>
                                    <p:animEffect transition="in" filter="barn(inVertical)">
                                      <p:cBhvr>
                                        <p:cTn id="46" dur="500"/>
                                        <p:tgtEl>
                                          <p:spTgt spid="2056"/>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xit" presetSubtype="0" fill="hold" nodeType="clickEffect">
                                  <p:stCondLst>
                                    <p:cond delay="0"/>
                                  </p:stCondLst>
                                  <p:childTnLst>
                                    <p:anim calcmode="lin" valueType="num">
                                      <p:cBhvr>
                                        <p:cTn id="50" dur="1000"/>
                                        <p:tgtEl>
                                          <p:spTgt spid="2056"/>
                                        </p:tgtEl>
                                        <p:attrNameLst>
                                          <p:attrName>ppt_w</p:attrName>
                                        </p:attrNameLst>
                                      </p:cBhvr>
                                      <p:tavLst>
                                        <p:tav tm="0">
                                          <p:val>
                                            <p:strVal val="ppt_w"/>
                                          </p:val>
                                        </p:tav>
                                        <p:tav tm="100000">
                                          <p:val>
                                            <p:fltVal val="0"/>
                                          </p:val>
                                        </p:tav>
                                      </p:tavLst>
                                    </p:anim>
                                    <p:anim calcmode="lin" valueType="num">
                                      <p:cBhvr>
                                        <p:cTn id="51" dur="1000"/>
                                        <p:tgtEl>
                                          <p:spTgt spid="2056"/>
                                        </p:tgtEl>
                                        <p:attrNameLst>
                                          <p:attrName>ppt_h</p:attrName>
                                        </p:attrNameLst>
                                      </p:cBhvr>
                                      <p:tavLst>
                                        <p:tav tm="0">
                                          <p:val>
                                            <p:strVal val="ppt_h"/>
                                          </p:val>
                                        </p:tav>
                                        <p:tav tm="100000">
                                          <p:val>
                                            <p:fltVal val="0"/>
                                          </p:val>
                                        </p:tav>
                                      </p:tavLst>
                                    </p:anim>
                                    <p:anim calcmode="lin" valueType="num">
                                      <p:cBhvr>
                                        <p:cTn id="52" dur="1000"/>
                                        <p:tgtEl>
                                          <p:spTgt spid="2056"/>
                                        </p:tgtEl>
                                        <p:attrNameLst>
                                          <p:attrName>style.rotation</p:attrName>
                                        </p:attrNameLst>
                                      </p:cBhvr>
                                      <p:tavLst>
                                        <p:tav tm="0">
                                          <p:val>
                                            <p:fltVal val="0"/>
                                          </p:val>
                                        </p:tav>
                                        <p:tav tm="100000">
                                          <p:val>
                                            <p:fltVal val="90"/>
                                          </p:val>
                                        </p:tav>
                                      </p:tavLst>
                                    </p:anim>
                                    <p:animEffect transition="out" filter="fade">
                                      <p:cBhvr>
                                        <p:cTn id="53" dur="1000"/>
                                        <p:tgtEl>
                                          <p:spTgt spid="2056"/>
                                        </p:tgtEl>
                                      </p:cBhvr>
                                    </p:animEffect>
                                    <p:set>
                                      <p:cBhvr>
                                        <p:cTn id="54" dur="1" fill="hold">
                                          <p:stCondLst>
                                            <p:cond delay="999"/>
                                          </p:stCondLst>
                                        </p:cTn>
                                        <p:tgtEl>
                                          <p:spTgt spid="20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Otvorený softvér</a:t>
            </a:r>
            <a:endParaRPr lang="sk-SK" dirty="0">
              <a:solidFill>
                <a:srgbClr val="F8FFB7"/>
              </a:solidFill>
            </a:endParaRPr>
          </a:p>
        </p:txBody>
      </p:sp>
      <p:sp>
        <p:nvSpPr>
          <p:cNvPr id="3" name="Zástupný symbol obsahu 2"/>
          <p:cNvSpPr>
            <a:spLocks noGrp="1"/>
          </p:cNvSpPr>
          <p:nvPr>
            <p:ph idx="1"/>
          </p:nvPr>
        </p:nvSpPr>
        <p:spPr>
          <a:xfrm>
            <a:off x="818712" y="2427239"/>
            <a:ext cx="10554574" cy="3636511"/>
          </a:xfrm>
        </p:spPr>
        <p:txBody>
          <a:bodyPr/>
          <a:lstStyle/>
          <a:p>
            <a:r>
              <a:rPr lang="da-DK" sz="2400" dirty="0" smtClean="0"/>
              <a:t>slobodný </a:t>
            </a:r>
            <a:r>
              <a:rPr lang="da-DK" sz="2400" dirty="0"/>
              <a:t>softvér je </a:t>
            </a:r>
            <a:r>
              <a:rPr lang="sk-SK" sz="2400" dirty="0" smtClean="0"/>
              <a:t>otvorený</a:t>
            </a:r>
            <a:r>
              <a:rPr lang="da-DK" sz="2400" dirty="0" smtClean="0"/>
              <a:t>, </a:t>
            </a:r>
            <a:r>
              <a:rPr lang="da-DK" sz="2400" dirty="0"/>
              <a:t>ale </a:t>
            </a:r>
            <a:r>
              <a:rPr lang="sk-SK" sz="2400" dirty="0" smtClean="0"/>
              <a:t>otvorený</a:t>
            </a:r>
            <a:r>
              <a:rPr lang="da-DK" sz="2400" dirty="0" smtClean="0"/>
              <a:t> </a:t>
            </a:r>
            <a:r>
              <a:rPr lang="da-DK" sz="2400" dirty="0"/>
              <a:t>softvér nemusí byť </a:t>
            </a:r>
            <a:r>
              <a:rPr lang="da-DK" sz="2400" dirty="0" smtClean="0"/>
              <a:t>slobodný</a:t>
            </a:r>
            <a:endParaRPr lang="sk-SK" sz="2400" dirty="0" smtClean="0"/>
          </a:p>
          <a:p>
            <a:r>
              <a:rPr lang="sk-SK" sz="2400" dirty="0" smtClean="0"/>
              <a:t>prijali </a:t>
            </a:r>
            <a:r>
              <a:rPr lang="sk-SK" sz="2400" dirty="0"/>
              <a:t>otvorenú výmenu, účasť na spolupráci, rýchly „</a:t>
            </a:r>
            <a:r>
              <a:rPr lang="sk-SK" sz="2400" dirty="0" err="1"/>
              <a:t>prototyping</a:t>
            </a:r>
            <a:r>
              <a:rPr lang="sk-SK" sz="2400" dirty="0"/>
              <a:t>“, transparentnosť, </a:t>
            </a:r>
            <a:r>
              <a:rPr lang="sk-SK" sz="2400" dirty="0" smtClean="0"/>
              <a:t>rozvoj spoločnosti</a:t>
            </a:r>
          </a:p>
          <a:p>
            <a:r>
              <a:rPr lang="sk-SK" sz="2400" dirty="0"/>
              <a:t> obmedzujúce podmienky ako napr. uvedenie mena autora a uvedenie autorských práv</a:t>
            </a:r>
            <a:r>
              <a:rPr lang="sk-SK" sz="2400" dirty="0" smtClean="0"/>
              <a:t>.</a:t>
            </a:r>
          </a:p>
          <a:p>
            <a:endParaRPr lang="sk-SK" dirty="0"/>
          </a:p>
        </p:txBody>
      </p:sp>
    </p:spTree>
    <p:extLst>
      <p:ext uri="{BB962C8B-B14F-4D97-AF65-F5344CB8AC3E}">
        <p14:creationId xmlns:p14="http://schemas.microsoft.com/office/powerpoint/2010/main" val="277105420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Otvorený softvér</a:t>
            </a:r>
            <a:endParaRPr lang="sk-SK" dirty="0">
              <a:solidFill>
                <a:srgbClr val="F8FFB7"/>
              </a:solidFill>
            </a:endParaRPr>
          </a:p>
        </p:txBody>
      </p:sp>
      <p:sp>
        <p:nvSpPr>
          <p:cNvPr id="3" name="Zástupný symbol obsahu 2"/>
          <p:cNvSpPr>
            <a:spLocks noGrp="1"/>
          </p:cNvSpPr>
          <p:nvPr>
            <p:ph idx="1"/>
          </p:nvPr>
        </p:nvSpPr>
        <p:spPr>
          <a:xfrm>
            <a:off x="827424" y="2868673"/>
            <a:ext cx="10554574" cy="3636511"/>
          </a:xfrm>
        </p:spPr>
        <p:txBody>
          <a:bodyPr>
            <a:noAutofit/>
          </a:bodyPr>
          <a:lstStyle/>
          <a:p>
            <a:r>
              <a:rPr lang="sk-SK" sz="2000" dirty="0" smtClean="0"/>
              <a:t>Distribučné </a:t>
            </a:r>
            <a:r>
              <a:rPr lang="sk-SK" sz="2000" dirty="0"/>
              <a:t>podmienky </a:t>
            </a:r>
            <a:r>
              <a:rPr lang="sk-SK" sz="2000" dirty="0" err="1"/>
              <a:t>Open</a:t>
            </a:r>
            <a:r>
              <a:rPr lang="sk-SK" sz="2000" dirty="0"/>
              <a:t> </a:t>
            </a:r>
            <a:r>
              <a:rPr lang="sk-SK" sz="2000" dirty="0" err="1"/>
              <a:t>Source</a:t>
            </a:r>
            <a:r>
              <a:rPr lang="sk-SK" sz="2000" dirty="0"/>
              <a:t> softvéru musia spĺňať nasledujúce kritériá:</a:t>
            </a:r>
          </a:p>
          <a:p>
            <a:r>
              <a:rPr lang="sk-SK" sz="2000" dirty="0"/>
              <a:t>bezplatnú </a:t>
            </a:r>
            <a:r>
              <a:rPr lang="sk-SK" sz="2000" dirty="0" err="1"/>
              <a:t>redistribúciu</a:t>
            </a:r>
            <a:endParaRPr lang="sk-SK" sz="2000" dirty="0"/>
          </a:p>
          <a:p>
            <a:r>
              <a:rPr lang="sk-SK" sz="2000" dirty="0"/>
              <a:t>zdrojový kód</a:t>
            </a:r>
          </a:p>
          <a:p>
            <a:r>
              <a:rPr lang="sk-SK" sz="2000" dirty="0"/>
              <a:t>odvodené práce</a:t>
            </a:r>
          </a:p>
          <a:p>
            <a:r>
              <a:rPr lang="sk-SK" sz="2000" dirty="0"/>
              <a:t>integritu autorovho zdrojového kódu</a:t>
            </a:r>
          </a:p>
          <a:p>
            <a:r>
              <a:rPr lang="sk-SK" sz="2000" dirty="0"/>
              <a:t>neobsahovať diskrimináciu jednotlivcov či skupín</a:t>
            </a:r>
          </a:p>
          <a:p>
            <a:r>
              <a:rPr lang="sk-SK" sz="2000" dirty="0"/>
              <a:t>neobsahovať diskrimináciu na poli úsilia</a:t>
            </a:r>
          </a:p>
          <a:p>
            <a:r>
              <a:rPr lang="sk-SK" sz="2000" dirty="0"/>
              <a:t>distribúciu licencie</a:t>
            </a:r>
          </a:p>
          <a:p>
            <a:r>
              <a:rPr lang="sk-SK" sz="2000" dirty="0"/>
              <a:t>licencia musí byť rovnaká pre celý produkt</a:t>
            </a:r>
          </a:p>
          <a:p>
            <a:r>
              <a:rPr lang="sk-SK" sz="2000" dirty="0"/>
              <a:t>licencia nesmie obmedzovať iný softvér</a:t>
            </a:r>
          </a:p>
          <a:p>
            <a:r>
              <a:rPr lang="sk-SK" sz="2000" dirty="0"/>
              <a:t>licencia musí byť technologicky neutrálna</a:t>
            </a:r>
          </a:p>
          <a:p>
            <a:endParaRPr lang="sk-SK" sz="2000" dirty="0"/>
          </a:p>
        </p:txBody>
      </p:sp>
    </p:spTree>
    <p:extLst>
      <p:ext uri="{BB962C8B-B14F-4D97-AF65-F5344CB8AC3E}">
        <p14:creationId xmlns:p14="http://schemas.microsoft.com/office/powerpoint/2010/main" val="96298392"/>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Otvorený a slobodný softvér</a:t>
            </a:r>
            <a:endParaRPr lang="sk-SK" dirty="0">
              <a:solidFill>
                <a:srgbClr val="F8FFB7"/>
              </a:solidFill>
            </a:endParaRPr>
          </a:p>
        </p:txBody>
      </p:sp>
      <p:sp>
        <p:nvSpPr>
          <p:cNvPr id="4" name="Zaoblený obdĺžnik 3"/>
          <p:cNvSpPr/>
          <p:nvPr/>
        </p:nvSpPr>
        <p:spPr>
          <a:xfrm>
            <a:off x="645291" y="2333296"/>
            <a:ext cx="5156419" cy="4351283"/>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 name="Zástupný symbol obsahu 2"/>
          <p:cNvSpPr>
            <a:spLocks noGrp="1"/>
          </p:cNvSpPr>
          <p:nvPr>
            <p:ph idx="1"/>
          </p:nvPr>
        </p:nvSpPr>
        <p:spPr>
          <a:xfrm>
            <a:off x="645291" y="2619738"/>
            <a:ext cx="6443936" cy="3636511"/>
          </a:xfrm>
        </p:spPr>
        <p:txBody>
          <a:bodyPr>
            <a:noAutofit/>
          </a:bodyPr>
          <a:lstStyle/>
          <a:p>
            <a:r>
              <a:rPr lang="sk-SK" sz="2400" b="1" dirty="0" smtClean="0"/>
              <a:t>VÝHODY</a:t>
            </a:r>
          </a:p>
          <a:p>
            <a:pPr lvl="1"/>
            <a:r>
              <a:rPr lang="sk-SK" sz="2400" b="1" dirty="0" smtClean="0"/>
              <a:t>kvalitné programy</a:t>
            </a:r>
          </a:p>
          <a:p>
            <a:pPr lvl="1"/>
            <a:r>
              <a:rPr lang="sk-SK" sz="2400" b="1" dirty="0" smtClean="0"/>
              <a:t>ľahké </a:t>
            </a:r>
            <a:r>
              <a:rPr lang="sk-SK" sz="2400" b="1" dirty="0"/>
              <a:t>odstránenie </a:t>
            </a:r>
            <a:r>
              <a:rPr lang="sk-SK" sz="2400" b="1" dirty="0" smtClean="0"/>
              <a:t>chýb</a:t>
            </a:r>
          </a:p>
          <a:p>
            <a:pPr lvl="1"/>
            <a:r>
              <a:rPr lang="sk-SK" sz="2400" b="1" dirty="0" smtClean="0"/>
              <a:t>obmedzenie </a:t>
            </a:r>
            <a:r>
              <a:rPr lang="sk-SK" sz="2400" b="1" dirty="0"/>
              <a:t>počítačovej </a:t>
            </a:r>
            <a:endParaRPr lang="sk-SK" sz="2400" b="1" dirty="0" smtClean="0"/>
          </a:p>
          <a:p>
            <a:pPr marL="457200" lvl="1" indent="0">
              <a:buNone/>
            </a:pPr>
            <a:r>
              <a:rPr lang="sk-SK" sz="2400" b="1" dirty="0"/>
              <a:t> </a:t>
            </a:r>
            <a:r>
              <a:rPr lang="sk-SK" sz="2400" b="1" dirty="0" smtClean="0"/>
              <a:t>   kriminality</a:t>
            </a:r>
          </a:p>
          <a:p>
            <a:pPr lvl="1"/>
            <a:r>
              <a:rPr lang="sk-SK" sz="2400" b="1" dirty="0" smtClean="0"/>
              <a:t>úspora financií</a:t>
            </a:r>
          </a:p>
          <a:p>
            <a:pPr lvl="1"/>
            <a:endParaRPr lang="sk-SK" sz="2400" dirty="0"/>
          </a:p>
        </p:txBody>
      </p:sp>
      <p:sp>
        <p:nvSpPr>
          <p:cNvPr id="5" name="Zaoblený obdĺžnik 4"/>
          <p:cNvSpPr/>
          <p:nvPr/>
        </p:nvSpPr>
        <p:spPr>
          <a:xfrm>
            <a:off x="6583635" y="2333296"/>
            <a:ext cx="5156419" cy="435128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6" name="Zástupný symbol obsahu 2"/>
          <p:cNvSpPr txBox="1">
            <a:spLocks/>
          </p:cNvSpPr>
          <p:nvPr/>
        </p:nvSpPr>
        <p:spPr>
          <a:xfrm>
            <a:off x="6583635" y="2191408"/>
            <a:ext cx="6559549" cy="3636511"/>
          </a:xfrm>
          <a:prstGeom prst="rect">
            <a:avLst/>
          </a:prstGeom>
          <a:effectLst>
            <a:outerShdw blurRad="50800" dir="14400000">
              <a:srgbClr val="000000">
                <a:alpha val="40000"/>
              </a:srgbClr>
            </a:outerShdw>
          </a:effectLst>
        </p:spPr>
        <p:txBody>
          <a:bodyPr vert="horz" lIns="91440" tIns="45720" rIns="91440" bIns="45720" rtlCol="0" anchor="ctr">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sk-SK" sz="2400" b="1" dirty="0" smtClean="0"/>
              <a:t>NEVÝHODY</a:t>
            </a:r>
          </a:p>
          <a:p>
            <a:pPr lvl="1"/>
            <a:r>
              <a:rPr lang="sk-SK" sz="2400" b="1" dirty="0" smtClean="0"/>
              <a:t> žiadne záruky</a:t>
            </a:r>
          </a:p>
          <a:p>
            <a:pPr lvl="1"/>
            <a:r>
              <a:rPr lang="sk-SK" sz="2400" b="1" dirty="0" smtClean="0"/>
              <a:t>nezaručené aktualizácie</a:t>
            </a:r>
          </a:p>
          <a:p>
            <a:pPr lvl="1"/>
            <a:r>
              <a:rPr lang="sk-SK" sz="2400" b="1" dirty="0" smtClean="0"/>
              <a:t>ťažká dostupnosť</a:t>
            </a:r>
          </a:p>
          <a:p>
            <a:pPr lvl="1"/>
            <a:endParaRPr lang="sk-SK" sz="2400" dirty="0"/>
          </a:p>
        </p:txBody>
      </p:sp>
    </p:spTree>
    <p:extLst>
      <p:ext uri="{BB962C8B-B14F-4D97-AF65-F5344CB8AC3E}">
        <p14:creationId xmlns:p14="http://schemas.microsoft.com/office/powerpoint/2010/main" val="285898732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Hacker x </a:t>
            </a:r>
            <a:r>
              <a:rPr lang="sk-SK" dirty="0" err="1" smtClean="0">
                <a:solidFill>
                  <a:srgbClr val="F8FFB7"/>
                </a:solidFill>
              </a:rPr>
              <a:t>Cracker</a:t>
            </a:r>
            <a:endParaRPr lang="sk-SK" dirty="0">
              <a:solidFill>
                <a:srgbClr val="F8FFB7"/>
              </a:solidFill>
            </a:endParaRPr>
          </a:p>
        </p:txBody>
      </p:sp>
      <p:sp>
        <p:nvSpPr>
          <p:cNvPr id="3" name="Zástupný symbol obsahu 2"/>
          <p:cNvSpPr>
            <a:spLocks noGrp="1"/>
          </p:cNvSpPr>
          <p:nvPr>
            <p:ph idx="1"/>
          </p:nvPr>
        </p:nvSpPr>
        <p:spPr/>
        <p:txBody>
          <a:bodyPr>
            <a:normAutofit/>
          </a:bodyPr>
          <a:lstStyle/>
          <a:p>
            <a:r>
              <a:rPr lang="sk-SK" sz="2400" dirty="0" smtClean="0"/>
              <a:t>CRACKER (</a:t>
            </a:r>
            <a:r>
              <a:rPr lang="sk-SK" sz="2400" dirty="0" err="1" smtClean="0"/>
              <a:t>black</a:t>
            </a:r>
            <a:r>
              <a:rPr lang="sk-SK" sz="2400" dirty="0" smtClean="0"/>
              <a:t> </a:t>
            </a:r>
            <a:r>
              <a:rPr lang="sk-SK" sz="2400" dirty="0" err="1" smtClean="0"/>
              <a:t>hat</a:t>
            </a:r>
            <a:r>
              <a:rPr lang="sk-SK" sz="2400" dirty="0" smtClean="0"/>
              <a:t>)</a:t>
            </a:r>
          </a:p>
          <a:p>
            <a:pPr lvl="1"/>
            <a:r>
              <a:rPr lang="sk-SK" sz="2400" dirty="0" smtClean="0"/>
              <a:t>Zneužíva svoje schopnosti k preniknutiu</a:t>
            </a:r>
          </a:p>
          <a:p>
            <a:pPr marL="457200" lvl="1" indent="0">
              <a:buNone/>
            </a:pPr>
            <a:r>
              <a:rPr lang="sk-SK" sz="2400" dirty="0"/>
              <a:t> </a:t>
            </a:r>
            <a:r>
              <a:rPr lang="sk-SK" sz="2400" dirty="0" smtClean="0"/>
              <a:t>    do softvéru za nezákonným účelom</a:t>
            </a:r>
          </a:p>
          <a:p>
            <a:r>
              <a:rPr lang="sk-SK" sz="2400" dirty="0" smtClean="0"/>
              <a:t>HACKER (</a:t>
            </a:r>
            <a:r>
              <a:rPr lang="sk-SK" sz="2400" dirty="0" err="1" smtClean="0"/>
              <a:t>white</a:t>
            </a:r>
            <a:r>
              <a:rPr lang="sk-SK" sz="2400" dirty="0" smtClean="0"/>
              <a:t> </a:t>
            </a:r>
            <a:r>
              <a:rPr lang="sk-SK" sz="2400" dirty="0" err="1" smtClean="0"/>
              <a:t>hat</a:t>
            </a:r>
            <a:r>
              <a:rPr lang="sk-SK" sz="2400" dirty="0" smtClean="0"/>
              <a:t>)</a:t>
            </a:r>
          </a:p>
          <a:p>
            <a:pPr lvl="1"/>
            <a:r>
              <a:rPr lang="sk-SK" sz="2400" dirty="0" smtClean="0"/>
              <a:t>Využíva svoje znalosti v prospech </a:t>
            </a:r>
          </a:p>
          <a:p>
            <a:pPr marL="457200" lvl="1" indent="0">
              <a:buNone/>
            </a:pPr>
            <a:r>
              <a:rPr lang="sk-SK" sz="2400" dirty="0"/>
              <a:t> </a:t>
            </a:r>
            <a:r>
              <a:rPr lang="sk-SK" sz="2400" dirty="0" smtClean="0"/>
              <a:t>    užívateľov počítačových systémov</a:t>
            </a:r>
            <a:endParaRPr lang="sk-SK" sz="2400" dirty="0"/>
          </a:p>
        </p:txBody>
      </p:sp>
      <p:pic>
        <p:nvPicPr>
          <p:cNvPr id="1026" name="Picture 2" descr="http://anakit.url.ph/wp-content/uploads/2014/0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8642" y="3389585"/>
            <a:ext cx="4661980" cy="2932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96136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0000" y="447187"/>
            <a:ext cx="10571998" cy="1271253"/>
          </a:xfrm>
        </p:spPr>
        <p:txBody>
          <a:bodyPr/>
          <a:lstStyle/>
          <a:p>
            <a:r>
              <a:rPr lang="sk-SK" dirty="0" smtClean="0">
                <a:solidFill>
                  <a:srgbClr val="F8FFB7"/>
                </a:solidFill>
              </a:rPr>
              <a:t>Ako správne preberať voľne dostupné zdroje?</a:t>
            </a:r>
            <a:endParaRPr lang="sk-SK" dirty="0">
              <a:solidFill>
                <a:srgbClr val="F8FFB7"/>
              </a:solidFill>
            </a:endParaRPr>
          </a:p>
        </p:txBody>
      </p:sp>
      <p:sp>
        <p:nvSpPr>
          <p:cNvPr id="3" name="Zástupný symbol obsahu 2"/>
          <p:cNvSpPr>
            <a:spLocks noGrp="1"/>
          </p:cNvSpPr>
          <p:nvPr>
            <p:ph idx="1"/>
          </p:nvPr>
        </p:nvSpPr>
        <p:spPr/>
        <p:txBody>
          <a:bodyPr>
            <a:normAutofit/>
          </a:bodyPr>
          <a:lstStyle/>
          <a:p>
            <a:r>
              <a:rPr lang="pl-PL" sz="2400" dirty="0"/>
              <a:t> zoznam zdrojov, z ktorých sú čerpané informácie do </a:t>
            </a:r>
            <a:r>
              <a:rPr lang="pl-PL" sz="2400" dirty="0" smtClean="0"/>
              <a:t>práce </a:t>
            </a:r>
            <a:r>
              <a:rPr lang="pl-PL" sz="2400" dirty="0"/>
              <a:t>/ </a:t>
            </a:r>
            <a:r>
              <a:rPr lang="pl-PL" sz="2400" dirty="0" smtClean="0"/>
              <a:t>projektu</a:t>
            </a:r>
          </a:p>
          <a:p>
            <a:r>
              <a:rPr lang="sk-SK" sz="2400" dirty="0"/>
              <a:t>bibliografický / citačný </a:t>
            </a:r>
            <a:r>
              <a:rPr lang="sk-SK" sz="2400" dirty="0" smtClean="0"/>
              <a:t>záznam</a:t>
            </a:r>
          </a:p>
          <a:p>
            <a:r>
              <a:rPr lang="sk-SK" sz="2400" dirty="0"/>
              <a:t>odkazy k parafrázovaným </a:t>
            </a:r>
            <a:r>
              <a:rPr lang="sk-SK" sz="2400" dirty="0" smtClean="0"/>
              <a:t>častiam</a:t>
            </a:r>
          </a:p>
          <a:p>
            <a:r>
              <a:rPr lang="pl-PL" sz="2400" dirty="0"/>
              <a:t>eticky a pozorne narábať s elektronickými </a:t>
            </a:r>
            <a:r>
              <a:rPr lang="pl-PL" sz="2400" dirty="0" smtClean="0"/>
              <a:t>zdrojmi</a:t>
            </a:r>
          </a:p>
          <a:p>
            <a:r>
              <a:rPr lang="pt-BR" sz="2400" dirty="0"/>
              <a:t> pravidlá sú dané normou STN ISO </a:t>
            </a:r>
            <a:r>
              <a:rPr lang="pt-BR" sz="2400" dirty="0" smtClean="0"/>
              <a:t>690</a:t>
            </a:r>
            <a:endParaRPr lang="sk-SK" sz="2400" dirty="0" smtClean="0"/>
          </a:p>
          <a:p>
            <a:endParaRPr lang="sk-SK" sz="2400" dirty="0"/>
          </a:p>
        </p:txBody>
      </p:sp>
    </p:spTree>
    <p:extLst>
      <p:ext uri="{BB962C8B-B14F-4D97-AF65-F5344CB8AC3E}">
        <p14:creationId xmlns:p14="http://schemas.microsoft.com/office/powerpoint/2010/main" val="719204063"/>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Zdroje na webe - šírenie</a:t>
            </a:r>
            <a:endParaRPr lang="sk-SK" dirty="0">
              <a:solidFill>
                <a:srgbClr val="F8FFB7"/>
              </a:solidFill>
            </a:endParaRPr>
          </a:p>
        </p:txBody>
      </p:sp>
      <p:sp>
        <p:nvSpPr>
          <p:cNvPr id="3" name="Zástupný symbol obsahu 2"/>
          <p:cNvSpPr>
            <a:spLocks noGrp="1"/>
          </p:cNvSpPr>
          <p:nvPr>
            <p:ph idx="1"/>
          </p:nvPr>
        </p:nvSpPr>
        <p:spPr>
          <a:xfrm>
            <a:off x="818712" y="2521832"/>
            <a:ext cx="10554574" cy="3636511"/>
          </a:xfrm>
        </p:spPr>
        <p:txBody>
          <a:bodyPr>
            <a:normAutofit/>
          </a:bodyPr>
          <a:lstStyle/>
          <a:p>
            <a:r>
              <a:rPr lang="pl-PL" sz="2400" dirty="0"/>
              <a:t>Čo je sprístupnenie dokumentov na internete</a:t>
            </a:r>
            <a:r>
              <a:rPr lang="pl-PL" sz="2400" dirty="0" smtClean="0"/>
              <a:t>?</a:t>
            </a:r>
            <a:endParaRPr lang="sk-SK" sz="2400" dirty="0" smtClean="0"/>
          </a:p>
          <a:p>
            <a:pPr lvl="1"/>
            <a:r>
              <a:rPr lang="sk-SK" sz="2400" dirty="0" err="1" smtClean="0"/>
              <a:t>Upload</a:t>
            </a:r>
            <a:r>
              <a:rPr lang="sk-SK" sz="2400" dirty="0" smtClean="0"/>
              <a:t> autorského diela – porušenie autorského práva</a:t>
            </a:r>
          </a:p>
          <a:p>
            <a:r>
              <a:rPr lang="sk-SK" sz="2400" dirty="0"/>
              <a:t>Je dokument „dielom“ podľa nášho Autorského zákona</a:t>
            </a:r>
            <a:r>
              <a:rPr lang="sk-SK" sz="2400" dirty="0" smtClean="0"/>
              <a:t>?</a:t>
            </a:r>
          </a:p>
          <a:p>
            <a:r>
              <a:rPr lang="sk-SK" sz="2400" dirty="0" smtClean="0"/>
              <a:t>Zákonná licencia pre osobnú rozmnoženinu</a:t>
            </a:r>
          </a:p>
          <a:p>
            <a:r>
              <a:rPr lang="sk-SK" sz="2400" dirty="0" smtClean="0"/>
              <a:t>Sociálne siete</a:t>
            </a:r>
          </a:p>
          <a:p>
            <a:endParaRPr lang="sk-SK" sz="2400" dirty="0" smtClean="0"/>
          </a:p>
          <a:p>
            <a:endParaRPr lang="sk-SK" sz="2400" dirty="0"/>
          </a:p>
        </p:txBody>
      </p:sp>
    </p:spTree>
    <p:extLst>
      <p:ext uri="{BB962C8B-B14F-4D97-AF65-F5344CB8AC3E}">
        <p14:creationId xmlns:p14="http://schemas.microsoft.com/office/powerpoint/2010/main" val="152505945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18712" y="494485"/>
            <a:ext cx="10571998" cy="970450"/>
          </a:xfrm>
        </p:spPr>
        <p:txBody>
          <a:bodyPr/>
          <a:lstStyle/>
          <a:p>
            <a:r>
              <a:rPr lang="sk-SK" dirty="0" smtClean="0">
                <a:solidFill>
                  <a:srgbClr val="F8FFB7"/>
                </a:solidFill>
              </a:rPr>
              <a:t>Zdroje na webe - sťahovanie</a:t>
            </a:r>
            <a:endParaRPr lang="sk-SK" dirty="0">
              <a:solidFill>
                <a:srgbClr val="F8FFB7"/>
              </a:solidFill>
            </a:endParaRPr>
          </a:p>
        </p:txBody>
      </p:sp>
      <p:sp>
        <p:nvSpPr>
          <p:cNvPr id="3" name="Zástupný symbol obsahu 2"/>
          <p:cNvSpPr>
            <a:spLocks noGrp="1"/>
          </p:cNvSpPr>
          <p:nvPr>
            <p:ph idx="1"/>
          </p:nvPr>
        </p:nvSpPr>
        <p:spPr/>
        <p:txBody>
          <a:bodyPr>
            <a:normAutofit/>
          </a:bodyPr>
          <a:lstStyle/>
          <a:p>
            <a:r>
              <a:rPr lang="sk-SK" sz="2400" dirty="0"/>
              <a:t>sťahovaním pesničiek, filmov alebo iného obsahu, ktorý podlieha autorským právam, páchate trestný </a:t>
            </a:r>
            <a:r>
              <a:rPr lang="sk-SK" sz="2400" dirty="0" smtClean="0"/>
              <a:t>čin</a:t>
            </a:r>
          </a:p>
          <a:p>
            <a:r>
              <a:rPr lang="sk-SK" sz="2400" dirty="0" smtClean="0"/>
              <a:t>Oficiálne zdroje – vlastná potreba</a:t>
            </a:r>
          </a:p>
          <a:p>
            <a:r>
              <a:rPr lang="sk-SK" sz="2400" dirty="0" smtClean="0"/>
              <a:t>Internetové zdroje – trestné</a:t>
            </a:r>
          </a:p>
          <a:p>
            <a:r>
              <a:rPr lang="sk-SK" sz="2400" dirty="0"/>
              <a:t>Sieť </a:t>
            </a:r>
            <a:r>
              <a:rPr lang="sk-SK" sz="2400" dirty="0" err="1"/>
              <a:t>peer</a:t>
            </a:r>
            <a:r>
              <a:rPr lang="sk-SK" sz="2400" dirty="0"/>
              <a:t>-to-</a:t>
            </a:r>
            <a:r>
              <a:rPr lang="sk-SK" sz="2400" dirty="0" err="1"/>
              <a:t>peer</a:t>
            </a:r>
            <a:r>
              <a:rPr lang="sk-SK" sz="2400" dirty="0"/>
              <a:t>, napaľovanie, </a:t>
            </a:r>
            <a:r>
              <a:rPr lang="sk-SK" sz="2400" dirty="0" err="1" smtClean="0"/>
              <a:t>cracky</a:t>
            </a:r>
            <a:endParaRPr lang="sk-SK" sz="2400" dirty="0"/>
          </a:p>
          <a:p>
            <a:r>
              <a:rPr lang="sk-SK" sz="2400" dirty="0" err="1" smtClean="0"/>
              <a:t>Free</a:t>
            </a:r>
            <a:r>
              <a:rPr lang="sk-SK" sz="2400" dirty="0" smtClean="0"/>
              <a:t> </a:t>
            </a:r>
            <a:r>
              <a:rPr lang="sk-SK" sz="2400" dirty="0" err="1" smtClean="0"/>
              <a:t>fotobanky</a:t>
            </a:r>
            <a:r>
              <a:rPr lang="sk-SK" sz="2400" dirty="0" smtClean="0"/>
              <a:t>, </a:t>
            </a:r>
            <a:r>
              <a:rPr lang="sk-SK" sz="2400" dirty="0" err="1" smtClean="0"/>
              <a:t>google</a:t>
            </a:r>
            <a:r>
              <a:rPr lang="sk-SK" sz="2400" dirty="0" smtClean="0"/>
              <a:t>, </a:t>
            </a:r>
            <a:r>
              <a:rPr lang="sk-SK" sz="2400" dirty="0" err="1" smtClean="0"/>
              <a:t>flickr</a:t>
            </a:r>
            <a:r>
              <a:rPr lang="sk-SK" sz="2400" dirty="0" smtClean="0"/>
              <a:t>,</a:t>
            </a:r>
            <a:endParaRPr lang="sk-SK" sz="2400" dirty="0"/>
          </a:p>
        </p:txBody>
      </p:sp>
    </p:spTree>
    <p:extLst>
      <p:ext uri="{BB962C8B-B14F-4D97-AF65-F5344CB8AC3E}">
        <p14:creationId xmlns:p14="http://schemas.microsoft.com/office/powerpoint/2010/main" val="98368792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Textové zdroje</a:t>
            </a:r>
            <a:endParaRPr lang="sk-SK" dirty="0">
              <a:solidFill>
                <a:srgbClr val="F8FFB7"/>
              </a:solidFill>
            </a:endParaRPr>
          </a:p>
        </p:txBody>
      </p:sp>
      <p:sp>
        <p:nvSpPr>
          <p:cNvPr id="3" name="Zástupný symbol obsahu 2"/>
          <p:cNvSpPr>
            <a:spLocks noGrp="1"/>
          </p:cNvSpPr>
          <p:nvPr>
            <p:ph idx="1"/>
          </p:nvPr>
        </p:nvSpPr>
        <p:spPr>
          <a:xfrm>
            <a:off x="818712" y="2096815"/>
            <a:ext cx="10554574" cy="4761185"/>
          </a:xfrm>
        </p:spPr>
        <p:txBody>
          <a:bodyPr>
            <a:normAutofit fontScale="77500" lnSpcReduction="20000"/>
          </a:bodyPr>
          <a:lstStyle/>
          <a:p>
            <a:r>
              <a:rPr lang="sk-SK" dirty="0">
                <a:hlinkClick r:id="rId2"/>
              </a:rPr>
              <a:t>http://</a:t>
            </a:r>
            <a:r>
              <a:rPr lang="sk-SK" dirty="0" smtClean="0">
                <a:hlinkClick r:id="rId2"/>
              </a:rPr>
              <a:t>www.ondrovic.sk/pedagogika/index.php?option=com_content&amp;view=article&amp;id=374:21-typy-softveru-z-hladiska-pravnej-ochrany&amp;catid=29&amp;Itemid=510</a:t>
            </a:r>
            <a:endParaRPr lang="sk-SK" dirty="0" smtClean="0"/>
          </a:p>
          <a:p>
            <a:r>
              <a:rPr lang="sk-SK" dirty="0">
                <a:hlinkClick r:id="rId3"/>
              </a:rPr>
              <a:t>http://www.zones.sk/studentske-prace/nauka-o-spolocnosti/7427-autorske-prava-na-softver</a:t>
            </a:r>
            <a:r>
              <a:rPr lang="sk-SK" dirty="0" smtClean="0">
                <a:hlinkClick r:id="rId3"/>
              </a:rPr>
              <a:t>/</a:t>
            </a:r>
            <a:endParaRPr lang="sk-SK" dirty="0" smtClean="0"/>
          </a:p>
          <a:p>
            <a:r>
              <a:rPr lang="sk-SK" dirty="0">
                <a:hlinkClick r:id="rId4"/>
              </a:rPr>
              <a:t>http://soft-firma.webnode.sk/registracia-softveru</a:t>
            </a:r>
            <a:r>
              <a:rPr lang="sk-SK" dirty="0" smtClean="0">
                <a:hlinkClick r:id="rId4"/>
              </a:rPr>
              <a:t>/</a:t>
            </a:r>
            <a:endParaRPr lang="sk-SK" dirty="0" smtClean="0"/>
          </a:p>
          <a:p>
            <a:r>
              <a:rPr lang="sk-SK" dirty="0">
                <a:hlinkClick r:id="rId5"/>
              </a:rPr>
              <a:t>https://</a:t>
            </a:r>
            <a:r>
              <a:rPr lang="sk-SK" dirty="0" smtClean="0">
                <a:hlinkClick r:id="rId5"/>
              </a:rPr>
              <a:t>www.microsoft.com/slovakia/licencie/zakladneinformacie/co-je-licencia.aspx</a:t>
            </a:r>
            <a:endParaRPr lang="sk-SK" dirty="0" smtClean="0"/>
          </a:p>
          <a:p>
            <a:r>
              <a:rPr lang="sk-SK" dirty="0">
                <a:hlinkClick r:id="rId6"/>
              </a:rPr>
              <a:t>http://www.danovecentrum.sk/clanok-z-titulky/uctovanie-updatu-a-upgradu-softveru_.</a:t>
            </a:r>
            <a:r>
              <a:rPr lang="sk-SK" dirty="0" smtClean="0">
                <a:hlinkClick r:id="rId6"/>
              </a:rPr>
              <a:t>htm</a:t>
            </a:r>
            <a:endParaRPr lang="sk-SK" dirty="0" smtClean="0"/>
          </a:p>
          <a:p>
            <a:r>
              <a:rPr lang="sk-SK" dirty="0">
                <a:hlinkClick r:id="rId7"/>
              </a:rPr>
              <a:t>http://www.euroekonom.sk/softverove-pravo</a:t>
            </a:r>
            <a:r>
              <a:rPr lang="sk-SK" dirty="0" smtClean="0">
                <a:hlinkClick r:id="rId7"/>
              </a:rPr>
              <a:t>/</a:t>
            </a:r>
            <a:endParaRPr lang="sk-SK" dirty="0" smtClean="0"/>
          </a:p>
          <a:p>
            <a:r>
              <a:rPr lang="sk-SK" dirty="0">
                <a:hlinkClick r:id="rId8"/>
              </a:rPr>
              <a:t>http://</a:t>
            </a:r>
            <a:r>
              <a:rPr lang="sk-SK" dirty="0" smtClean="0">
                <a:hlinkClick r:id="rId8"/>
              </a:rPr>
              <a:t>www.topky.sk/cl/13/1303674/Za-pouzivanie-nelegalneho-softveru-hrozi-8-rokov-vazenia-</a:t>
            </a:r>
            <a:endParaRPr lang="sk-SK" dirty="0" smtClean="0"/>
          </a:p>
          <a:p>
            <a:r>
              <a:rPr lang="sk-SK" dirty="0">
                <a:hlinkClick r:id="rId9"/>
              </a:rPr>
              <a:t>http://</a:t>
            </a:r>
            <a:r>
              <a:rPr lang="sk-SK" dirty="0" smtClean="0">
                <a:hlinkClick r:id="rId9"/>
              </a:rPr>
              <a:t>www.vysokeskoly.sk/clanek/plagiatorstvo-na-slovensku-co-o-nom-neviete</a:t>
            </a:r>
            <a:endParaRPr lang="sk-SK" dirty="0" smtClean="0"/>
          </a:p>
          <a:p>
            <a:r>
              <a:rPr lang="sk-SK" dirty="0">
                <a:hlinkClick r:id="rId10"/>
              </a:rPr>
              <a:t>https://</a:t>
            </a:r>
            <a:r>
              <a:rPr lang="sk-SK" dirty="0" smtClean="0">
                <a:hlinkClick r:id="rId10"/>
              </a:rPr>
              <a:t>uniba.sk/fileadmin/ruk/ak/ig-plagiatorstvo.pdf</a:t>
            </a:r>
            <a:endParaRPr lang="sk-SK" dirty="0" smtClean="0"/>
          </a:p>
          <a:p>
            <a:r>
              <a:rPr lang="sk-SK" dirty="0">
                <a:hlinkClick r:id="rId11"/>
              </a:rPr>
              <a:t>http://</a:t>
            </a:r>
            <a:r>
              <a:rPr lang="sk-SK" dirty="0" smtClean="0">
                <a:hlinkClick r:id="rId11"/>
              </a:rPr>
              <a:t>www.najpravo.sk/clanky/dusevne-vlastnictvo-a-it-pravo-v-otazkach-a-odpovediach.html?print=1</a:t>
            </a:r>
            <a:endParaRPr lang="sk-SK" dirty="0" smtClean="0"/>
          </a:p>
          <a:p>
            <a:r>
              <a:rPr lang="sk-SK" dirty="0">
                <a:hlinkClick r:id="rId12"/>
              </a:rPr>
              <a:t>http://www.hrkut.sk/2013/03/kde-najst-obrazky-na-pouzitie-a-neporusovat-autorske-prava</a:t>
            </a:r>
            <a:r>
              <a:rPr lang="sk-SK" dirty="0" smtClean="0">
                <a:hlinkClick r:id="rId12"/>
              </a:rPr>
              <a:t>/</a:t>
            </a:r>
            <a:endParaRPr lang="sk-SK" dirty="0" smtClean="0"/>
          </a:p>
          <a:p>
            <a:r>
              <a:rPr lang="sk-SK" dirty="0">
                <a:hlinkClick r:id="rId13"/>
              </a:rPr>
              <a:t>http://www.uspornaziarovka.sk/pages/Autorsk%C3%A9-pr%C3%A1va-%</a:t>
            </a:r>
            <a:r>
              <a:rPr lang="sk-SK" dirty="0" smtClean="0">
                <a:hlinkClick r:id="rId13"/>
              </a:rPr>
              <a:t>22Copyright%22.html</a:t>
            </a:r>
            <a:endParaRPr lang="sk-SK" dirty="0"/>
          </a:p>
          <a:p>
            <a:r>
              <a:rPr lang="sk-SK" dirty="0">
                <a:hlinkClick r:id="rId14"/>
              </a:rPr>
              <a:t>http://androidportal.zoznam.sk/2015/03/vlada-nezmenila-zakon-stiahnutie-jednej-mp3-nelegalne</a:t>
            </a:r>
            <a:r>
              <a:rPr lang="sk-SK" dirty="0" smtClean="0">
                <a:hlinkClick r:id="rId14"/>
              </a:rPr>
              <a:t>/</a:t>
            </a:r>
            <a:endParaRPr lang="sk-SK" dirty="0" smtClean="0"/>
          </a:p>
          <a:p>
            <a:r>
              <a:rPr lang="sk-SK" dirty="0">
                <a:hlinkClick r:id="rId15"/>
              </a:rPr>
              <a:t>http://vat.pravda.sk/komunikacia/clanok/321189-stahovanie-filmov-predsa-len-trestne-nebude-ma-to-ale-hacik</a:t>
            </a:r>
            <a:r>
              <a:rPr lang="sk-SK" dirty="0" smtClean="0">
                <a:hlinkClick r:id="rId15"/>
              </a:rPr>
              <a:t>/</a:t>
            </a:r>
            <a:endParaRPr lang="sk-SK" dirty="0" smtClean="0"/>
          </a:p>
          <a:p>
            <a:r>
              <a:rPr lang="sk-SK" dirty="0"/>
              <a:t>http://www.itnews.sk/tituly/pc-revue/2014-08-01/c164437-mythbusters-je-stahovanie-filmov-na-osobnu-potrebu-legalne</a:t>
            </a:r>
            <a:endParaRPr lang="sk-SK" dirty="0" smtClean="0"/>
          </a:p>
          <a:p>
            <a:endParaRPr lang="sk-SK" dirty="0"/>
          </a:p>
        </p:txBody>
      </p:sp>
    </p:spTree>
    <p:extLst>
      <p:ext uri="{BB962C8B-B14F-4D97-AF65-F5344CB8AC3E}">
        <p14:creationId xmlns:p14="http://schemas.microsoft.com/office/powerpoint/2010/main" val="3025829045"/>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Zdroje obrázkov</a:t>
            </a:r>
            <a:endParaRPr lang="sk-SK" dirty="0">
              <a:solidFill>
                <a:srgbClr val="F8FFB7"/>
              </a:solidFill>
            </a:endParaRPr>
          </a:p>
        </p:txBody>
      </p:sp>
      <p:sp>
        <p:nvSpPr>
          <p:cNvPr id="3" name="Zástupný symbol obsahu 2"/>
          <p:cNvSpPr>
            <a:spLocks noGrp="1"/>
          </p:cNvSpPr>
          <p:nvPr>
            <p:ph idx="1"/>
          </p:nvPr>
        </p:nvSpPr>
        <p:spPr/>
        <p:txBody>
          <a:bodyPr>
            <a:normAutofit lnSpcReduction="10000"/>
          </a:bodyPr>
          <a:lstStyle/>
          <a:p>
            <a:r>
              <a:rPr lang="sk-SK" dirty="0">
                <a:hlinkClick r:id="rId2"/>
              </a:rPr>
              <a:t>http://</a:t>
            </a:r>
            <a:r>
              <a:rPr lang="sk-SK" dirty="0" smtClean="0">
                <a:hlinkClick r:id="rId2"/>
              </a:rPr>
              <a:t>upload.wikimedia.org/wikipedia/en/7/7f/Adobe_Photoshop_CS_retail_box.png</a:t>
            </a:r>
            <a:endParaRPr lang="sk-SK" dirty="0" smtClean="0"/>
          </a:p>
          <a:p>
            <a:r>
              <a:rPr lang="sk-SK" dirty="0">
                <a:hlinkClick r:id="rId3"/>
              </a:rPr>
              <a:t>http://</a:t>
            </a:r>
            <a:r>
              <a:rPr lang="sk-SK" dirty="0" smtClean="0">
                <a:hlinkClick r:id="rId3"/>
              </a:rPr>
              <a:t>www.leawo.com/images/article/extended-knowledge/mpeg.jpg</a:t>
            </a:r>
            <a:endParaRPr lang="sk-SK" dirty="0" smtClean="0"/>
          </a:p>
          <a:p>
            <a:r>
              <a:rPr lang="sk-SK" dirty="0">
                <a:hlinkClick r:id="rId4"/>
              </a:rPr>
              <a:t>http://</a:t>
            </a:r>
            <a:r>
              <a:rPr lang="sk-SK" dirty="0" smtClean="0">
                <a:hlinkClick r:id="rId4"/>
              </a:rPr>
              <a:t>www.svetandroida.cz/media/2013/03/opera-logo.png</a:t>
            </a:r>
            <a:endParaRPr lang="sk-SK" dirty="0" smtClean="0"/>
          </a:p>
          <a:p>
            <a:r>
              <a:rPr lang="sk-SK" dirty="0">
                <a:hlinkClick r:id="rId5"/>
              </a:rPr>
              <a:t>http://</a:t>
            </a:r>
            <a:r>
              <a:rPr lang="sk-SK" dirty="0" smtClean="0">
                <a:hlinkClick r:id="rId5"/>
              </a:rPr>
              <a:t>upload.wikimedia.org/wikipedia/en/7/7b/Httpd48x.gif</a:t>
            </a:r>
            <a:endParaRPr lang="sk-SK" dirty="0" smtClean="0"/>
          </a:p>
          <a:p>
            <a:r>
              <a:rPr lang="sk-SK" dirty="0">
                <a:hlinkClick r:id="rId6"/>
              </a:rPr>
              <a:t>http://</a:t>
            </a:r>
            <a:r>
              <a:rPr lang="sk-SK" dirty="0" smtClean="0">
                <a:hlinkClick r:id="rId6"/>
              </a:rPr>
              <a:t>mooccircle.com/wp-content/uploads/2014/12/python1.png</a:t>
            </a:r>
            <a:endParaRPr lang="sk-SK" dirty="0" smtClean="0"/>
          </a:p>
          <a:p>
            <a:r>
              <a:rPr lang="sk-SK" dirty="0">
                <a:hlinkClick r:id="rId7"/>
              </a:rPr>
              <a:t>http://2.bp.blogspot.com/-</a:t>
            </a:r>
            <a:r>
              <a:rPr lang="sk-SK" dirty="0" smtClean="0">
                <a:hlinkClick r:id="rId7"/>
              </a:rPr>
              <a:t>Zyw_icBDgHw/UT5OBSLQf_I/AAAAAAAAOiM/TjzaGOg4M6o/s1600/gnomeubuntu-vert-wh.png</a:t>
            </a:r>
            <a:endParaRPr lang="sk-SK" dirty="0" smtClean="0"/>
          </a:p>
          <a:p>
            <a:r>
              <a:rPr lang="sk-SK" dirty="0">
                <a:hlinkClick r:id="rId8"/>
              </a:rPr>
              <a:t>http://</a:t>
            </a:r>
            <a:r>
              <a:rPr lang="sk-SK" dirty="0" smtClean="0">
                <a:hlinkClick r:id="rId8"/>
              </a:rPr>
              <a:t>odprtakoda.blog.siol.net/files/2010/02/ooo-main-logo-col-rgb.png</a:t>
            </a:r>
            <a:endParaRPr lang="sk-SK" dirty="0" smtClean="0"/>
          </a:p>
          <a:p>
            <a:r>
              <a:rPr lang="sk-SK" dirty="0"/>
              <a:t>http://www.aaai.fr/sites/default/files/images/logo_firefox_01.jpg</a:t>
            </a:r>
            <a:endParaRPr lang="sk-SK" dirty="0" smtClean="0"/>
          </a:p>
          <a:p>
            <a:endParaRPr lang="sk-SK" dirty="0"/>
          </a:p>
        </p:txBody>
      </p:sp>
    </p:spTree>
    <p:extLst>
      <p:ext uri="{BB962C8B-B14F-4D97-AF65-F5344CB8AC3E}">
        <p14:creationId xmlns:p14="http://schemas.microsoft.com/office/powerpoint/2010/main" val="1526652475"/>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Typy softvéru z hľadiska právnej ochrany</a:t>
            </a:r>
            <a:endParaRPr lang="sk-SK" dirty="0">
              <a:solidFill>
                <a:srgbClr val="F8FFB7"/>
              </a:solidFill>
            </a:endParaRPr>
          </a:p>
        </p:txBody>
      </p:sp>
      <p:sp>
        <p:nvSpPr>
          <p:cNvPr id="3" name="Zástupný symbol obsahu 2"/>
          <p:cNvSpPr>
            <a:spLocks noGrp="1"/>
          </p:cNvSpPr>
          <p:nvPr>
            <p:ph idx="1"/>
          </p:nvPr>
        </p:nvSpPr>
        <p:spPr>
          <a:xfrm>
            <a:off x="827424" y="2411473"/>
            <a:ext cx="10554574" cy="3636511"/>
          </a:xfrm>
        </p:spPr>
        <p:txBody>
          <a:bodyPr>
            <a:normAutofit/>
          </a:bodyPr>
          <a:lstStyle/>
          <a:p>
            <a:r>
              <a:rPr lang="sk-SK" sz="2400" b="1" dirty="0" smtClean="0"/>
              <a:t>Proprietárny softvér</a:t>
            </a:r>
          </a:p>
          <a:p>
            <a:pPr lvl="1"/>
            <a:r>
              <a:rPr lang="sk-SK" sz="2400" dirty="0" smtClean="0"/>
              <a:t>Komerčný softvér</a:t>
            </a:r>
          </a:p>
          <a:p>
            <a:pPr lvl="1"/>
            <a:r>
              <a:rPr lang="sk-SK" sz="2400" dirty="0" err="1" smtClean="0"/>
              <a:t>Shareware</a:t>
            </a:r>
            <a:endParaRPr lang="sk-SK" sz="2400" dirty="0" smtClean="0"/>
          </a:p>
          <a:p>
            <a:pPr lvl="2"/>
            <a:r>
              <a:rPr lang="sk-SK" sz="2400" dirty="0" smtClean="0"/>
              <a:t>Trial verzia</a:t>
            </a:r>
          </a:p>
          <a:p>
            <a:pPr lvl="2"/>
            <a:r>
              <a:rPr lang="sk-SK" sz="2400" dirty="0" smtClean="0"/>
              <a:t>Demo verzia</a:t>
            </a:r>
          </a:p>
          <a:p>
            <a:pPr lvl="1"/>
            <a:r>
              <a:rPr lang="sk-SK" sz="2400" dirty="0" smtClean="0"/>
              <a:t>Freeware</a:t>
            </a:r>
          </a:p>
          <a:p>
            <a:r>
              <a:rPr lang="sk-SK" sz="2400" dirty="0" err="1" smtClean="0"/>
              <a:t>Public</a:t>
            </a:r>
            <a:r>
              <a:rPr lang="sk-SK" sz="2400" dirty="0" smtClean="0"/>
              <a:t> </a:t>
            </a:r>
            <a:r>
              <a:rPr lang="sk-SK" sz="2400" dirty="0" err="1" smtClean="0"/>
              <a:t>domain</a:t>
            </a:r>
            <a:endParaRPr lang="sk-SK" sz="2400" dirty="0"/>
          </a:p>
        </p:txBody>
      </p:sp>
      <p:grpSp>
        <p:nvGrpSpPr>
          <p:cNvPr id="6" name="Skupina 5"/>
          <p:cNvGrpSpPr/>
          <p:nvPr/>
        </p:nvGrpSpPr>
        <p:grpSpPr>
          <a:xfrm>
            <a:off x="4398579" y="2225924"/>
            <a:ext cx="6605753" cy="4458655"/>
            <a:chOff x="4398579" y="2225924"/>
            <a:chExt cx="6605753" cy="4458655"/>
          </a:xfrm>
        </p:grpSpPr>
        <p:pic>
          <p:nvPicPr>
            <p:cNvPr id="1026" name="Picture 2" descr="http://upload.wikimedia.org/wikipedia/en/7/7f/Adobe_Photoshop_CS_retail_box.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404" y="2225924"/>
              <a:ext cx="3911928" cy="4458655"/>
            </a:xfrm>
            <a:prstGeom prst="rect">
              <a:avLst/>
            </a:prstGeom>
            <a:noFill/>
            <a:extLst>
              <a:ext uri="{909E8E84-426E-40DD-AFC4-6F175D3DCCD1}">
                <a14:hiddenFill xmlns:a14="http://schemas.microsoft.com/office/drawing/2010/main">
                  <a:solidFill>
                    <a:srgbClr val="FFFFFF"/>
                  </a:solidFill>
                </a14:hiddenFill>
              </a:ext>
            </a:extLst>
          </p:spPr>
        </p:pic>
        <p:cxnSp>
          <p:nvCxnSpPr>
            <p:cNvPr id="5" name="Rovná spojovacia šípka 4"/>
            <p:cNvCxnSpPr/>
            <p:nvPr/>
          </p:nvCxnSpPr>
          <p:spPr>
            <a:xfrm>
              <a:off x="4398579" y="3263462"/>
              <a:ext cx="2270235"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grpSp>
        <p:nvGrpSpPr>
          <p:cNvPr id="11" name="Skupina 10"/>
          <p:cNvGrpSpPr/>
          <p:nvPr/>
        </p:nvGrpSpPr>
        <p:grpSpPr>
          <a:xfrm>
            <a:off x="3704897" y="3122957"/>
            <a:ext cx="6808589" cy="2925027"/>
            <a:chOff x="3704897" y="3122957"/>
            <a:chExt cx="6808589" cy="2925027"/>
          </a:xfrm>
        </p:grpSpPr>
        <p:pic>
          <p:nvPicPr>
            <p:cNvPr id="1028" name="Picture 4" descr="http://www.qweas.com/reviews/images/mpeg-player-mac.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404" y="3122957"/>
              <a:ext cx="3421082" cy="2925027"/>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Rovná spojovacia šípka 9"/>
            <p:cNvCxnSpPr/>
            <p:nvPr/>
          </p:nvCxnSpPr>
          <p:spPr>
            <a:xfrm>
              <a:off x="3704897" y="3815255"/>
              <a:ext cx="3009841" cy="41447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grpSp>
        <p:nvGrpSpPr>
          <p:cNvPr id="14" name="Skupina 13"/>
          <p:cNvGrpSpPr/>
          <p:nvPr/>
        </p:nvGrpSpPr>
        <p:grpSpPr>
          <a:xfrm>
            <a:off x="3358055" y="3815255"/>
            <a:ext cx="9208377" cy="2935999"/>
            <a:chOff x="3358055" y="3815255"/>
            <a:chExt cx="9208377" cy="2935999"/>
          </a:xfrm>
        </p:grpSpPr>
        <p:pic>
          <p:nvPicPr>
            <p:cNvPr id="1030" name="Picture 6" descr="http://www.svetandroida.cz/media/2013/03/opera-logo.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7862" y="3815255"/>
              <a:ext cx="8388570" cy="2935999"/>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Rovná spojovacia šípka 12"/>
            <p:cNvCxnSpPr/>
            <p:nvPr/>
          </p:nvCxnSpPr>
          <p:spPr>
            <a:xfrm>
              <a:off x="3358055" y="5283254"/>
              <a:ext cx="1418897"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grpSp>
        <p:nvGrpSpPr>
          <p:cNvPr id="17" name="Skupina 16"/>
          <p:cNvGrpSpPr/>
          <p:nvPr/>
        </p:nvGrpSpPr>
        <p:grpSpPr>
          <a:xfrm>
            <a:off x="4177862" y="4232139"/>
            <a:ext cx="5966957" cy="1657185"/>
            <a:chOff x="4177862" y="4232139"/>
            <a:chExt cx="5966957" cy="1657185"/>
          </a:xfrm>
        </p:grpSpPr>
        <p:pic>
          <p:nvPicPr>
            <p:cNvPr id="1032" name="Picture 8" descr="Httpd48x.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87634" y="4232139"/>
              <a:ext cx="1657185" cy="1657185"/>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Rovná spojovacia šípka 15"/>
            <p:cNvCxnSpPr/>
            <p:nvPr/>
          </p:nvCxnSpPr>
          <p:spPr>
            <a:xfrm flipV="1">
              <a:off x="4177862" y="5571027"/>
              <a:ext cx="3767959" cy="318297"/>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802314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6"/>
                                        </p:tgtEl>
                                        <p:attrNameLst>
                                          <p:attrName>ppt_x</p:attrName>
                                        </p:attrNameLst>
                                      </p:cBhvr>
                                      <p:tavLst>
                                        <p:tav tm="0">
                                          <p:val>
                                            <p:strVal val="ppt_x"/>
                                          </p:val>
                                        </p:tav>
                                        <p:tav tm="100000">
                                          <p:val>
                                            <p:strVal val="ppt_x"/>
                                          </p:val>
                                        </p:tav>
                                      </p:tavLst>
                                    </p:anim>
                                    <p:anim calcmode="lin" valueType="num">
                                      <p:cBhvr additive="base">
                                        <p:cTn id="13" dur="500"/>
                                        <p:tgtEl>
                                          <p:spTgt spid="6"/>
                                        </p:tgtEl>
                                        <p:attrNameLst>
                                          <p:attrName>ppt_y</p:attrName>
                                        </p:attrNameLst>
                                      </p:cBhvr>
                                      <p:tavLst>
                                        <p:tav tm="0">
                                          <p:val>
                                            <p:strVal val="ppt_y"/>
                                          </p:val>
                                        </p:tav>
                                        <p:tav tm="100000">
                                          <p:val>
                                            <p:strVal val="1+ppt_h/2"/>
                                          </p:val>
                                        </p:tav>
                                      </p:tavLst>
                                    </p:anim>
                                    <p:set>
                                      <p:cBhvr>
                                        <p:cTn id="14" dur="1" fill="hold">
                                          <p:stCondLst>
                                            <p:cond delay="499"/>
                                          </p:stCondLst>
                                        </p:cTn>
                                        <p:tgtEl>
                                          <p:spTgt spid="6"/>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11"/>
                                        </p:tgtEl>
                                        <p:attrNameLst>
                                          <p:attrName>ppt_x</p:attrName>
                                        </p:attrNameLst>
                                      </p:cBhvr>
                                      <p:tavLst>
                                        <p:tav tm="0">
                                          <p:val>
                                            <p:strVal val="ppt_x"/>
                                          </p:val>
                                        </p:tav>
                                        <p:tav tm="100000">
                                          <p:val>
                                            <p:strVal val="ppt_x"/>
                                          </p:val>
                                        </p:tav>
                                      </p:tavLst>
                                    </p:anim>
                                    <p:anim calcmode="lin" valueType="num">
                                      <p:cBhvr additive="base">
                                        <p:cTn id="25" dur="500"/>
                                        <p:tgtEl>
                                          <p:spTgt spid="11"/>
                                        </p:tgtEl>
                                        <p:attrNameLst>
                                          <p:attrName>ppt_y</p:attrName>
                                        </p:attrNameLst>
                                      </p:cBhvr>
                                      <p:tavLst>
                                        <p:tav tm="0">
                                          <p:val>
                                            <p:strVal val="ppt_y"/>
                                          </p:val>
                                        </p:tav>
                                        <p:tav tm="100000">
                                          <p:val>
                                            <p:strVal val="1+ppt_h/2"/>
                                          </p:val>
                                        </p:tav>
                                      </p:tavLst>
                                    </p:anim>
                                    <p:set>
                                      <p:cBhvr>
                                        <p:cTn id="26" dur="1" fill="hold">
                                          <p:stCondLst>
                                            <p:cond delay="499"/>
                                          </p:stCondLst>
                                        </p:cTn>
                                        <p:tgtEl>
                                          <p:spTgt spid="1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nodeType="clickEffect">
                                  <p:stCondLst>
                                    <p:cond delay="0"/>
                                  </p:stCondLst>
                                  <p:childTnLst>
                                    <p:anim calcmode="lin" valueType="num">
                                      <p:cBhvr additive="base">
                                        <p:cTn id="36" dur="500"/>
                                        <p:tgtEl>
                                          <p:spTgt spid="14"/>
                                        </p:tgtEl>
                                        <p:attrNameLst>
                                          <p:attrName>ppt_x</p:attrName>
                                        </p:attrNameLst>
                                      </p:cBhvr>
                                      <p:tavLst>
                                        <p:tav tm="0">
                                          <p:val>
                                            <p:strVal val="ppt_x"/>
                                          </p:val>
                                        </p:tav>
                                        <p:tav tm="100000">
                                          <p:val>
                                            <p:strVal val="ppt_x"/>
                                          </p:val>
                                        </p:tav>
                                      </p:tavLst>
                                    </p:anim>
                                    <p:anim calcmode="lin" valueType="num">
                                      <p:cBhvr additive="base">
                                        <p:cTn id="37" dur="500"/>
                                        <p:tgtEl>
                                          <p:spTgt spid="14"/>
                                        </p:tgtEl>
                                        <p:attrNameLst>
                                          <p:attrName>ppt_y</p:attrName>
                                        </p:attrNameLst>
                                      </p:cBhvr>
                                      <p:tavLst>
                                        <p:tav tm="0">
                                          <p:val>
                                            <p:strVal val="ppt_y"/>
                                          </p:val>
                                        </p:tav>
                                        <p:tav tm="100000">
                                          <p:val>
                                            <p:strVal val="1+ppt_h/2"/>
                                          </p:val>
                                        </p:tav>
                                      </p:tavLst>
                                    </p:anim>
                                    <p:set>
                                      <p:cBhvr>
                                        <p:cTn id="38" dur="1" fill="hold">
                                          <p:stCondLst>
                                            <p:cond delay="499"/>
                                          </p:stCondLst>
                                        </p:cTn>
                                        <p:tgtEl>
                                          <p:spTgt spid="1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nodeType="clickEffect">
                                  <p:stCondLst>
                                    <p:cond delay="0"/>
                                  </p:stCondLst>
                                  <p:childTnLst>
                                    <p:anim calcmode="lin" valueType="num">
                                      <p:cBhvr additive="base">
                                        <p:cTn id="48" dur="500"/>
                                        <p:tgtEl>
                                          <p:spTgt spid="17"/>
                                        </p:tgtEl>
                                        <p:attrNameLst>
                                          <p:attrName>ppt_x</p:attrName>
                                        </p:attrNameLst>
                                      </p:cBhvr>
                                      <p:tavLst>
                                        <p:tav tm="0">
                                          <p:val>
                                            <p:strVal val="ppt_x"/>
                                          </p:val>
                                        </p:tav>
                                        <p:tav tm="100000">
                                          <p:val>
                                            <p:strVal val="ppt_x"/>
                                          </p:val>
                                        </p:tav>
                                      </p:tavLst>
                                    </p:anim>
                                    <p:anim calcmode="lin" valueType="num">
                                      <p:cBhvr additive="base">
                                        <p:cTn id="49" dur="500"/>
                                        <p:tgtEl>
                                          <p:spTgt spid="17"/>
                                        </p:tgtEl>
                                        <p:attrNameLst>
                                          <p:attrName>ppt_y</p:attrName>
                                        </p:attrNameLst>
                                      </p:cBhvr>
                                      <p:tavLst>
                                        <p:tav tm="0">
                                          <p:val>
                                            <p:strVal val="ppt_y"/>
                                          </p:val>
                                        </p:tav>
                                        <p:tav tm="100000">
                                          <p:val>
                                            <p:strVal val="1+ppt_h/2"/>
                                          </p:val>
                                        </p:tav>
                                      </p:tavLst>
                                    </p:anim>
                                    <p:set>
                                      <p:cBhvr>
                                        <p:cTn id="50"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sp>
        <p:nvSpPr>
          <p:cNvPr id="3" name="Zástupný symbol obsahu 2"/>
          <p:cNvSpPr>
            <a:spLocks noGrp="1"/>
          </p:cNvSpPr>
          <p:nvPr>
            <p:ph idx="1"/>
          </p:nvPr>
        </p:nvSpPr>
        <p:spPr>
          <a:xfrm>
            <a:off x="346841" y="2222287"/>
            <a:ext cx="11414235" cy="3636511"/>
          </a:xfrm>
        </p:spPr>
        <p:txBody>
          <a:bodyPr>
            <a:normAutofit/>
          </a:bodyPr>
          <a:lstStyle/>
          <a:p>
            <a:pPr marL="0" indent="0" algn="ctr">
              <a:buNone/>
            </a:pPr>
            <a:r>
              <a:rPr lang="sk-SK" sz="8000" dirty="0" smtClean="0">
                <a:solidFill>
                  <a:srgbClr val="F8FFB7"/>
                </a:solidFill>
                <a:latin typeface="Comic Sans MS" panose="030F0702030302020204" pitchFamily="66" charset="0"/>
              </a:rPr>
              <a:t>Ďakujem za pozornosť.</a:t>
            </a:r>
            <a:endParaRPr lang="sk-SK" sz="8000" dirty="0">
              <a:solidFill>
                <a:srgbClr val="F8FFB7"/>
              </a:solidFill>
              <a:latin typeface="Comic Sans MS" panose="030F0702030302020204" pitchFamily="66" charset="0"/>
            </a:endParaRPr>
          </a:p>
        </p:txBody>
      </p:sp>
    </p:spTree>
    <p:extLst>
      <p:ext uri="{BB962C8B-B14F-4D97-AF65-F5344CB8AC3E}">
        <p14:creationId xmlns:p14="http://schemas.microsoft.com/office/powerpoint/2010/main" val="2005218"/>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Autorské práva tvorcov systému</a:t>
            </a:r>
            <a:endParaRPr lang="sk-SK" dirty="0">
              <a:solidFill>
                <a:srgbClr val="F8FFB7"/>
              </a:solidFill>
            </a:endParaRPr>
          </a:p>
        </p:txBody>
      </p:sp>
      <p:sp>
        <p:nvSpPr>
          <p:cNvPr id="3" name="Zástupný symbol obsahu 2"/>
          <p:cNvSpPr>
            <a:spLocks noGrp="1"/>
          </p:cNvSpPr>
          <p:nvPr>
            <p:ph idx="1"/>
          </p:nvPr>
        </p:nvSpPr>
        <p:spPr>
          <a:xfrm>
            <a:off x="818712" y="2427239"/>
            <a:ext cx="10554574" cy="3636511"/>
          </a:xfrm>
        </p:spPr>
        <p:txBody>
          <a:bodyPr/>
          <a:lstStyle/>
          <a:p>
            <a:r>
              <a:rPr lang="sk-SK" dirty="0"/>
              <a:t> </a:t>
            </a:r>
            <a:r>
              <a:rPr lang="sk-SK" sz="2400" dirty="0"/>
              <a:t>súhrn právnych noriem, ktoré sa viažu k vytvoreniu istého diela, a práv, ktoré z týchto noriem autorovi </a:t>
            </a:r>
            <a:r>
              <a:rPr lang="sk-SK" sz="2400" dirty="0" smtClean="0"/>
              <a:t>vyplývajú</a:t>
            </a:r>
          </a:p>
          <a:p>
            <a:r>
              <a:rPr lang="sk-SK" sz="2400" dirty="0" smtClean="0"/>
              <a:t>Autorský zákon</a:t>
            </a:r>
          </a:p>
          <a:p>
            <a:r>
              <a:rPr lang="sk-SK" sz="2400" dirty="0" smtClean="0"/>
              <a:t>Fair </a:t>
            </a:r>
            <a:r>
              <a:rPr lang="sk-SK" sz="2400" dirty="0" err="1" smtClean="0"/>
              <a:t>use</a:t>
            </a:r>
            <a:endParaRPr lang="sk-SK" sz="2400" dirty="0" smtClean="0"/>
          </a:p>
        </p:txBody>
      </p:sp>
    </p:spTree>
    <p:extLst>
      <p:ext uri="{BB962C8B-B14F-4D97-AF65-F5344CB8AC3E}">
        <p14:creationId xmlns:p14="http://schemas.microsoft.com/office/powerpoint/2010/main" val="259626989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Registrácia</a:t>
            </a:r>
            <a:r>
              <a:rPr lang="sk-SK" dirty="0" smtClean="0"/>
              <a:t> </a:t>
            </a:r>
            <a:r>
              <a:rPr lang="sk-SK" dirty="0" smtClean="0">
                <a:solidFill>
                  <a:srgbClr val="F8FFB7"/>
                </a:solidFill>
              </a:rPr>
              <a:t>softvéru</a:t>
            </a:r>
            <a:endParaRPr lang="sk-SK" dirty="0">
              <a:solidFill>
                <a:srgbClr val="F8FFB7"/>
              </a:solidFill>
            </a:endParaRPr>
          </a:p>
        </p:txBody>
      </p:sp>
      <p:sp>
        <p:nvSpPr>
          <p:cNvPr id="3" name="Zástupný symbol obsahu 2"/>
          <p:cNvSpPr>
            <a:spLocks noGrp="1"/>
          </p:cNvSpPr>
          <p:nvPr>
            <p:ph idx="1"/>
          </p:nvPr>
        </p:nvSpPr>
        <p:spPr>
          <a:xfrm>
            <a:off x="810000" y="2506066"/>
            <a:ext cx="10554574" cy="3636511"/>
          </a:xfrm>
        </p:spPr>
        <p:txBody>
          <a:bodyPr>
            <a:noAutofit/>
          </a:bodyPr>
          <a:lstStyle/>
          <a:p>
            <a:r>
              <a:rPr lang="sk-SK" sz="2400" dirty="0"/>
              <a:t>prihlásenie daného softvéru u jeho </a:t>
            </a:r>
            <a:r>
              <a:rPr lang="sk-SK" sz="2400" dirty="0" smtClean="0"/>
              <a:t>výrobcu</a:t>
            </a:r>
          </a:p>
          <a:p>
            <a:r>
              <a:rPr lang="sk-SK" sz="2400" dirty="0"/>
              <a:t>právo na pomoc priamo od výrobcu pri riešení technických </a:t>
            </a:r>
            <a:r>
              <a:rPr lang="sk-SK" sz="2400" dirty="0" smtClean="0"/>
              <a:t>problémov</a:t>
            </a:r>
          </a:p>
          <a:p>
            <a:r>
              <a:rPr lang="sk-SK" sz="2400" dirty="0"/>
              <a:t>nárok na </a:t>
            </a:r>
            <a:r>
              <a:rPr lang="sk-SK" sz="2400" dirty="0" smtClean="0"/>
              <a:t> </a:t>
            </a:r>
            <a:r>
              <a:rPr lang="sk-SK" sz="2400" dirty="0"/>
              <a:t>aktualizácie a doplnky do softvéru </a:t>
            </a:r>
            <a:r>
              <a:rPr lang="sk-SK" sz="2400" dirty="0" smtClean="0"/>
              <a:t>zadarmo</a:t>
            </a:r>
          </a:p>
          <a:p>
            <a:r>
              <a:rPr lang="sk-SK" sz="2400" dirty="0" smtClean="0"/>
              <a:t>aj ako štatistika</a:t>
            </a:r>
            <a:r>
              <a:rPr lang="sk-SK" sz="2400" dirty="0"/>
              <a:t/>
            </a:r>
            <a:br>
              <a:rPr lang="sk-SK" sz="2400" dirty="0"/>
            </a:br>
            <a:r>
              <a:rPr lang="sk-SK" sz="2400" dirty="0"/>
              <a:t/>
            </a:r>
            <a:br>
              <a:rPr lang="sk-SK" sz="2400" dirty="0"/>
            </a:br>
            <a:r>
              <a:rPr lang="sk-SK" sz="2400" dirty="0"/>
              <a:t/>
            </a:r>
            <a:br>
              <a:rPr lang="sk-SK" sz="2400" dirty="0"/>
            </a:br>
            <a:r>
              <a:rPr lang="sk-SK" sz="2400" dirty="0"/>
              <a:t/>
            </a:r>
            <a:br>
              <a:rPr lang="sk-SK" sz="2400" dirty="0"/>
            </a:br>
            <a:endParaRPr lang="sk-SK" sz="2400" dirty="0"/>
          </a:p>
        </p:txBody>
      </p:sp>
    </p:spTree>
    <p:extLst>
      <p:ext uri="{BB962C8B-B14F-4D97-AF65-F5344CB8AC3E}">
        <p14:creationId xmlns:p14="http://schemas.microsoft.com/office/powerpoint/2010/main" val="225748382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Licencia a multilicencia</a:t>
            </a:r>
            <a:endParaRPr lang="sk-SK" dirty="0">
              <a:solidFill>
                <a:srgbClr val="F8FFB7"/>
              </a:solidFill>
            </a:endParaRPr>
          </a:p>
        </p:txBody>
      </p:sp>
      <p:sp>
        <p:nvSpPr>
          <p:cNvPr id="3" name="Zástupný symbol obsahu 2"/>
          <p:cNvSpPr>
            <a:spLocks noGrp="1"/>
          </p:cNvSpPr>
          <p:nvPr>
            <p:ph idx="1"/>
          </p:nvPr>
        </p:nvSpPr>
        <p:spPr/>
        <p:txBody>
          <a:bodyPr>
            <a:normAutofit/>
          </a:bodyPr>
          <a:lstStyle/>
          <a:p>
            <a:r>
              <a:rPr lang="sk-SK" sz="2400" dirty="0" smtClean="0"/>
              <a:t>Licencia - EULA</a:t>
            </a:r>
          </a:p>
          <a:p>
            <a:pPr lvl="1"/>
            <a:r>
              <a:rPr lang="sk-SK" sz="2400" dirty="0" smtClean="0"/>
              <a:t>Na papieri alebo vyžaduje súhlas počas inštalácie</a:t>
            </a:r>
          </a:p>
          <a:p>
            <a:r>
              <a:rPr lang="sk-SK" sz="2400" dirty="0" smtClean="0"/>
              <a:t>Multilicencia</a:t>
            </a:r>
          </a:p>
          <a:p>
            <a:endParaRPr lang="sk-SK" sz="2400" dirty="0" smtClean="0"/>
          </a:p>
          <a:p>
            <a:endParaRPr lang="sk-SK" sz="2400" dirty="0"/>
          </a:p>
        </p:txBody>
      </p:sp>
    </p:spTree>
    <p:extLst>
      <p:ext uri="{BB962C8B-B14F-4D97-AF65-F5344CB8AC3E}">
        <p14:creationId xmlns:p14="http://schemas.microsoft.com/office/powerpoint/2010/main" val="260384248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Upgrade x upgrade softvéru</a:t>
            </a:r>
            <a:endParaRPr lang="sk-SK" dirty="0">
              <a:solidFill>
                <a:srgbClr val="F8FFB7"/>
              </a:solidFill>
            </a:endParaRPr>
          </a:p>
        </p:txBody>
      </p:sp>
      <p:sp>
        <p:nvSpPr>
          <p:cNvPr id="3" name="Zástupný symbol obsahu 2"/>
          <p:cNvSpPr>
            <a:spLocks noGrp="1"/>
          </p:cNvSpPr>
          <p:nvPr>
            <p:ph idx="1"/>
          </p:nvPr>
        </p:nvSpPr>
        <p:spPr>
          <a:xfrm>
            <a:off x="827424" y="2600659"/>
            <a:ext cx="10554574" cy="3636511"/>
          </a:xfrm>
        </p:spPr>
        <p:txBody>
          <a:bodyPr>
            <a:normAutofit/>
          </a:bodyPr>
          <a:lstStyle/>
          <a:p>
            <a:r>
              <a:rPr lang="sk-SK" sz="2400" dirty="0" smtClean="0"/>
              <a:t>UPDATE</a:t>
            </a:r>
          </a:p>
          <a:p>
            <a:pPr lvl="1"/>
            <a:r>
              <a:rPr lang="sk-SK" sz="2400" dirty="0" smtClean="0"/>
              <a:t>aktualizácia </a:t>
            </a:r>
            <a:r>
              <a:rPr lang="sk-SK" sz="2400" dirty="0"/>
              <a:t>existujúceho programového </a:t>
            </a:r>
            <a:r>
              <a:rPr lang="sk-SK" sz="2400" dirty="0" smtClean="0"/>
              <a:t>produktu</a:t>
            </a:r>
          </a:p>
          <a:p>
            <a:pPr lvl="1"/>
            <a:r>
              <a:rPr lang="sk-SK" sz="2400" dirty="0" smtClean="0"/>
              <a:t>Automaticky x manuálne</a:t>
            </a:r>
          </a:p>
          <a:p>
            <a:pPr lvl="1"/>
            <a:endParaRPr lang="sk-SK" sz="2400" dirty="0" smtClean="0"/>
          </a:p>
          <a:p>
            <a:r>
              <a:rPr lang="sk-SK" sz="2400" dirty="0" smtClean="0"/>
              <a:t>UPGRADE</a:t>
            </a:r>
          </a:p>
          <a:p>
            <a:pPr lvl="1"/>
            <a:r>
              <a:rPr lang="sk-SK" sz="2400" dirty="0"/>
              <a:t>rozšírenie programového produktu o nové funkcie, funkčná zmena aplikácie</a:t>
            </a:r>
            <a:endParaRPr lang="sk-SK" sz="2400" dirty="0" smtClean="0"/>
          </a:p>
          <a:p>
            <a:endParaRPr lang="sk-SK" sz="2400" dirty="0"/>
          </a:p>
        </p:txBody>
      </p:sp>
    </p:spTree>
    <p:extLst>
      <p:ext uri="{BB962C8B-B14F-4D97-AF65-F5344CB8AC3E}">
        <p14:creationId xmlns:p14="http://schemas.microsoft.com/office/powerpoint/2010/main" val="184353621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Softvérová kriminalita</a:t>
            </a:r>
            <a:endParaRPr lang="sk-SK" dirty="0">
              <a:solidFill>
                <a:srgbClr val="F8FFB7"/>
              </a:solidFill>
            </a:endParaRPr>
          </a:p>
        </p:txBody>
      </p:sp>
      <p:sp>
        <p:nvSpPr>
          <p:cNvPr id="3" name="Zástupný symbol obsahu 2"/>
          <p:cNvSpPr>
            <a:spLocks noGrp="1"/>
          </p:cNvSpPr>
          <p:nvPr>
            <p:ph idx="1"/>
          </p:nvPr>
        </p:nvSpPr>
        <p:spPr/>
        <p:txBody>
          <a:bodyPr/>
          <a:lstStyle/>
          <a:p>
            <a:r>
              <a:rPr lang="sk-SK" sz="2400" dirty="0"/>
              <a:t>porušovanie licenčných podmienok softvérových produktov tým, že za jeho používanie výrobcovi </a:t>
            </a:r>
            <a:r>
              <a:rPr lang="sk-SK" sz="2400" dirty="0" smtClean="0"/>
              <a:t>nezaplatíme</a:t>
            </a:r>
          </a:p>
          <a:p>
            <a:r>
              <a:rPr lang="sk-SK" sz="2400" dirty="0"/>
              <a:t>BSA – Business Software </a:t>
            </a:r>
            <a:r>
              <a:rPr lang="sk-SK" sz="2400" dirty="0" smtClean="0"/>
              <a:t>Alliance</a:t>
            </a:r>
          </a:p>
          <a:p>
            <a:r>
              <a:rPr lang="sk-SK" sz="2400" b="1" dirty="0" smtClean="0"/>
              <a:t>OCHRANA</a:t>
            </a:r>
          </a:p>
          <a:p>
            <a:pPr lvl="1"/>
            <a:r>
              <a:rPr lang="sk-SK" sz="2400" dirty="0" smtClean="0"/>
              <a:t>Softvérová</a:t>
            </a:r>
          </a:p>
          <a:p>
            <a:pPr lvl="1"/>
            <a:r>
              <a:rPr lang="sk-SK" sz="2400" dirty="0" err="1" smtClean="0"/>
              <a:t>Hardverová</a:t>
            </a:r>
            <a:endParaRPr lang="sk-SK" sz="2400" dirty="0" smtClean="0"/>
          </a:p>
          <a:p>
            <a:pPr marL="457200" lvl="1" indent="0">
              <a:buNone/>
            </a:pPr>
            <a:endParaRPr lang="sk-SK" dirty="0" smtClean="0"/>
          </a:p>
          <a:p>
            <a:endParaRPr lang="sk-SK" dirty="0"/>
          </a:p>
        </p:txBody>
      </p:sp>
    </p:spTree>
    <p:extLst>
      <p:ext uri="{BB962C8B-B14F-4D97-AF65-F5344CB8AC3E}">
        <p14:creationId xmlns:p14="http://schemas.microsoft.com/office/powerpoint/2010/main" val="322486401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Nelegálny softvér</a:t>
            </a:r>
            <a:endParaRPr lang="sk-SK" dirty="0">
              <a:solidFill>
                <a:srgbClr val="F8FFB7"/>
              </a:solidFill>
            </a:endParaRPr>
          </a:p>
        </p:txBody>
      </p:sp>
      <p:sp>
        <p:nvSpPr>
          <p:cNvPr id="3" name="Zástupný symbol obsahu 2"/>
          <p:cNvSpPr>
            <a:spLocks noGrp="1"/>
          </p:cNvSpPr>
          <p:nvPr>
            <p:ph idx="1"/>
          </p:nvPr>
        </p:nvSpPr>
        <p:spPr/>
        <p:txBody>
          <a:bodyPr>
            <a:normAutofit/>
          </a:bodyPr>
          <a:lstStyle/>
          <a:p>
            <a:r>
              <a:rPr lang="sk-SK" sz="2400" dirty="0" smtClean="0"/>
              <a:t>Porušenie zákona</a:t>
            </a:r>
          </a:p>
          <a:p>
            <a:r>
              <a:rPr lang="sk-SK" sz="2400" dirty="0" smtClean="0"/>
              <a:t>Slovensko – rok </a:t>
            </a:r>
            <a:r>
              <a:rPr lang="sk-SK" sz="2400" dirty="0" smtClean="0"/>
              <a:t>2014 </a:t>
            </a:r>
            <a:r>
              <a:rPr lang="sk-SK" sz="2400" dirty="0" smtClean="0"/>
              <a:t>– 37% nelegálne</a:t>
            </a:r>
          </a:p>
          <a:p>
            <a:r>
              <a:rPr lang="sk-SK" sz="2400" dirty="0" smtClean="0"/>
              <a:t>Trestný čin – 8 rokov väzenie</a:t>
            </a:r>
          </a:p>
          <a:p>
            <a:endParaRPr lang="sk-SK" sz="2400" dirty="0"/>
          </a:p>
        </p:txBody>
      </p:sp>
    </p:spTree>
    <p:extLst>
      <p:ext uri="{BB962C8B-B14F-4D97-AF65-F5344CB8AC3E}">
        <p14:creationId xmlns:p14="http://schemas.microsoft.com/office/powerpoint/2010/main" val="253088511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solidFill>
                  <a:srgbClr val="F8FFB7"/>
                </a:solidFill>
              </a:rPr>
              <a:t>Slobodný softvér</a:t>
            </a:r>
            <a:endParaRPr lang="sk-SK" dirty="0">
              <a:solidFill>
                <a:srgbClr val="F8FFB7"/>
              </a:solidFill>
            </a:endParaRPr>
          </a:p>
        </p:txBody>
      </p:sp>
      <p:sp>
        <p:nvSpPr>
          <p:cNvPr id="3" name="Zástupný symbol obsahu 2"/>
          <p:cNvSpPr>
            <a:spLocks noGrp="1"/>
          </p:cNvSpPr>
          <p:nvPr>
            <p:ph idx="1"/>
          </p:nvPr>
        </p:nvSpPr>
        <p:spPr>
          <a:xfrm>
            <a:off x="810000" y="2443005"/>
            <a:ext cx="10554574" cy="3636511"/>
          </a:xfrm>
        </p:spPr>
        <p:txBody>
          <a:bodyPr>
            <a:normAutofit/>
          </a:bodyPr>
          <a:lstStyle/>
          <a:p>
            <a:r>
              <a:rPr lang="sk-SK" sz="2400" dirty="0"/>
              <a:t>podľa </a:t>
            </a:r>
            <a:r>
              <a:rPr lang="sk-SK" sz="2400" dirty="0" smtClean="0"/>
              <a:t>nadácie slobodného softvéru</a:t>
            </a:r>
            <a:r>
              <a:rPr lang="sk-SK" sz="2400" dirty="0"/>
              <a:t> taký softvér, ktorý </a:t>
            </a:r>
            <a:r>
              <a:rPr lang="sk-SK" sz="2400" dirty="0" smtClean="0"/>
              <a:t>poskytuje:</a:t>
            </a:r>
          </a:p>
          <a:p>
            <a:pPr lvl="1"/>
            <a:r>
              <a:rPr lang="sk-SK" sz="2400" dirty="0" smtClean="0"/>
              <a:t>slobodu </a:t>
            </a:r>
            <a:r>
              <a:rPr lang="sk-SK" sz="2400" dirty="0"/>
              <a:t>spustiť program na akýkoľvek </a:t>
            </a:r>
            <a:r>
              <a:rPr lang="sk-SK" sz="2400" dirty="0" smtClean="0"/>
              <a:t>účel</a:t>
            </a:r>
            <a:endParaRPr lang="sk-SK" sz="2400" dirty="0"/>
          </a:p>
          <a:p>
            <a:pPr lvl="1"/>
            <a:r>
              <a:rPr lang="sk-SK" sz="2400" dirty="0"/>
              <a:t>slobodu študovať a upravovať program </a:t>
            </a:r>
            <a:endParaRPr lang="sk-SK" sz="2400" dirty="0" smtClean="0"/>
          </a:p>
          <a:p>
            <a:pPr lvl="1"/>
            <a:r>
              <a:rPr lang="sk-SK" sz="2400" dirty="0" smtClean="0"/>
              <a:t>slobodu </a:t>
            </a:r>
            <a:r>
              <a:rPr lang="sk-SK" sz="2400" dirty="0"/>
              <a:t>kopírovať program, aby bolo možné pomáhať svojim blížnym </a:t>
            </a:r>
            <a:endParaRPr lang="sk-SK" sz="2400" dirty="0" smtClean="0"/>
          </a:p>
          <a:p>
            <a:pPr lvl="1"/>
            <a:r>
              <a:rPr lang="sk-SK" sz="2400" dirty="0" smtClean="0"/>
              <a:t>slobodu </a:t>
            </a:r>
            <a:r>
              <a:rPr lang="sk-SK" sz="2400" dirty="0"/>
              <a:t>vylepšiť program a poskytnúť toto vylepšenie verejnosti, aby bolo na úžitok celej </a:t>
            </a:r>
            <a:r>
              <a:rPr lang="sk-SK" sz="2400" dirty="0" smtClean="0"/>
              <a:t>spoločnosti</a:t>
            </a:r>
            <a:endParaRPr lang="sk-SK" dirty="0"/>
          </a:p>
        </p:txBody>
      </p:sp>
    </p:spTree>
    <p:extLst>
      <p:ext uri="{BB962C8B-B14F-4D97-AF65-F5344CB8AC3E}">
        <p14:creationId xmlns:p14="http://schemas.microsoft.com/office/powerpoint/2010/main" val="4094796888"/>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novenie kvóty">
  <a:themeElements>
    <a:clrScheme name="Stanovenie kvóty">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Stanovenie kvóty">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tanovenie kvóty">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TM03457503[[fn=Stanovenie kvóty]]</Template>
  <TotalTime>327</TotalTime>
  <Words>1103</Words>
  <Application>Microsoft Office PowerPoint</Application>
  <PresentationFormat>Širokouhlá</PresentationFormat>
  <Paragraphs>210</Paragraphs>
  <Slides>20</Slides>
  <Notes>13</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20</vt:i4>
      </vt:variant>
    </vt:vector>
  </HeadingPairs>
  <TitlesOfParts>
    <vt:vector size="25" baseType="lpstr">
      <vt:lpstr>Calibri</vt:lpstr>
      <vt:lpstr>Century Gothic</vt:lpstr>
      <vt:lpstr>Comic Sans MS</vt:lpstr>
      <vt:lpstr>Wingdings 2</vt:lpstr>
      <vt:lpstr>Stanovenie kvóty</vt:lpstr>
      <vt:lpstr>Riziká informačných technológií   Etika a právo </vt:lpstr>
      <vt:lpstr>Typy softvéru z hľadiska právnej ochrany</vt:lpstr>
      <vt:lpstr>Autorské práva tvorcov systému</vt:lpstr>
      <vt:lpstr>Registrácia softvéru</vt:lpstr>
      <vt:lpstr>Licencia a multilicencia</vt:lpstr>
      <vt:lpstr>Upgrade x upgrade softvéru</vt:lpstr>
      <vt:lpstr>Softvérová kriminalita</vt:lpstr>
      <vt:lpstr>Nelegálny softvér</vt:lpstr>
      <vt:lpstr>Slobodný softvér</vt:lpstr>
      <vt:lpstr>Slobodný softvér</vt:lpstr>
      <vt:lpstr>Otvorený softvér</vt:lpstr>
      <vt:lpstr>Otvorený softvér</vt:lpstr>
      <vt:lpstr>Otvorený a slobodný softvér</vt:lpstr>
      <vt:lpstr>Hacker x Cracker</vt:lpstr>
      <vt:lpstr>Ako správne preberať voľne dostupné zdroje?</vt:lpstr>
      <vt:lpstr>Zdroje na webe - šírenie</vt:lpstr>
      <vt:lpstr>Zdroje na webe - sťahovanie</vt:lpstr>
      <vt:lpstr>Textové zdroje</vt:lpstr>
      <vt:lpstr>Zdroje obrázkov</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Riziká informačných technológií   Etika a právo</dc:title>
  <dc:creator>Nika</dc:creator>
  <cp:lastModifiedBy>Nika</cp:lastModifiedBy>
  <cp:revision>33</cp:revision>
  <dcterms:created xsi:type="dcterms:W3CDTF">2015-05-22T19:38:37Z</dcterms:created>
  <dcterms:modified xsi:type="dcterms:W3CDTF">2015-05-26T17:48:31Z</dcterms:modified>
</cp:coreProperties>
</file>