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notesMasterIdLst>
    <p:notesMasterId r:id="rId20"/>
  </p:notesMasterIdLst>
  <p:sldIdLst>
    <p:sldId id="256" r:id="rId2"/>
    <p:sldId id="257" r:id="rId3"/>
    <p:sldId id="258" r:id="rId4"/>
    <p:sldId id="270" r:id="rId5"/>
    <p:sldId id="259" r:id="rId6"/>
    <p:sldId id="271" r:id="rId7"/>
    <p:sldId id="260" r:id="rId8"/>
    <p:sldId id="272" r:id="rId9"/>
    <p:sldId id="261" r:id="rId10"/>
    <p:sldId id="273" r:id="rId11"/>
    <p:sldId id="262" r:id="rId12"/>
    <p:sldId id="274" r:id="rId13"/>
    <p:sldId id="266" r:id="rId14"/>
    <p:sldId id="275" r:id="rId15"/>
    <p:sldId id="268" r:id="rId16"/>
    <p:sldId id="264" r:id="rId17"/>
    <p:sldId id="276" r:id="rId18"/>
    <p:sldId id="265" r:id="rId1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E9CD9-B401-41BD-AC52-AC28D09A3EF8}" type="datetimeFigureOut">
              <a:rPr lang="sk-SK" smtClean="0"/>
              <a:t>27.4.2019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E0E60-5B71-40D0-934D-51612D5186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1294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https://sk.wikipedia.org/wiki/Arteri%C3%A1lna_hypertenzi%D0%B0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E0E60-5B71-40D0-934D-51612D51862E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090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https://sk.wikipedia.org/wiki/Marfanov_syndr%C3%B3m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E0E60-5B71-40D0-934D-51612D51862E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1750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https://sk.wikipedia.org/wiki/P%C4%BE%C3%BAcna_emb%C3%B3lia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E0E60-5B71-40D0-934D-51612D51862E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93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https://sk.wikipedia.org/wiki/P%C4%BE%C3%BAcna_emb%C3%B3lia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E0E60-5B71-40D0-934D-51612D51862E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4106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https://sk.wikipedia.org/wiki/Arteri%C3%A1lna_hypertenzi%D0%B0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E0E60-5B71-40D0-934D-51612D51862E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8932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https://sk.wikipedia.org/wiki/Cievna_mozgov%C3%A1_pr%C3%Adhoda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E0E60-5B71-40D0-934D-51612D51862E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5128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https://sk.wikipedia.org/wiki/Cievna_mozgov%C3%A1_pr%C3%Adhoda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E0E60-5B71-40D0-934D-51612D51862E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3577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https://sk.wikipedia.org/wiki/Infarkt_myokardu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E0E60-5B71-40D0-934D-51612D51862E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1027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https://sk.wikipedia.org/wiki/Infarkt_myokardu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E0E60-5B71-40D0-934D-51612D51862E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7300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https://sk.wikipedia.org/wiki/Ischemick%C3%A1_choroba_srdca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E0E60-5B71-40D0-934D-51612D51862E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8813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https://sk.wikipedia.org/wiki/Ischemick%C3%A1_choroba_srdca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E0E60-5B71-40D0-934D-51612D51862E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8101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https://sk.wikipedia.org/wiki/Marfanov_syndr%C3%B3m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E0E60-5B71-40D0-934D-51612D51862E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5791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14C0EBB-D531-4035-8462-AE35CD260133}" type="datetimeFigureOut">
              <a:rPr lang="sk-SK" smtClean="0"/>
              <a:t>27.4.2019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4F31C15-FC14-4F0C-9E61-3C3E080A6617}" type="slidenum">
              <a:rPr lang="sk-SK" smtClean="0"/>
              <a:t>‹#›</a:t>
            </a:fld>
            <a:endParaRPr lang="sk-SK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959115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0EBB-D531-4035-8462-AE35CD260133}" type="datetimeFigureOut">
              <a:rPr lang="sk-SK" smtClean="0"/>
              <a:t>27.4.2019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31C15-FC14-4F0C-9E61-3C3E080A661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686389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0EBB-D531-4035-8462-AE35CD260133}" type="datetimeFigureOut">
              <a:rPr lang="sk-SK" smtClean="0"/>
              <a:t>27.4.2019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31C15-FC14-4F0C-9E61-3C3E080A661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6604696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0EBB-D531-4035-8462-AE35CD260133}" type="datetimeFigureOut">
              <a:rPr lang="sk-SK" smtClean="0"/>
              <a:t>27.4.2019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31C15-FC14-4F0C-9E61-3C3E080A661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0338384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0EBB-D531-4035-8462-AE35CD260133}" type="datetimeFigureOut">
              <a:rPr lang="sk-SK" smtClean="0"/>
              <a:t>27.4.2019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31C15-FC14-4F0C-9E61-3C3E080A6617}" type="slidenum">
              <a:rPr lang="sk-SK" smtClean="0"/>
              <a:t>‹#›</a:t>
            </a:fld>
            <a:endParaRPr lang="sk-SK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492501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0EBB-D531-4035-8462-AE35CD260133}" type="datetimeFigureOut">
              <a:rPr lang="sk-SK" smtClean="0"/>
              <a:t>27.4.2019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31C15-FC14-4F0C-9E61-3C3E080A661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1662212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0EBB-D531-4035-8462-AE35CD260133}" type="datetimeFigureOut">
              <a:rPr lang="sk-SK" smtClean="0"/>
              <a:t>27.4.2019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31C15-FC14-4F0C-9E61-3C3E080A661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5009226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0EBB-D531-4035-8462-AE35CD260133}" type="datetimeFigureOut">
              <a:rPr lang="sk-SK" smtClean="0"/>
              <a:t>27.4.2019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31C15-FC14-4F0C-9E61-3C3E080A661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3741843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0EBB-D531-4035-8462-AE35CD260133}" type="datetimeFigureOut">
              <a:rPr lang="sk-SK" smtClean="0"/>
              <a:t>27.4.2019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31C15-FC14-4F0C-9E61-3C3E080A661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87524873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0EBB-D531-4035-8462-AE35CD260133}" type="datetimeFigureOut">
              <a:rPr lang="sk-SK" smtClean="0"/>
              <a:t>27.4.2019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31C15-FC14-4F0C-9E61-3C3E080A661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1636786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0EBB-D531-4035-8462-AE35CD260133}" type="datetimeFigureOut">
              <a:rPr lang="sk-SK" smtClean="0"/>
              <a:t>27.4.2019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31C15-FC14-4F0C-9E61-3C3E080A661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5893383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14C0EBB-D531-4035-8462-AE35CD260133}" type="datetimeFigureOut">
              <a:rPr lang="sk-SK" smtClean="0"/>
              <a:t>27.4.2019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4F31C15-FC14-4F0C-9E61-3C3E080A661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86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ransition spd="slow">
    <p:wheel spokes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_qmNCJxpsr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sk.wikipedia.org/wiki/P%C4%BE%C3%BAcna_emb%C3%B3lia" TargetMode="External"/><Relationship Id="rId3" Type="http://schemas.openxmlformats.org/officeDocument/2006/relationships/hyperlink" Target="https://sk.wikipedia.org/wiki/Cievna_mozgov%C3%A1_pr%C3%ADhoda" TargetMode="External"/><Relationship Id="rId7" Type="http://schemas.openxmlformats.org/officeDocument/2006/relationships/hyperlink" Target="https://sk.wikipedia.org/wiki/Ochorenie_srdca" TargetMode="External"/><Relationship Id="rId2" Type="http://schemas.openxmlformats.org/officeDocument/2006/relationships/hyperlink" Target="https://sk.wikipedia.org/wiki/Arteri%C3%A1lna_hypertenzi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k.wikipedia.org/wiki/Marfanov_syndr%C3%B3m" TargetMode="External"/><Relationship Id="rId5" Type="http://schemas.openxmlformats.org/officeDocument/2006/relationships/hyperlink" Target="https://sk.wikipedia.org/wiki/Ischemick%C3%A1_choroba_srdca" TargetMode="External"/><Relationship Id="rId10" Type="http://schemas.openxmlformats.org/officeDocument/2006/relationships/hyperlink" Target="https://www.dixo.sk/krv-zivotne-dolezita-tekutina/" TargetMode="External"/><Relationship Id="rId4" Type="http://schemas.openxmlformats.org/officeDocument/2006/relationships/hyperlink" Target="https://sk.wikipedia.org/wiki/Infarkt_myokardu" TargetMode="External"/><Relationship Id="rId9" Type="http://schemas.openxmlformats.org/officeDocument/2006/relationships/hyperlink" Target="https://sk.wikipedia.org/wiki/Srdcov%C3%A9_zlyhanie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Choroby                            obehovej-cievnej sústavy	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 smtClean="0"/>
              <a:t>Nikoláos Lakata</a:t>
            </a:r>
          </a:p>
          <a:p>
            <a:r>
              <a:rPr lang="sk-SK" dirty="0" smtClean="0"/>
              <a:t>3.D</a:t>
            </a:r>
          </a:p>
          <a:p>
            <a:r>
              <a:rPr lang="sk-SK" dirty="0" smtClean="0"/>
              <a:t>Gymnázium Jána Adama Raymana, Prešov </a:t>
            </a:r>
          </a:p>
          <a:p>
            <a:r>
              <a:rPr lang="sk-SK" dirty="0" smtClean="0"/>
              <a:t>Biológia 2018/2019</a:t>
            </a:r>
            <a:endParaRPr lang="sk-SK" dirty="0"/>
          </a:p>
        </p:txBody>
      </p:sp>
      <p:pic>
        <p:nvPicPr>
          <p:cNvPr id="5" name="Picture 2" descr="VÃ½sledok vyhÄ¾adÃ¡vania obrÃ¡zkov pre dopyt Choroby obehovej sÃºstav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" y="3808456"/>
            <a:ext cx="2185988" cy="245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VÃ½sledok vyhÄ¾adÃ¡vania obrÃ¡zkov pre dopyt Choroby obehovej sÃºstav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76" name="Picture 4" descr="SÃºvisiaci obrÃ¡z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952" y="3808456"/>
            <a:ext cx="2185988" cy="245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3586163" y="5815013"/>
            <a:ext cx="514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hlinkClick r:id="rId4"/>
              </a:rPr>
              <a:t>https://www.youtube.com/watch?v=_</a:t>
            </a:r>
            <a:r>
              <a:rPr lang="sk-SK" dirty="0" smtClean="0">
                <a:hlinkClick r:id="rId4"/>
              </a:rPr>
              <a:t>qmNCJxpsr0</a:t>
            </a:r>
            <a:r>
              <a:rPr lang="sk-SK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11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Ischemická choroba srdca – ICHS </a:t>
            </a:r>
            <a:endParaRPr lang="sk-SK" dirty="0"/>
          </a:p>
        </p:txBody>
      </p:sp>
      <p:pic>
        <p:nvPicPr>
          <p:cNvPr id="4098" name="Picture 2" descr="VÃ½sledok vyhÄ¾adÃ¡vania obrÃ¡zkov pre dopyt IschemickÃ¡ choroba srd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14486"/>
            <a:ext cx="4893470" cy="326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Ã½sledok vyhÄ¾adÃ¡vania obrÃ¡zkov pre dopyt IschemickÃ¡ choroba srd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1857374"/>
            <a:ext cx="4029075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3042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Marfanov</a:t>
            </a:r>
            <a:r>
              <a:rPr lang="sk-SK" dirty="0" smtClean="0"/>
              <a:t> syndróm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je dedičné, </a:t>
            </a:r>
            <a:r>
              <a:rPr lang="sk-SK" dirty="0" err="1"/>
              <a:t>autozomálne</a:t>
            </a:r>
            <a:r>
              <a:rPr lang="sk-SK" dirty="0"/>
              <a:t> dominantné ochorenie spojivového tkaniva, ktoré postihuje mnohé orgány, vrátane kostry, srdca, ciev, očí a </a:t>
            </a:r>
            <a:r>
              <a:rPr lang="sk-SK" dirty="0" smtClean="0"/>
              <a:t>pľúc</a:t>
            </a:r>
          </a:p>
          <a:p>
            <a:r>
              <a:rPr lang="sk-SK" dirty="0"/>
              <a:t>o</a:t>
            </a:r>
            <a:r>
              <a:rPr lang="sk-SK" dirty="0" smtClean="0"/>
              <a:t>chorenie </a:t>
            </a:r>
            <a:r>
              <a:rPr lang="sk-SK" dirty="0"/>
              <a:t>je spôsobené dedičnou zmenou génu </a:t>
            </a:r>
            <a:r>
              <a:rPr lang="sk-SK" i="1" dirty="0"/>
              <a:t>FBN1</a:t>
            </a:r>
            <a:r>
              <a:rPr lang="sk-SK" dirty="0"/>
              <a:t> (mutáciou), ktorý sa nachádza na </a:t>
            </a:r>
            <a:r>
              <a:rPr lang="sk-SK" dirty="0" smtClean="0"/>
              <a:t>chromozóme</a:t>
            </a:r>
            <a:r>
              <a:rPr lang="sk-SK" dirty="0"/>
              <a:t> </a:t>
            </a:r>
            <a:r>
              <a:rPr lang="sk-SK" dirty="0" smtClean="0"/>
              <a:t>15</a:t>
            </a:r>
            <a:endParaRPr lang="sk-SK" dirty="0"/>
          </a:p>
          <a:p>
            <a:r>
              <a:rPr lang="sk-SK" dirty="0"/>
              <a:t>o</a:t>
            </a:r>
            <a:r>
              <a:rPr lang="sk-SK" dirty="0" smtClean="0"/>
              <a:t>chorenie </a:t>
            </a:r>
            <a:r>
              <a:rPr lang="sk-SK" dirty="0"/>
              <a:t>postihuje mužov a ženy každej rasy alebo etnickej </a:t>
            </a:r>
            <a:r>
              <a:rPr lang="sk-SK" dirty="0" smtClean="0"/>
              <a:t>skupiny</a:t>
            </a:r>
          </a:p>
          <a:p>
            <a:r>
              <a:rPr lang="sk-SK" dirty="0" smtClean="0"/>
              <a:t>jeden </a:t>
            </a:r>
            <a:r>
              <a:rPr lang="sk-SK" dirty="0"/>
              <a:t>postihnutý sa vyskytuje približne z 3 000 – 5 000 </a:t>
            </a:r>
            <a:r>
              <a:rPr lang="sk-SK" dirty="0" smtClean="0"/>
              <a:t>ľudí</a:t>
            </a:r>
          </a:p>
          <a:p>
            <a:r>
              <a:rPr lang="sk-SK" dirty="0"/>
              <a:t>o</a:t>
            </a:r>
            <a:r>
              <a:rPr lang="sk-SK" dirty="0" smtClean="0"/>
              <a:t>chorenie </a:t>
            </a:r>
            <a:r>
              <a:rPr lang="sk-SK" dirty="0"/>
              <a:t>prvýkrát popísal francúzsky pediater </a:t>
            </a:r>
            <a:r>
              <a:rPr lang="sk-SK" dirty="0" err="1"/>
              <a:t>Antoine</a:t>
            </a:r>
            <a:r>
              <a:rPr lang="sk-SK" dirty="0"/>
              <a:t> </a:t>
            </a:r>
            <a:r>
              <a:rPr lang="sk-SK" dirty="0" err="1"/>
              <a:t>Marfan</a:t>
            </a:r>
            <a:r>
              <a:rPr lang="sk-SK" dirty="0"/>
              <a:t> v roku </a:t>
            </a:r>
            <a:r>
              <a:rPr lang="sk-SK" dirty="0" smtClean="0"/>
              <a:t>1896</a:t>
            </a:r>
            <a:endParaRPr lang="sk-SK" dirty="0"/>
          </a:p>
          <a:p>
            <a:r>
              <a:rPr lang="sk-SK" dirty="0"/>
              <a:t>č</a:t>
            </a:r>
            <a:r>
              <a:rPr lang="sk-SK" dirty="0" smtClean="0"/>
              <a:t>lovek </a:t>
            </a:r>
            <a:r>
              <a:rPr lang="sk-SK" dirty="0"/>
              <a:t>sa s </a:t>
            </a:r>
            <a:r>
              <a:rPr lang="sk-SK" dirty="0" err="1"/>
              <a:t>Marfanovým</a:t>
            </a:r>
            <a:r>
              <a:rPr lang="sk-SK" dirty="0"/>
              <a:t> syndrómom už </a:t>
            </a:r>
            <a:r>
              <a:rPr lang="sk-SK" dirty="0" smtClean="0"/>
              <a:t>narodí</a:t>
            </a:r>
          </a:p>
          <a:p>
            <a:r>
              <a:rPr lang="sk-SK" dirty="0"/>
              <a:t>k</a:t>
            </a:r>
            <a:r>
              <a:rPr lang="sk-SK" dirty="0" smtClean="0"/>
              <a:t>linické </a:t>
            </a:r>
            <a:r>
              <a:rPr lang="sk-SK" dirty="0"/>
              <a:t>príznaky sa objavia </a:t>
            </a:r>
            <a:r>
              <a:rPr lang="sk-SK" dirty="0" smtClean="0"/>
              <a:t>hneď napr. </a:t>
            </a:r>
            <a:r>
              <a:rPr lang="sk-SK" dirty="0"/>
              <a:t>dlhé prsty, deformity hrudníka môžu byť nápadné pri </a:t>
            </a:r>
            <a:r>
              <a:rPr lang="sk-SK" dirty="0" smtClean="0"/>
              <a:t>narodení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995791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VÃ½sledok vyhÄ¾adÃ¡vania obrÃ¡zkov pre dopyt Marfanov syndrÃ³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433" y="609600"/>
            <a:ext cx="6124893" cy="462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Marfanov</a:t>
            </a:r>
            <a:r>
              <a:rPr lang="sk-SK" dirty="0" smtClean="0"/>
              <a:t> syndróm </a:t>
            </a:r>
            <a:endParaRPr lang="sk-SK" dirty="0"/>
          </a:p>
        </p:txBody>
      </p:sp>
      <p:pic>
        <p:nvPicPr>
          <p:cNvPr id="5122" name="Picture 2" descr="VÃ½sledok vyhÄ¾adÃ¡vania obrÃ¡zkov pre dopyt Marfanov syndrÃ³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48" y="1530523"/>
            <a:ext cx="3229780" cy="183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Ã½sledok vyhÄ¾adÃ¡vania obrÃ¡zkov pre dopyt Marfanov syndrÃ³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683" y="3643709"/>
            <a:ext cx="3049980" cy="228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Ã½sledok vyhÄ¾adÃ¡vania obrÃ¡zkov pre dopyt Marfanov syndrÃ³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89" y="3533828"/>
            <a:ext cx="2940369" cy="289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7160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upload.wikimedia.org/wikipedia/commons/thumb/6/65/AC08-7_Pulmonary_embolus.JPG/220px-AC08-7_Pulmonary_embol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737" y="303847"/>
            <a:ext cx="2565400" cy="399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Pľúcna embólia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43001" y="2057400"/>
            <a:ext cx="8585200" cy="4038600"/>
          </a:xfrm>
        </p:spPr>
        <p:txBody>
          <a:bodyPr/>
          <a:lstStyle/>
          <a:p>
            <a:r>
              <a:rPr lang="sk-SK" dirty="0" smtClean="0"/>
              <a:t>je </a:t>
            </a:r>
            <a:r>
              <a:rPr lang="sk-SK" dirty="0"/>
              <a:t>ochorenie, pri ktorom dochádza k upchatiu pľúcnej </a:t>
            </a:r>
            <a:r>
              <a:rPr lang="sk-SK" dirty="0" smtClean="0"/>
              <a:t>tepny</a:t>
            </a:r>
            <a:r>
              <a:rPr lang="sk-SK" dirty="0"/>
              <a:t> </a:t>
            </a:r>
            <a:r>
              <a:rPr lang="sk-SK" dirty="0" smtClean="0"/>
              <a:t>(pľúcnej </a:t>
            </a:r>
            <a:r>
              <a:rPr lang="sk-SK" dirty="0"/>
              <a:t>artérie) alebo jej vetiev materiálom, priplaveným prúdom </a:t>
            </a:r>
            <a:r>
              <a:rPr lang="sk-SK" dirty="0" smtClean="0"/>
              <a:t>krvi</a:t>
            </a:r>
          </a:p>
          <a:p>
            <a:r>
              <a:rPr lang="sk-SK" dirty="0"/>
              <a:t>e</a:t>
            </a:r>
            <a:r>
              <a:rPr lang="sk-SK" dirty="0" smtClean="0"/>
              <a:t>mbólia </a:t>
            </a:r>
            <a:r>
              <a:rPr lang="sk-SK" dirty="0"/>
              <a:t>sa bez liečby často opakuje, preto sa používa aj označenie pľúcna </a:t>
            </a:r>
            <a:r>
              <a:rPr lang="sk-SK" dirty="0" smtClean="0"/>
              <a:t>embolizácia</a:t>
            </a:r>
            <a:endParaRPr lang="sk-SK" dirty="0"/>
          </a:p>
          <a:p>
            <a:r>
              <a:rPr lang="sk-SK" dirty="0"/>
              <a:t>n</a:t>
            </a:r>
            <a:r>
              <a:rPr lang="sk-SK" dirty="0" smtClean="0"/>
              <a:t>ajčastejšou </a:t>
            </a:r>
            <a:r>
              <a:rPr lang="sk-SK" dirty="0"/>
              <a:t>ide o uzáver krvnou zrazeninou (</a:t>
            </a:r>
            <a:r>
              <a:rPr lang="sk-SK" dirty="0" err="1"/>
              <a:t>embolus</a:t>
            </a:r>
            <a:r>
              <a:rPr lang="sk-SK" dirty="0"/>
              <a:t>), uvoľnenou z veľkých žíl dolných končatín pri hlbokej žilovej </a:t>
            </a:r>
            <a:r>
              <a:rPr lang="sk-SK" dirty="0" smtClean="0"/>
              <a:t>trombóze</a:t>
            </a:r>
          </a:p>
          <a:p>
            <a:r>
              <a:rPr lang="sk-SK" dirty="0"/>
              <a:t>ž</a:t>
            </a:r>
            <a:r>
              <a:rPr lang="sk-SK" dirty="0" smtClean="0"/>
              <a:t>ilová </a:t>
            </a:r>
            <a:r>
              <a:rPr lang="sk-SK" dirty="0"/>
              <a:t>trombóza a pľúcna embólia sú súvisiace ochorenia, označované spoločným názvom </a:t>
            </a:r>
            <a:r>
              <a:rPr lang="sk-SK" dirty="0" err="1"/>
              <a:t>tromboembolická</a:t>
            </a:r>
            <a:r>
              <a:rPr lang="sk-SK" dirty="0"/>
              <a:t> choroba; tiež ich liečba býva totožná alebo úzko </a:t>
            </a:r>
            <a:r>
              <a:rPr lang="sk-SK" dirty="0" smtClean="0"/>
              <a:t>súvisiaca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712955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9107" y="36906"/>
            <a:ext cx="9875520" cy="1356360"/>
          </a:xfrm>
        </p:spPr>
        <p:txBody>
          <a:bodyPr/>
          <a:lstStyle/>
          <a:p>
            <a:r>
              <a:rPr lang="sk-SK" dirty="0" smtClean="0"/>
              <a:t>Pľúcna embólia </a:t>
            </a:r>
            <a:endParaRPr lang="sk-SK" dirty="0"/>
          </a:p>
        </p:txBody>
      </p:sp>
      <p:pic>
        <p:nvPicPr>
          <p:cNvPr id="6146" name="Picture 2" descr="VÃ½sledok vyhÄ¾adÃ¡vania obrÃ¡zkov pre dopyt PÄ¾Ãºcna embÃ³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04" y="1001653"/>
            <a:ext cx="4859338" cy="262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Ã½sledok vyhÄ¾adÃ¡vania obrÃ¡zkov pre dopyt PÄ¾Ãºcna embÃ³l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585" y="891246"/>
            <a:ext cx="3016250" cy="218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Ã½sledok vyhÄ¾adÃ¡vania obrÃ¡zkov pre dopyt PÄ¾Ãºcna embÃ³l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094" y="377130"/>
            <a:ext cx="2871787" cy="321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VÃ½sledok vyhÄ¾adÃ¡vania obrÃ¡zkov pre dopyt PÄ¾Ãºcna embÃ³l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185" y="3820042"/>
            <a:ext cx="5327650" cy="248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VÃ½sledok vyhÄ¾adÃ¡vania obrÃ¡zkov pre dopyt PÄ¾Ãºcna embÃ³l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0" y="3748931"/>
            <a:ext cx="4859338" cy="262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2264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Faktory ovplyvňujúce choroby CS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43000" y="1671638"/>
            <a:ext cx="9872871" cy="4424362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sk-SK" dirty="0" smtClean="0"/>
              <a:t>Faktory, kt. nevieme ovplyvniť:</a:t>
            </a:r>
          </a:p>
          <a:p>
            <a:pPr marL="502920" indent="-457200">
              <a:buFont typeface="+mj-lt"/>
              <a:buAutoNum type="arabicPeriod"/>
            </a:pPr>
            <a:r>
              <a:rPr lang="sk-SK" dirty="0" smtClean="0"/>
              <a:t>Vek/pohlavie</a:t>
            </a:r>
          </a:p>
          <a:p>
            <a:pPr marL="502920" indent="-457200">
              <a:buFont typeface="+mj-lt"/>
              <a:buAutoNum type="arabicPeriod"/>
            </a:pPr>
            <a:r>
              <a:rPr lang="sk-SK" dirty="0" smtClean="0"/>
              <a:t>Rodinná anamnéza</a:t>
            </a:r>
          </a:p>
          <a:p>
            <a:pPr marL="502920" indent="-457200">
              <a:buFont typeface="+mj-lt"/>
              <a:buAutoNum type="arabicPeriod"/>
            </a:pPr>
            <a:r>
              <a:rPr lang="sk-SK" dirty="0" smtClean="0"/>
              <a:t>Osobná anamnéza </a:t>
            </a:r>
          </a:p>
          <a:p>
            <a:pPr marL="45720" indent="0">
              <a:buNone/>
            </a:pPr>
            <a:r>
              <a:rPr lang="sk-SK" dirty="0" smtClean="0"/>
              <a:t>Faktory, kt. vieme ovplyvniť:</a:t>
            </a:r>
          </a:p>
          <a:p>
            <a:pPr marL="502920" indent="-457200">
              <a:buFont typeface="+mj-lt"/>
              <a:buAutoNum type="arabicPeriod"/>
            </a:pPr>
            <a:r>
              <a:rPr lang="sk-SK" dirty="0" smtClean="0"/>
              <a:t>Fajčenie – 70</a:t>
            </a:r>
            <a:r>
              <a:rPr lang="en-GB" dirty="0" smtClean="0"/>
              <a:t>% infarktov </a:t>
            </a:r>
            <a:r>
              <a:rPr lang="en-GB" dirty="0" err="1" smtClean="0"/>
              <a:t>myokardu</a:t>
            </a:r>
            <a:r>
              <a:rPr lang="en-GB" dirty="0" smtClean="0"/>
              <a:t> </a:t>
            </a:r>
            <a:endParaRPr lang="sk-SK" dirty="0" smtClean="0"/>
          </a:p>
          <a:p>
            <a:pPr marL="502920" indent="-457200">
              <a:buFont typeface="+mj-lt"/>
              <a:buAutoNum type="arabicPeriod"/>
            </a:pPr>
            <a:r>
              <a:rPr lang="sk-SK" dirty="0" smtClean="0"/>
              <a:t>Vysoký krvný tlak – riziko NCMP</a:t>
            </a:r>
          </a:p>
          <a:p>
            <a:pPr marL="502920" indent="-457200">
              <a:buFont typeface="+mj-lt"/>
              <a:buAutoNum type="arabicPeriod"/>
            </a:pPr>
            <a:r>
              <a:rPr lang="sk-SK" dirty="0" smtClean="0"/>
              <a:t>Vysoká hladina cholesterolu – upchatie ciev </a:t>
            </a:r>
          </a:p>
          <a:p>
            <a:pPr marL="502920" indent="-457200">
              <a:buFont typeface="+mj-lt"/>
              <a:buAutoNum type="arabicPeriod"/>
            </a:pPr>
            <a:r>
              <a:rPr lang="sk-SK" dirty="0" smtClean="0"/>
              <a:t>Diabetes mellitus</a:t>
            </a:r>
            <a:r>
              <a:rPr lang="en-GB" dirty="0" smtClean="0"/>
              <a:t> – </a:t>
            </a:r>
            <a:r>
              <a:rPr lang="sk-SK" dirty="0" err="1" smtClean="0"/>
              <a:t>z</a:t>
            </a:r>
            <a:r>
              <a:rPr lang="en-GB" dirty="0" smtClean="0"/>
              <a:t>u</a:t>
            </a:r>
            <a:r>
              <a:rPr lang="sk-SK" dirty="0" smtClean="0"/>
              <a:t>žovanie ciev </a:t>
            </a:r>
          </a:p>
          <a:p>
            <a:pPr marL="502920" indent="-457200">
              <a:buFont typeface="+mj-lt"/>
              <a:buAutoNum type="arabicPeriod"/>
            </a:pPr>
            <a:r>
              <a:rPr lang="sk-SK" dirty="0" smtClean="0"/>
              <a:t>Telesná hmotnosť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810466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Ochorenia krvi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Srdcový infarkt</a:t>
            </a:r>
          </a:p>
          <a:p>
            <a:r>
              <a:rPr lang="sk-SK" dirty="0" smtClean="0"/>
              <a:t>Cholesterol v krvi</a:t>
            </a:r>
          </a:p>
          <a:p>
            <a:r>
              <a:rPr lang="sk-SK" dirty="0" smtClean="0"/>
              <a:t>Poruchy zrážania krvi – Koagulácia </a:t>
            </a:r>
          </a:p>
          <a:p>
            <a:r>
              <a:rPr lang="sk-SK" dirty="0" smtClean="0"/>
              <a:t>Leukémia</a:t>
            </a:r>
          </a:p>
          <a:p>
            <a:r>
              <a:rPr lang="sk-SK" dirty="0" err="1" smtClean="0"/>
              <a:t>Chudokrvnosť</a:t>
            </a:r>
            <a:r>
              <a:rPr lang="sk-SK" dirty="0" smtClean="0"/>
              <a:t> – anémia</a:t>
            </a:r>
          </a:p>
          <a:p>
            <a:r>
              <a:rPr lang="sk-SK" dirty="0" smtClean="0"/>
              <a:t>Otrava krvi </a:t>
            </a:r>
          </a:p>
          <a:p>
            <a:r>
              <a:rPr lang="sk-SK" dirty="0" smtClean="0"/>
              <a:t>Embólia</a:t>
            </a:r>
          </a:p>
          <a:p>
            <a:r>
              <a:rPr lang="sk-SK" dirty="0" smtClean="0"/>
              <a:t>Hemochromatóza</a:t>
            </a: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1026" name="Picture 2" descr="leukÃ©m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830" y="295274"/>
            <a:ext cx="5520170" cy="404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rvnÃ¡ zrazen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4444364"/>
            <a:ext cx="2736850" cy="205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2515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sk.wikipedia.org/wiki/Arteri%C3%A1lna_hypertenzi%D0%B0</a:t>
            </a:r>
            <a:endParaRPr lang="sk-SK" dirty="0" smtClean="0"/>
          </a:p>
          <a:p>
            <a:r>
              <a:rPr lang="sk-SK" dirty="0">
                <a:hlinkClick r:id="rId3"/>
              </a:rPr>
              <a:t>https://</a:t>
            </a:r>
            <a:r>
              <a:rPr lang="sk-SK" dirty="0" smtClean="0">
                <a:hlinkClick r:id="rId3"/>
              </a:rPr>
              <a:t>sk.wikipedia.org/wiki/Cievna_mozgov%C3%A1_pr%C3%ADhoda</a:t>
            </a:r>
            <a:endParaRPr lang="sk-SK" dirty="0" smtClean="0"/>
          </a:p>
          <a:p>
            <a:r>
              <a:rPr lang="sk-SK" dirty="0">
                <a:hlinkClick r:id="rId4"/>
              </a:rPr>
              <a:t>https://</a:t>
            </a:r>
            <a:r>
              <a:rPr lang="sk-SK" dirty="0" smtClean="0">
                <a:hlinkClick r:id="rId4"/>
              </a:rPr>
              <a:t>sk.wikipedia.org/wiki/Infarkt_myokardu</a:t>
            </a:r>
            <a:endParaRPr lang="sk-SK" dirty="0" smtClean="0"/>
          </a:p>
          <a:p>
            <a:r>
              <a:rPr lang="sk-SK" dirty="0">
                <a:hlinkClick r:id="rId5"/>
              </a:rPr>
              <a:t>https://</a:t>
            </a:r>
            <a:r>
              <a:rPr lang="sk-SK" dirty="0" smtClean="0">
                <a:hlinkClick r:id="rId5"/>
              </a:rPr>
              <a:t>sk.wikipedia.org/wiki/Ischemick%C3%A1_choroba_srdca</a:t>
            </a:r>
            <a:endParaRPr lang="sk-SK" dirty="0" smtClean="0"/>
          </a:p>
          <a:p>
            <a:r>
              <a:rPr lang="sk-SK" dirty="0">
                <a:hlinkClick r:id="rId6"/>
              </a:rPr>
              <a:t>https://</a:t>
            </a:r>
            <a:r>
              <a:rPr lang="sk-SK" dirty="0" smtClean="0">
                <a:hlinkClick r:id="rId6"/>
              </a:rPr>
              <a:t>sk.wikipedia.org/wiki/Marfanov_syndr%C3%B3m</a:t>
            </a:r>
            <a:endParaRPr lang="sk-SK" dirty="0" smtClean="0"/>
          </a:p>
          <a:p>
            <a:r>
              <a:rPr lang="sk-SK" dirty="0">
                <a:hlinkClick r:id="rId7"/>
              </a:rPr>
              <a:t>https://</a:t>
            </a:r>
            <a:r>
              <a:rPr lang="sk-SK" dirty="0" smtClean="0">
                <a:hlinkClick r:id="rId7"/>
              </a:rPr>
              <a:t>sk.wikipedia.org/wiki/Ochorenie_srdca</a:t>
            </a:r>
            <a:endParaRPr lang="sk-SK" dirty="0" smtClean="0"/>
          </a:p>
          <a:p>
            <a:r>
              <a:rPr lang="sk-SK" dirty="0">
                <a:hlinkClick r:id="rId8"/>
              </a:rPr>
              <a:t>https://</a:t>
            </a:r>
            <a:r>
              <a:rPr lang="sk-SK" dirty="0" smtClean="0">
                <a:hlinkClick r:id="rId8"/>
              </a:rPr>
              <a:t>sk.wikipedia.org/wiki/P%C4%BE%C3%BAcna_emb%C3%B3lia</a:t>
            </a:r>
            <a:endParaRPr lang="sk-SK" dirty="0" smtClean="0"/>
          </a:p>
          <a:p>
            <a:r>
              <a:rPr lang="sk-SK" dirty="0">
                <a:hlinkClick r:id="rId9"/>
              </a:rPr>
              <a:t>https://</a:t>
            </a:r>
            <a:r>
              <a:rPr lang="sk-SK" dirty="0" smtClean="0">
                <a:hlinkClick r:id="rId9"/>
              </a:rPr>
              <a:t>sk.wikipedia.org/wiki/Srdcov%C3%A9_zlyhanie</a:t>
            </a:r>
            <a:endParaRPr lang="sk-SK" dirty="0" smtClean="0"/>
          </a:p>
          <a:p>
            <a:r>
              <a:rPr lang="sk-SK" dirty="0">
                <a:hlinkClick r:id="rId10"/>
              </a:rPr>
              <a:t>https://www.dixo.sk/krv-zivotne-dolezita-tekutina/</a:t>
            </a: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453886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Ã½sledok vyhÄ¾adÃ¡vania obrÃ¡zkov pre dopyt cievna sustava clove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5" y="187324"/>
            <a:ext cx="11832433" cy="649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355" y="314326"/>
            <a:ext cx="9875520" cy="1356360"/>
          </a:xfrm>
        </p:spPr>
        <p:txBody>
          <a:bodyPr/>
          <a:lstStyle/>
          <a:p>
            <a:r>
              <a:rPr lang="sk-SK" dirty="0" smtClean="0"/>
              <a:t>Ďakujem za</a:t>
            </a:r>
            <a:br>
              <a:rPr lang="sk-SK" dirty="0" smtClean="0"/>
            </a:br>
            <a:r>
              <a:rPr lang="sk-SK" dirty="0" smtClean="0"/>
              <a:t>pozornosť.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638925" y="6283325"/>
            <a:ext cx="5376863" cy="403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>Kontakt: nikolaos.lakata6d@gjar-po.sk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5538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Obsah: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45649" y="2486025"/>
            <a:ext cx="9872871" cy="4038600"/>
          </a:xfrm>
        </p:spPr>
        <p:txBody>
          <a:bodyPr/>
          <a:lstStyle/>
          <a:p>
            <a:r>
              <a:rPr lang="sk-SK" dirty="0" err="1" smtClean="0"/>
              <a:t>Arteriálna</a:t>
            </a:r>
            <a:r>
              <a:rPr lang="sk-SK" dirty="0" smtClean="0"/>
              <a:t> hypertenzia </a:t>
            </a:r>
          </a:p>
          <a:p>
            <a:r>
              <a:rPr lang="sk-SK" dirty="0" smtClean="0"/>
              <a:t>Cievna mozgová príhoda </a:t>
            </a:r>
          </a:p>
          <a:p>
            <a:r>
              <a:rPr lang="sk-SK" dirty="0" smtClean="0"/>
              <a:t>Infarkt myokardu</a:t>
            </a:r>
          </a:p>
          <a:p>
            <a:r>
              <a:rPr lang="sk-SK" dirty="0" smtClean="0"/>
              <a:t>Ischemická choroba srdca</a:t>
            </a:r>
          </a:p>
          <a:p>
            <a:r>
              <a:rPr lang="sk-SK" dirty="0" err="1" smtClean="0"/>
              <a:t>Marfanov</a:t>
            </a:r>
            <a:r>
              <a:rPr lang="sk-SK" dirty="0" smtClean="0"/>
              <a:t> syndróm </a:t>
            </a:r>
          </a:p>
          <a:p>
            <a:r>
              <a:rPr lang="sk-SK" dirty="0" smtClean="0"/>
              <a:t>Pľúcna embólia </a:t>
            </a:r>
          </a:p>
          <a:p>
            <a:r>
              <a:rPr lang="sk-SK" dirty="0" smtClean="0"/>
              <a:t>Ochorenia krvi</a:t>
            </a:r>
            <a:endParaRPr lang="sk-SK" dirty="0" smtClean="0"/>
          </a:p>
        </p:txBody>
      </p:sp>
      <p:pic>
        <p:nvPicPr>
          <p:cNvPr id="1028" name="Picture 4" descr="SÃºvisiaci obrÃ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1" y="1971675"/>
            <a:ext cx="6961829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4989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Arteriálna</a:t>
            </a:r>
            <a:r>
              <a:rPr lang="sk-SK" dirty="0" smtClean="0"/>
              <a:t> hypertenzia – vysoký krvný tla.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je </a:t>
            </a:r>
            <a:r>
              <a:rPr lang="sk-SK" dirty="0"/>
              <a:t>chronicky zvýšený tlak v tepnách (</a:t>
            </a:r>
            <a:r>
              <a:rPr lang="sk-SK" dirty="0" err="1"/>
              <a:t>artériach</a:t>
            </a:r>
            <a:r>
              <a:rPr lang="sk-SK" dirty="0"/>
              <a:t>) telového krvného </a:t>
            </a:r>
            <a:r>
              <a:rPr lang="sk-SK" dirty="0" smtClean="0"/>
              <a:t>obehu – tlak krvi je </a:t>
            </a:r>
            <a:r>
              <a:rPr lang="sk-SK" dirty="0"/>
              <a:t>vyšší ako 140/90  </a:t>
            </a:r>
            <a:r>
              <a:rPr lang="sk-SK" dirty="0" smtClean="0"/>
              <a:t> </a:t>
            </a:r>
          </a:p>
          <a:p>
            <a:r>
              <a:rPr lang="sk-SK" dirty="0" smtClean="0"/>
              <a:t>patrí </a:t>
            </a:r>
            <a:r>
              <a:rPr lang="sk-SK" dirty="0"/>
              <a:t>medzi najčastejšie ochorenia srdca a krvného </a:t>
            </a:r>
            <a:r>
              <a:rPr lang="sk-SK" dirty="0" smtClean="0"/>
              <a:t>obehu</a:t>
            </a:r>
          </a:p>
          <a:p>
            <a:r>
              <a:rPr lang="sk-SK" dirty="0"/>
              <a:t>j</a:t>
            </a:r>
            <a:r>
              <a:rPr lang="sk-SK" dirty="0" smtClean="0"/>
              <a:t>e </a:t>
            </a:r>
            <a:r>
              <a:rPr lang="sk-SK" dirty="0"/>
              <a:t>to masovo rozšírené ochorenie, ktoré postihuje viac ako 25% dospelej </a:t>
            </a:r>
            <a:r>
              <a:rPr lang="sk-SK" dirty="0" smtClean="0"/>
              <a:t>populácie</a:t>
            </a:r>
          </a:p>
          <a:p>
            <a:r>
              <a:rPr lang="sk-SK" dirty="0" smtClean="0"/>
              <a:t>nemá </a:t>
            </a:r>
            <a:r>
              <a:rPr lang="sk-SK" dirty="0"/>
              <a:t>žiadne charakteristické príznaky - preto sa jej hovorí aj </a:t>
            </a:r>
            <a:r>
              <a:rPr lang="sk-SK" b="1" i="1" dirty="0"/>
              <a:t>tichý </a:t>
            </a:r>
            <a:r>
              <a:rPr lang="sk-SK" b="1" i="1" dirty="0" err="1" smtClean="0"/>
              <a:t>zabiják</a:t>
            </a:r>
            <a:endParaRPr lang="sk-SK" b="1" i="1" dirty="0" smtClean="0"/>
          </a:p>
          <a:p>
            <a:r>
              <a:rPr lang="sk-SK" dirty="0" smtClean="0"/>
              <a:t>často </a:t>
            </a:r>
            <a:r>
              <a:rPr lang="sk-SK" dirty="0"/>
              <a:t>len výrazný vzostup krvného tlaku </a:t>
            </a:r>
            <a:r>
              <a:rPr lang="sk-SK" dirty="0" smtClean="0"/>
              <a:t>spôsobuje </a:t>
            </a:r>
            <a:r>
              <a:rPr lang="sk-SK" dirty="0"/>
              <a:t>bolesti hlavy, závraty, únavu alebo </a:t>
            </a:r>
            <a:r>
              <a:rPr lang="sk-SK" dirty="0" err="1" smtClean="0"/>
              <a:t>epsitaxau</a:t>
            </a:r>
            <a:r>
              <a:rPr lang="sk-SK" dirty="0" smtClean="0"/>
              <a:t> (</a:t>
            </a:r>
            <a:r>
              <a:rPr lang="sk-SK" dirty="0"/>
              <a:t>krvácanie z nosa</a:t>
            </a:r>
            <a:r>
              <a:rPr lang="sk-SK" dirty="0" smtClean="0"/>
              <a:t>)</a:t>
            </a:r>
          </a:p>
          <a:p>
            <a:r>
              <a:rPr lang="sk-SK" dirty="0" smtClean="0"/>
              <a:t>až </a:t>
            </a:r>
            <a:r>
              <a:rPr lang="sk-SK" dirty="0"/>
              <a:t>v štádiu komplikácii sa dostavuje dýchavica, </a:t>
            </a:r>
            <a:r>
              <a:rPr lang="sk-SK" dirty="0" err="1"/>
              <a:t>angina</a:t>
            </a:r>
            <a:r>
              <a:rPr lang="sk-SK" dirty="0"/>
              <a:t> </a:t>
            </a:r>
            <a:r>
              <a:rPr lang="sk-SK" dirty="0" err="1"/>
              <a:t>pectoris</a:t>
            </a:r>
            <a:r>
              <a:rPr lang="sk-SK" dirty="0"/>
              <a:t>, poruchy videnia, </a:t>
            </a:r>
            <a:r>
              <a:rPr lang="sk-SK" dirty="0" smtClean="0"/>
              <a:t>nevoľnosť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662355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5404" y="452435"/>
            <a:ext cx="7339846" cy="2247902"/>
          </a:xfrm>
        </p:spPr>
        <p:txBody>
          <a:bodyPr>
            <a:normAutofit/>
          </a:bodyPr>
          <a:lstStyle/>
          <a:p>
            <a:r>
              <a:rPr lang="sk-SK" dirty="0" err="1" smtClean="0"/>
              <a:t>Arteriálna</a:t>
            </a:r>
            <a:r>
              <a:rPr lang="sk-SK" dirty="0" smtClean="0"/>
              <a:t> hypertenzia – vysoký krvný tlak – klasifikácia hypertenzie</a:t>
            </a:r>
            <a:endParaRPr lang="sk-SK" dirty="0"/>
          </a:p>
        </p:txBody>
      </p:sp>
      <p:pic>
        <p:nvPicPr>
          <p:cNvPr id="2050" name="Picture 2" descr="Stupne artÃ©rioveho krvnÃ©ho tlak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04" y="2823685"/>
            <a:ext cx="8997196" cy="366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ok vyhÄ¾adÃ¡vania obrÃ¡zkov pre dopyt ArteriÃ¡lna hypertenz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21750"/>
            <a:ext cx="3757613" cy="250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6763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Cievna mozgová príhoda – NCMP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je náhle sa rozvíjajúce postihnutie určitého okrsku mozgového </a:t>
            </a:r>
            <a:r>
              <a:rPr lang="sk-SK" dirty="0" smtClean="0"/>
              <a:t>tkaniva</a:t>
            </a:r>
            <a:r>
              <a:rPr lang="sk-SK" dirty="0"/>
              <a:t> </a:t>
            </a:r>
            <a:r>
              <a:rPr lang="sk-SK" dirty="0" smtClean="0"/>
              <a:t>vzniknuté </a:t>
            </a:r>
            <a:r>
              <a:rPr lang="sk-SK" dirty="0"/>
              <a:t>poruchou jeho </a:t>
            </a:r>
            <a:r>
              <a:rPr lang="sk-SK" dirty="0" smtClean="0"/>
              <a:t>prekrvenia</a:t>
            </a:r>
          </a:p>
          <a:p>
            <a:r>
              <a:rPr lang="sk-SK" dirty="0"/>
              <a:t>K cievnej mozgovej príhode môže dôjsť buď na základe uzáveru mozgovej tepny (tzv. ischemická mozgová príhoda alebo mozgový infarkt), alebo na podklade krvácania z mozgovej cievy (tzv. hemoragická mozgová príhoda</a:t>
            </a:r>
            <a:r>
              <a:rPr lang="sk-SK" dirty="0" smtClean="0"/>
              <a:t>) </a:t>
            </a:r>
          </a:p>
          <a:p>
            <a:r>
              <a:rPr lang="sk-SK" dirty="0" smtClean="0"/>
              <a:t>Jedným </a:t>
            </a:r>
            <a:r>
              <a:rPr lang="sk-SK" dirty="0"/>
              <a:t>z najdôležitejších diagnostických úloh je rozlíšiť ischemickú a hemoragickú cievnu mozgovú príhodu, pretože terapeutický prístup je v oboch prípadoch odlišný a nevhodná voľba môže stav chorého zhoršiť. </a:t>
            </a:r>
            <a:endParaRPr lang="sk-SK" dirty="0" smtClean="0"/>
          </a:p>
          <a:p>
            <a:r>
              <a:rPr lang="sk-SK" dirty="0"/>
              <a:t>c</a:t>
            </a:r>
            <a:r>
              <a:rPr lang="sk-SK" dirty="0" smtClean="0"/>
              <a:t>ievna </a:t>
            </a:r>
            <a:r>
              <a:rPr lang="sk-SK" dirty="0"/>
              <a:t>mozgová príhoda je akútny stav, vyžaduje neodkladnú lekársku </a:t>
            </a:r>
            <a:r>
              <a:rPr lang="sk-SK" dirty="0" smtClean="0"/>
              <a:t>pomoc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951705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899" y="338137"/>
            <a:ext cx="4829175" cy="1004888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Cievna mozgová príhoda – NCMP </a:t>
            </a:r>
            <a:endParaRPr lang="sk-SK" dirty="0"/>
          </a:p>
        </p:txBody>
      </p:sp>
      <p:pic>
        <p:nvPicPr>
          <p:cNvPr id="4098" name="Picture 2" descr="VÃ½sledok vyhÄ¾adÃ¡vania obrÃ¡zkov pre dopyt Cievna mozgovÃ¡ prÃ­ho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2" y="338137"/>
            <a:ext cx="6021466" cy="505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Ãºvisiaci obrÃ¡z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8" y="1343025"/>
            <a:ext cx="4586289" cy="306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Ãºvisiaci obrÃ¡z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001" y="3428829"/>
            <a:ext cx="3988411" cy="308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7805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Infarkt myokardu – mŕtvica 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je akútna </a:t>
            </a:r>
            <a:r>
              <a:rPr lang="sk-SK" dirty="0" err="1"/>
              <a:t>nekróza</a:t>
            </a:r>
            <a:r>
              <a:rPr lang="sk-SK" dirty="0"/>
              <a:t> (odumretie) okrsku srdcového svalu (myokardu) následkom prerušenie prívodu </a:t>
            </a:r>
            <a:r>
              <a:rPr lang="sk-SK" dirty="0" smtClean="0"/>
              <a:t>krvi</a:t>
            </a:r>
          </a:p>
          <a:p>
            <a:r>
              <a:rPr lang="sk-SK" dirty="0"/>
              <a:t>d</a:t>
            </a:r>
            <a:r>
              <a:rPr lang="sk-SK" dirty="0" smtClean="0"/>
              <a:t>ochádza </a:t>
            </a:r>
            <a:r>
              <a:rPr lang="sk-SK" dirty="0"/>
              <a:t>k nemu náhlym uzáverom srdcovej (koronárnej) tepny, najčastejšie následkom trombózy, nasadajúcej na prasknutý aterosklerotický plát, čím zanikne protizrážanlivá ochrana endotelu </a:t>
            </a:r>
            <a:r>
              <a:rPr lang="sk-SK" dirty="0" smtClean="0"/>
              <a:t>tepny</a:t>
            </a:r>
          </a:p>
          <a:p>
            <a:r>
              <a:rPr lang="sk-SK" dirty="0"/>
              <a:t>n</a:t>
            </a:r>
            <a:r>
              <a:rPr lang="sk-SK" dirty="0" smtClean="0"/>
              <a:t>ásledkom </a:t>
            </a:r>
            <a:r>
              <a:rPr lang="sk-SK" dirty="0"/>
              <a:t>uzatvorenia koronárnej tepny môže byť aj zástava obehu </a:t>
            </a:r>
            <a:r>
              <a:rPr lang="sk-SK" dirty="0" smtClean="0"/>
              <a:t>v </a:t>
            </a:r>
            <a:r>
              <a:rPr lang="sk-SK" dirty="0"/>
              <a:t>dôsledku arytmie - fibrilácie </a:t>
            </a:r>
            <a:r>
              <a:rPr lang="sk-SK" dirty="0" smtClean="0"/>
              <a:t>komôr</a:t>
            </a:r>
          </a:p>
          <a:p>
            <a:r>
              <a:rPr lang="sk-SK" dirty="0"/>
              <a:t>r</a:t>
            </a:r>
            <a:r>
              <a:rPr lang="sk-SK" dirty="0" smtClean="0"/>
              <a:t>ozhodujúcim </a:t>
            </a:r>
            <a:r>
              <a:rPr lang="sk-SK" dirty="0"/>
              <a:t>faktorom pri liečbe akútneho infarktu myokardu je teda čas a pri podozrení treba vždy včas kontaktovať zdravotnícku záchrannú </a:t>
            </a:r>
            <a:r>
              <a:rPr lang="sk-SK" dirty="0" smtClean="0"/>
              <a:t>službu</a:t>
            </a:r>
            <a:endParaRPr lang="sk-SK" dirty="0"/>
          </a:p>
          <a:p>
            <a:r>
              <a:rPr lang="sk-SK" dirty="0" smtClean="0"/>
              <a:t>základnou </a:t>
            </a:r>
            <a:r>
              <a:rPr lang="sk-SK" dirty="0"/>
              <a:t>príčinou je ukladanie lipidov (cholesterolu) do steny tepny - vznik </a:t>
            </a:r>
            <a:r>
              <a:rPr lang="sk-SK" dirty="0" smtClean="0"/>
              <a:t>artériosklerotického </a:t>
            </a:r>
            <a:r>
              <a:rPr lang="sk-SK" dirty="0"/>
              <a:t>plátu, ktorý zužuje jej </a:t>
            </a:r>
            <a:r>
              <a:rPr lang="sk-SK" dirty="0" smtClean="0"/>
              <a:t>priesvit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187980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Infarkt myokardu – mŕtvica  </a:t>
            </a:r>
            <a:endParaRPr lang="sk-SK" dirty="0"/>
          </a:p>
        </p:txBody>
      </p:sp>
      <p:pic>
        <p:nvPicPr>
          <p:cNvPr id="1026" name="Picture 2" descr="Heart inferior wall infar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" y="1676401"/>
            <a:ext cx="3412365" cy="28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1581977" y="4672012"/>
            <a:ext cx="248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Infarkt spodnej steny</a:t>
            </a:r>
            <a:endParaRPr lang="sk-SK" dirty="0"/>
          </a:p>
        </p:txBody>
      </p:sp>
      <p:pic>
        <p:nvPicPr>
          <p:cNvPr id="1028" name="Picture 4" descr="PrednÃ½ infarkt myokard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002" y="1736407"/>
            <a:ext cx="4428582" cy="180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4068002" y="3675902"/>
            <a:ext cx="4960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EKG obraz predného infarktu myokardu s </a:t>
            </a:r>
            <a:r>
              <a:rPr lang="sk-SK" dirty="0" err="1"/>
              <a:t>eleváciami</a:t>
            </a:r>
            <a:r>
              <a:rPr lang="sk-SK" dirty="0"/>
              <a:t> ST segmentu vo zvodoch V1 - V3</a:t>
            </a:r>
          </a:p>
        </p:txBody>
      </p:sp>
      <p:pic>
        <p:nvPicPr>
          <p:cNvPr id="1030" name="Picture 6" descr="VÃ½sledok vyhÄ¾adÃ¡vania obrÃ¡zkov pre dopyt Infarkt myokard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872" y="4322233"/>
            <a:ext cx="3831812" cy="217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VÃ½sledok vyhÄ¾adÃ¡vania obrÃ¡zkov pre dopyt Infarkt myokar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4" name="Picture 10" descr="VÃ½sledok vyhÄ¾adÃ¡vania obrÃ¡zkov pre dopyt Infarkt myokard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584" y="1057579"/>
            <a:ext cx="3425285" cy="159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8210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Ischemická choroba srdca – ICHS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ICHS </a:t>
            </a:r>
            <a:r>
              <a:rPr lang="sk-SK" dirty="0"/>
              <a:t>je choroba, pri ktorej dochádza k zúženiu vencovitých tepien, ktoré zásobujú krvou srdcový sval, všeobecne pre nahromadenie aterosklerotického plátu (zloženého z cholesterolu, bohatých mastných usadenín, kolagénu, ďalších proteínov a nadbytočných hladkých svalových buniek a vápnika) v stene tepny, čo je proces známy ako kôrnatenie tepien (ateroskleróza</a:t>
            </a:r>
            <a:r>
              <a:rPr lang="sk-SK" dirty="0" smtClean="0"/>
              <a:t>)</a:t>
            </a:r>
          </a:p>
          <a:p>
            <a:r>
              <a:rPr lang="sk-SK" dirty="0"/>
              <a:t>n</a:t>
            </a:r>
            <a:r>
              <a:rPr lang="sk-SK" dirty="0" smtClean="0"/>
              <a:t>ásledky </a:t>
            </a:r>
            <a:r>
              <a:rPr lang="sk-SK" dirty="0"/>
              <a:t>aterosklerózy sú celosvetovo najčastejšou príčinou úmrtia a v strednej Európe na ne zomiera viac ako 50 % populácie</a:t>
            </a:r>
            <a:r>
              <a:rPr lang="sk-SK" dirty="0" smtClean="0"/>
              <a:t>.</a:t>
            </a:r>
          </a:p>
          <a:p>
            <a:r>
              <a:rPr lang="sk-SK" dirty="0"/>
              <a:t>i</a:t>
            </a:r>
            <a:r>
              <a:rPr lang="sk-SK" dirty="0" smtClean="0"/>
              <a:t>schemická </a:t>
            </a:r>
            <a:r>
              <a:rPr lang="sk-SK" dirty="0"/>
              <a:t>choroba srdca je najčastejšie ochorenie srdca. Vyvoláva ho nedostatočné prekrvenie srdcového svalu v dôsledku zúženia alebo úplného </a:t>
            </a:r>
            <a:r>
              <a:rPr lang="sk-SK" dirty="0" smtClean="0"/>
              <a:t>upchaniu</a:t>
            </a:r>
          </a:p>
          <a:p>
            <a:r>
              <a:rPr lang="sk-SK" dirty="0"/>
              <a:t>a</a:t>
            </a:r>
            <a:r>
              <a:rPr lang="sk-SK" dirty="0" smtClean="0"/>
              <a:t>teroskleróza </a:t>
            </a:r>
            <a:r>
              <a:rPr lang="sk-SK" dirty="0"/>
              <a:t>je dej, ktorý zvyčajne postupuje veľmi pozvoľna, zužuje stenu tepny, dôsledkom čoho je nedostatočné prekrvenie srdcového svalu, tzv. ischémia myokardu s rozvojom ischemickej choroby srdca</a:t>
            </a:r>
          </a:p>
        </p:txBody>
      </p:sp>
    </p:spTree>
    <p:extLst>
      <p:ext uri="{BB962C8B-B14F-4D97-AF65-F5344CB8AC3E}">
        <p14:creationId xmlns:p14="http://schemas.microsoft.com/office/powerpoint/2010/main" val="16081015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áklad">
  <a:themeElements>
    <a:clrScheme name="Základ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Základ</Template>
  <TotalTime>1022</TotalTime>
  <Words>319</Words>
  <Application>Microsoft Office PowerPoint</Application>
  <PresentationFormat>Širokouhlá</PresentationFormat>
  <Paragraphs>123</Paragraphs>
  <Slides>18</Slides>
  <Notes>12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2" baseType="lpstr">
      <vt:lpstr>Arial</vt:lpstr>
      <vt:lpstr>Calibri</vt:lpstr>
      <vt:lpstr>Corbel</vt:lpstr>
      <vt:lpstr>Základ</vt:lpstr>
      <vt:lpstr>Choroby                            obehovej-cievnej sústavy </vt:lpstr>
      <vt:lpstr>Obsah:</vt:lpstr>
      <vt:lpstr>Arteriálna hypertenzia – vysoký krvný tla.</vt:lpstr>
      <vt:lpstr>Arteriálna hypertenzia – vysoký krvný tlak – klasifikácia hypertenzie</vt:lpstr>
      <vt:lpstr>Cievna mozgová príhoda – NCMP </vt:lpstr>
      <vt:lpstr>Cievna mozgová príhoda – NCMP </vt:lpstr>
      <vt:lpstr>Infarkt myokardu – mŕtvica  </vt:lpstr>
      <vt:lpstr>Infarkt myokardu – mŕtvica  </vt:lpstr>
      <vt:lpstr>Ischemická choroba srdca – ICHS </vt:lpstr>
      <vt:lpstr>Ischemická choroba srdca – ICHS </vt:lpstr>
      <vt:lpstr>Marfanov syndróm </vt:lpstr>
      <vt:lpstr>Marfanov syndróm </vt:lpstr>
      <vt:lpstr>Pľúcna embólia </vt:lpstr>
      <vt:lpstr>Pľúcna embólia </vt:lpstr>
      <vt:lpstr>Faktory ovplyvňujúce choroby CS</vt:lpstr>
      <vt:lpstr>Ochorenia krvi</vt:lpstr>
      <vt:lpstr>Zdroje:</vt:lpstr>
      <vt:lpstr>Ďakujem za pozornosť.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Choroby cievnej sústavy </dc:title>
  <dc:creator>Nikolaos Lakata</dc:creator>
  <cp:lastModifiedBy>Nikolaos Lakata</cp:lastModifiedBy>
  <cp:revision>24</cp:revision>
  <dcterms:created xsi:type="dcterms:W3CDTF">2018-12-16T11:51:36Z</dcterms:created>
  <dcterms:modified xsi:type="dcterms:W3CDTF">2019-04-27T17:45:02Z</dcterms:modified>
</cp:coreProperties>
</file>