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64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44EBC-0D29-484C-BBD6-E6BE8B54707E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8F6F6-BD68-43FC-A411-6EAF007F142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F6F6-BD68-43FC-A411-6EAF007F142A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B0AA-0F40-4AF6-9C43-56B721BD12C8}" type="datetimeFigureOut">
              <a:rPr lang="sk-SK" smtClean="0"/>
              <a:pPr/>
              <a:t>5.6.2011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B672-2BE8-43EB-B547-C06673340F7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sk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referaty.atlas.sk/ostatne/informatika/25505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cinfo.szm.com/inf/virusy.htm" TargetMode="External"/><Relationship Id="rId5" Type="http://schemas.openxmlformats.org/officeDocument/2006/relationships/hyperlink" Target="http://druhatema.meu.zoznam.sk/" TargetMode="External"/><Relationship Id="rId4" Type="http://schemas.openxmlformats.org/officeDocument/2006/relationships/hyperlink" Target="http://sk.wikipedia.org/wiki/Po&#269;&#237;ta&#269;ov&#225;_kriminalit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8206680" cy="1470025"/>
          </a:xfrm>
        </p:spPr>
        <p:txBody>
          <a:bodyPr>
            <a:normAutofit/>
          </a:bodyPr>
          <a:lstStyle/>
          <a:p>
            <a:pPr algn="r"/>
            <a:r>
              <a:rPr lang="sk-SK" sz="3600" dirty="0" smtClean="0">
                <a:solidFill>
                  <a:srgbClr val="265F00"/>
                </a:solidFill>
                <a:latin typeface="Georgia" pitchFamily="18" charset="0"/>
              </a:rPr>
              <a:t>RIZIKÁ INFORMAČNÝCH TECHNOLÓGIÍ</a:t>
            </a:r>
            <a:endParaRPr lang="sk-SK" sz="3600" dirty="0">
              <a:solidFill>
                <a:srgbClr val="265F00"/>
              </a:solidFill>
              <a:latin typeface="Georgi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36096" y="4437112"/>
            <a:ext cx="3312368" cy="936104"/>
          </a:xfrm>
        </p:spPr>
        <p:txBody>
          <a:bodyPr>
            <a:normAutofit/>
          </a:bodyPr>
          <a:lstStyle/>
          <a:p>
            <a:pPr algn="r" fontAlgn="base">
              <a:spcAft>
                <a:spcPct val="0"/>
              </a:spcAft>
            </a:pPr>
            <a:r>
              <a:rPr lang="sk-SK" sz="2400" dirty="0">
                <a:solidFill>
                  <a:srgbClr val="265F00"/>
                </a:solidFill>
                <a:latin typeface="Georgia" pitchFamily="18" charset="0"/>
              </a:rPr>
              <a:t>Marián </a:t>
            </a:r>
            <a:r>
              <a:rPr lang="sk-SK" sz="2400" dirty="0" err="1">
                <a:solidFill>
                  <a:srgbClr val="265F00"/>
                </a:solidFill>
                <a:latin typeface="Georgia" pitchFamily="18" charset="0"/>
              </a:rPr>
              <a:t>Opiela</a:t>
            </a:r>
            <a:r>
              <a:rPr lang="sk-SK" sz="2400" dirty="0">
                <a:solidFill>
                  <a:srgbClr val="265F00"/>
                </a:solidFill>
                <a:latin typeface="Georgia" pitchFamily="18" charset="0"/>
              </a:rPr>
              <a:t> II.E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Pojmy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b="1" i="1" dirty="0" smtClean="0">
                <a:solidFill>
                  <a:srgbClr val="265F00"/>
                </a:solidFill>
              </a:rPr>
              <a:t>H</a:t>
            </a:r>
            <a:r>
              <a:rPr lang="en-US" b="1" i="1" dirty="0" err="1" smtClean="0">
                <a:solidFill>
                  <a:srgbClr val="265F00"/>
                </a:solidFill>
              </a:rPr>
              <a:t>ijacker</a:t>
            </a:r>
            <a:r>
              <a:rPr lang="en-US" dirty="0">
                <a:solidFill>
                  <a:srgbClr val="265F00"/>
                </a:solidFill>
              </a:rPr>
              <a:t> </a:t>
            </a:r>
            <a:r>
              <a:rPr lang="sk-SK" dirty="0" smtClean="0">
                <a:solidFill>
                  <a:srgbClr val="265F00"/>
                </a:solidFill>
              </a:rPr>
              <a:t>- forma </a:t>
            </a:r>
            <a:r>
              <a:rPr lang="sk-SK" dirty="0" err="1" smtClean="0">
                <a:solidFill>
                  <a:srgbClr val="265F00"/>
                </a:solidFill>
              </a:rPr>
              <a:t>malware-u</a:t>
            </a:r>
            <a:r>
              <a:rPr lang="sk-SK" dirty="0" smtClean="0">
                <a:solidFill>
                  <a:srgbClr val="265F00"/>
                </a:solidFill>
              </a:rPr>
              <a:t>, ktorá nahrádza existujúcu domovskú stránku prehliadača, chybovú stránku alebo vyhľadávač svojou vlastnou stránkou.</a:t>
            </a:r>
          </a:p>
          <a:p>
            <a:r>
              <a:rPr lang="sk-SK" b="1" i="1" dirty="0" err="1" smtClean="0">
                <a:solidFill>
                  <a:srgbClr val="265F00"/>
                </a:solidFill>
              </a:rPr>
              <a:t>Phishing</a:t>
            </a:r>
            <a:r>
              <a:rPr lang="sk-SK" b="1" dirty="0" smtClean="0">
                <a:solidFill>
                  <a:srgbClr val="265F00"/>
                </a:solidFill>
              </a:rPr>
              <a:t> </a:t>
            </a:r>
            <a:r>
              <a:rPr lang="sk-SK" dirty="0" smtClean="0">
                <a:solidFill>
                  <a:srgbClr val="265F00"/>
                </a:solidFill>
              </a:rPr>
              <a:t>(rybárčenie)</a:t>
            </a:r>
            <a:r>
              <a:rPr lang="sk-SK" b="1" dirty="0" smtClean="0">
                <a:solidFill>
                  <a:srgbClr val="265F00"/>
                </a:solidFill>
              </a:rPr>
              <a:t> - </a:t>
            </a:r>
            <a:r>
              <a:rPr lang="sk-SK" dirty="0" smtClean="0">
                <a:solidFill>
                  <a:srgbClr val="265F00"/>
                </a:solidFill>
              </a:rPr>
              <a:t>správy</a:t>
            </a:r>
            <a:r>
              <a:rPr lang="sk-SK" dirty="0">
                <a:solidFill>
                  <a:srgbClr val="265F00"/>
                </a:solidFill>
              </a:rPr>
              <a:t>, ktoré Vás pod určitou zámienkou nabádajú ku zmene osobných </a:t>
            </a:r>
            <a:r>
              <a:rPr lang="sk-SK" dirty="0" smtClean="0">
                <a:solidFill>
                  <a:srgbClr val="265F00"/>
                </a:solidFill>
              </a:rPr>
              <a:t>údajov, o</a:t>
            </a:r>
            <a:r>
              <a:rPr lang="pl-PL" dirty="0" smtClean="0">
                <a:solidFill>
                  <a:srgbClr val="265F00"/>
                </a:solidFill>
              </a:rPr>
              <a:t>dkaz </a:t>
            </a:r>
            <a:r>
              <a:rPr lang="pl-PL" dirty="0">
                <a:solidFill>
                  <a:srgbClr val="265F00"/>
                </a:solidFill>
              </a:rPr>
              <a:t>však nesmeruje na stránku banky, ale na jej dokonalú napodobeninu</a:t>
            </a:r>
            <a:r>
              <a:rPr lang="pl-PL" dirty="0" smtClean="0">
                <a:solidFill>
                  <a:srgbClr val="265F00"/>
                </a:solidFill>
              </a:rPr>
              <a:t>.</a:t>
            </a:r>
          </a:p>
          <a:p>
            <a:r>
              <a:rPr lang="sk-SK" b="1" i="1" dirty="0" err="1" smtClean="0">
                <a:solidFill>
                  <a:srgbClr val="265F00"/>
                </a:solidFill>
              </a:rPr>
              <a:t>Pharming</a:t>
            </a:r>
            <a:r>
              <a:rPr lang="sk-SK" b="1" dirty="0" smtClean="0">
                <a:solidFill>
                  <a:srgbClr val="265F00"/>
                </a:solidFill>
              </a:rPr>
              <a:t> </a:t>
            </a:r>
            <a:r>
              <a:rPr lang="sk-SK" dirty="0" smtClean="0">
                <a:solidFill>
                  <a:srgbClr val="265F00"/>
                </a:solidFill>
              </a:rPr>
              <a:t>(farmárčenie) </a:t>
            </a:r>
            <a:r>
              <a:rPr lang="sk-SK" b="1" dirty="0" smtClean="0">
                <a:solidFill>
                  <a:srgbClr val="265F00"/>
                </a:solidFill>
              </a:rPr>
              <a:t>- </a:t>
            </a:r>
            <a:r>
              <a:rPr lang="sk-SK" dirty="0" smtClean="0">
                <a:solidFill>
                  <a:srgbClr val="265F00"/>
                </a:solidFill>
              </a:rPr>
              <a:t>najzákernejší </a:t>
            </a:r>
            <a:r>
              <a:rPr lang="sk-SK" dirty="0">
                <a:solidFill>
                  <a:srgbClr val="265F00"/>
                </a:solidFill>
              </a:rPr>
              <a:t>spôsob, ktorým Vás </a:t>
            </a:r>
            <a:r>
              <a:rPr lang="sk-SK" dirty="0" err="1">
                <a:solidFill>
                  <a:srgbClr val="265F00"/>
                </a:solidFill>
              </a:rPr>
              <a:t>hacker</a:t>
            </a:r>
            <a:r>
              <a:rPr lang="sk-SK" dirty="0">
                <a:solidFill>
                  <a:srgbClr val="265F00"/>
                </a:solidFill>
              </a:rPr>
              <a:t> môže pripraviť o vaše </a:t>
            </a:r>
            <a:r>
              <a:rPr lang="sk-SK" dirty="0" smtClean="0">
                <a:solidFill>
                  <a:srgbClr val="265F00"/>
                </a:solidFill>
              </a:rPr>
              <a:t>úspory. </a:t>
            </a:r>
            <a:r>
              <a:rPr lang="sk-SK" dirty="0">
                <a:solidFill>
                  <a:srgbClr val="265F00"/>
                </a:solidFill>
              </a:rPr>
              <a:t>Táto metóda spočíva v presmerovaní názvu </a:t>
            </a:r>
            <a:r>
              <a:rPr lang="sk-SK" dirty="0" err="1">
                <a:solidFill>
                  <a:srgbClr val="265F00"/>
                </a:solidFill>
              </a:rPr>
              <a:t>www</a:t>
            </a:r>
            <a:r>
              <a:rPr lang="sk-SK" dirty="0">
                <a:solidFill>
                  <a:srgbClr val="265F00"/>
                </a:solidFill>
              </a:rPr>
              <a:t> stránky na inú adresu.</a:t>
            </a:r>
          </a:p>
          <a:p>
            <a:endParaRPr lang="sk-SK" dirty="0">
              <a:solidFill>
                <a:srgbClr val="265F00"/>
              </a:solidFill>
            </a:endParaRPr>
          </a:p>
          <a:p>
            <a:endParaRPr lang="sk-SK" dirty="0">
              <a:solidFill>
                <a:srgbClr val="265F00"/>
              </a:solidFill>
            </a:endParaRPr>
          </a:p>
        </p:txBody>
      </p:sp>
      <p:pic>
        <p:nvPicPr>
          <p:cNvPr id="12290" name="Picture 2" descr="http://t0.gstatic.com/images?q=tbn:ANd9GcQSJ9UV9rLqoopSWeHdklZmU8WJWPGiW3WTe7PUwDgmBcgSC_yM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17232"/>
            <a:ext cx="1496792" cy="1156345"/>
          </a:xfrm>
          <a:prstGeom prst="rect">
            <a:avLst/>
          </a:prstGeom>
          <a:noFill/>
        </p:spPr>
      </p:pic>
      <p:pic>
        <p:nvPicPr>
          <p:cNvPr id="12292" name="Picture 4" descr="http://t3.gstatic.com/images?q=tbn:ANd9GcSSw9Sulrtz-vo3NeA-57PnQJt9AfNqHJdvRQJAx4-WREnEf0y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535802"/>
            <a:ext cx="1296144" cy="132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Pojmy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1" dirty="0">
                <a:solidFill>
                  <a:srgbClr val="265F00"/>
                </a:solidFill>
              </a:rPr>
              <a:t>Trojský </a:t>
            </a:r>
            <a:r>
              <a:rPr lang="sk-SK" b="1" i="1" dirty="0" smtClean="0">
                <a:solidFill>
                  <a:srgbClr val="265F00"/>
                </a:solidFill>
              </a:rPr>
              <a:t>kôň</a:t>
            </a:r>
            <a:r>
              <a:rPr lang="sk-SK" dirty="0">
                <a:solidFill>
                  <a:srgbClr val="265F00"/>
                </a:solidFill>
              </a:rPr>
              <a:t> - na </a:t>
            </a:r>
            <a:r>
              <a:rPr lang="sk-SK" dirty="0" smtClean="0">
                <a:solidFill>
                  <a:srgbClr val="265F00"/>
                </a:solidFill>
              </a:rPr>
              <a:t>rozdiel </a:t>
            </a:r>
            <a:r>
              <a:rPr lang="sk-SK" dirty="0">
                <a:solidFill>
                  <a:srgbClr val="265F00"/>
                </a:solidFill>
              </a:rPr>
              <a:t>od </a:t>
            </a:r>
            <a:r>
              <a:rPr lang="sk-SK" dirty="0" smtClean="0">
                <a:solidFill>
                  <a:srgbClr val="265F00"/>
                </a:solidFill>
              </a:rPr>
              <a:t>ostatných vírusov užívateľ vie, </a:t>
            </a:r>
            <a:r>
              <a:rPr lang="sk-SK" dirty="0">
                <a:solidFill>
                  <a:srgbClr val="265F00"/>
                </a:solidFill>
              </a:rPr>
              <a:t>že tento program </a:t>
            </a:r>
            <a:r>
              <a:rPr lang="sk-SK" dirty="0" smtClean="0">
                <a:solidFill>
                  <a:srgbClr val="265F00"/>
                </a:solidFill>
              </a:rPr>
              <a:t>spúšťa, </a:t>
            </a:r>
            <a:r>
              <a:rPr lang="sk-SK" dirty="0">
                <a:solidFill>
                  <a:srgbClr val="265F00"/>
                </a:solidFill>
              </a:rPr>
              <a:t>ale </a:t>
            </a:r>
            <a:r>
              <a:rPr lang="sk-SK" dirty="0" smtClean="0">
                <a:solidFill>
                  <a:srgbClr val="265F00"/>
                </a:solidFill>
              </a:rPr>
              <a:t>nevie o </a:t>
            </a:r>
            <a:r>
              <a:rPr lang="sk-SK" dirty="0">
                <a:solidFill>
                  <a:srgbClr val="265F00"/>
                </a:solidFill>
              </a:rPr>
              <a:t>jeho skrytých </a:t>
            </a:r>
            <a:r>
              <a:rPr lang="sk-SK" dirty="0" smtClean="0">
                <a:solidFill>
                  <a:srgbClr val="265F00"/>
                </a:solidFill>
              </a:rPr>
              <a:t>funkciách</a:t>
            </a:r>
            <a:r>
              <a:rPr lang="sk-SK" dirty="0">
                <a:solidFill>
                  <a:srgbClr val="265F00"/>
                </a:solidFill>
              </a:rPr>
              <a:t>. Funguje </a:t>
            </a:r>
            <a:r>
              <a:rPr lang="sk-SK" dirty="0" smtClean="0">
                <a:solidFill>
                  <a:srgbClr val="265F00"/>
                </a:solidFill>
              </a:rPr>
              <a:t>ako užitočný </a:t>
            </a:r>
            <a:r>
              <a:rPr lang="sk-SK" dirty="0">
                <a:solidFill>
                  <a:srgbClr val="265F00"/>
                </a:solidFill>
              </a:rPr>
              <a:t>program, </a:t>
            </a:r>
            <a:r>
              <a:rPr lang="sk-SK" dirty="0" smtClean="0">
                <a:solidFill>
                  <a:srgbClr val="265F00"/>
                </a:solidFill>
              </a:rPr>
              <a:t>avšak robí aj ďalšie </a:t>
            </a:r>
            <a:r>
              <a:rPr lang="sk-SK" dirty="0">
                <a:solidFill>
                  <a:srgbClr val="265F00"/>
                </a:solidFill>
              </a:rPr>
              <a:t>činnosti, o </a:t>
            </a:r>
            <a:r>
              <a:rPr lang="sk-SK" dirty="0" smtClean="0">
                <a:solidFill>
                  <a:srgbClr val="265F00"/>
                </a:solidFill>
              </a:rPr>
              <a:t>ktorých užívateľ </a:t>
            </a:r>
            <a:r>
              <a:rPr lang="sk-SK" dirty="0">
                <a:solidFill>
                  <a:srgbClr val="265F00"/>
                </a:solidFill>
              </a:rPr>
              <a:t>nemá ani </a:t>
            </a:r>
            <a:r>
              <a:rPr lang="sk-SK" dirty="0" smtClean="0">
                <a:solidFill>
                  <a:srgbClr val="265F00"/>
                </a:solidFill>
              </a:rPr>
              <a:t>tušenie.</a:t>
            </a:r>
          </a:p>
          <a:p>
            <a:r>
              <a:rPr lang="sk-SK" b="1" i="1" dirty="0">
                <a:solidFill>
                  <a:srgbClr val="265F00"/>
                </a:solidFill>
              </a:rPr>
              <a:t>Červ</a:t>
            </a:r>
            <a:r>
              <a:rPr lang="sk-SK" dirty="0">
                <a:solidFill>
                  <a:srgbClr val="265F00"/>
                </a:solidFill>
              </a:rPr>
              <a:t> - </a:t>
            </a:r>
            <a:r>
              <a:rPr lang="sk-SK" dirty="0" smtClean="0">
                <a:solidFill>
                  <a:srgbClr val="265F00"/>
                </a:solidFill>
              </a:rPr>
              <a:t>šíri sa medzi počítačmi podobne ako vírus</a:t>
            </a:r>
            <a:r>
              <a:rPr lang="sk-SK" dirty="0">
                <a:solidFill>
                  <a:srgbClr val="265F00"/>
                </a:solidFill>
              </a:rPr>
              <a:t>, </a:t>
            </a:r>
            <a:r>
              <a:rPr lang="sk-SK" dirty="0" smtClean="0">
                <a:solidFill>
                  <a:srgbClr val="265F00"/>
                </a:solidFill>
              </a:rPr>
              <a:t>nevkladá sa ale do iných programov, </a:t>
            </a:r>
            <a:r>
              <a:rPr lang="sk-SK" dirty="0">
                <a:solidFill>
                  <a:srgbClr val="265F00"/>
                </a:solidFill>
              </a:rPr>
              <a:t>ale do samostatných </a:t>
            </a:r>
            <a:r>
              <a:rPr lang="sk-SK" dirty="0" smtClean="0">
                <a:solidFill>
                  <a:srgbClr val="265F00"/>
                </a:solidFill>
              </a:rPr>
              <a:t>súborov.</a:t>
            </a:r>
            <a:endParaRPr lang="sk-SK" dirty="0">
              <a:solidFill>
                <a:srgbClr val="265F00"/>
              </a:solidFill>
            </a:endParaRPr>
          </a:p>
        </p:txBody>
      </p:sp>
      <p:pic>
        <p:nvPicPr>
          <p:cNvPr id="10242" name="Picture 2" descr="http://t2.gstatic.com/images?q=tbn:ANd9GcRKQCaMRygE3EH8PiVmRBakOCeqh8G0bC4kDdiUBzhVelMha6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229200"/>
            <a:ext cx="1171833" cy="1387997"/>
          </a:xfrm>
          <a:prstGeom prst="rect">
            <a:avLst/>
          </a:prstGeom>
          <a:noFill/>
        </p:spPr>
      </p:pic>
      <p:pic>
        <p:nvPicPr>
          <p:cNvPr id="10244" name="Picture 4" descr="http://t2.gstatic.com/images?q=tbn:ANd9GcRqhvbFWjSJ9kBP3B9IvUmkjmrYgbmjRGaWObhpR7fJ-kbUKfj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652120" y="5373216"/>
            <a:ext cx="1073671" cy="12110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3.gstatic.com/images?q=tbn:ANd9GcTNUgUQ6gF0aqXFWfbiLFWjQ6sGcw5CMekUOqlMqZwWwdiJpb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90939"/>
            <a:ext cx="1567061" cy="156706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Pojmy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265F00"/>
                </a:solidFill>
              </a:rPr>
              <a:t>Softwaroví trpaslíci</a:t>
            </a:r>
            <a:r>
              <a:rPr lang="sk-SK" dirty="0" smtClean="0">
                <a:solidFill>
                  <a:srgbClr val="265F00"/>
                </a:solidFill>
              </a:rPr>
              <a:t> - podobne ako rozprávkoví</a:t>
            </a:r>
            <a:r>
              <a:rPr lang="sk-SK" dirty="0">
                <a:solidFill>
                  <a:srgbClr val="265F00"/>
                </a:solidFill>
              </a:rPr>
              <a:t>, neškodia ba ani nevhodne nežartujú. Cieľom ich existencie </a:t>
            </a:r>
            <a:r>
              <a:rPr lang="sk-SK" dirty="0" smtClean="0">
                <a:solidFill>
                  <a:srgbClr val="265F00"/>
                </a:solidFill>
              </a:rPr>
              <a:t>je spríjemniť užívateľovi </a:t>
            </a:r>
            <a:r>
              <a:rPr lang="sk-SK" dirty="0">
                <a:solidFill>
                  <a:srgbClr val="265F00"/>
                </a:solidFill>
              </a:rPr>
              <a:t>aspoň niektoré momenty pri práci s počítačom, </a:t>
            </a:r>
            <a:r>
              <a:rPr lang="sk-SK" dirty="0" smtClean="0">
                <a:solidFill>
                  <a:srgbClr val="265F00"/>
                </a:solidFill>
              </a:rPr>
              <a:t>poskytnúť dobrú </a:t>
            </a:r>
            <a:r>
              <a:rPr lang="sk-SK" dirty="0">
                <a:solidFill>
                  <a:srgbClr val="265F00"/>
                </a:solidFill>
              </a:rPr>
              <a:t>radu alebo službu. Trpaslíci sa nerozmnožujú, treba ich do počítača nasadiť. Pokiaľ nie sú príliš vtieraví</a:t>
            </a:r>
            <a:r>
              <a:rPr lang="sk-SK" dirty="0" smtClean="0">
                <a:solidFill>
                  <a:srgbClr val="265F00"/>
                </a:solidFill>
              </a:rPr>
              <a:t>, nepotrebujeme </a:t>
            </a:r>
            <a:r>
              <a:rPr lang="sk-SK" dirty="0">
                <a:solidFill>
                  <a:srgbClr val="265F00"/>
                </a:solidFill>
              </a:rPr>
              <a:t>proti nim žiadne prostriedky</a:t>
            </a:r>
            <a:r>
              <a:rPr lang="sk-SK" dirty="0" smtClean="0">
                <a:solidFill>
                  <a:srgbClr val="265F0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Pojmy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265F00"/>
                </a:solidFill>
              </a:rPr>
              <a:t>Škriatok- </a:t>
            </a:r>
            <a:r>
              <a:rPr lang="sk-SK" dirty="0" smtClean="0">
                <a:solidFill>
                  <a:srgbClr val="265F00"/>
                </a:solidFill>
              </a:rPr>
              <a:t>nie </a:t>
            </a:r>
            <a:r>
              <a:rPr lang="sk-SK" dirty="0">
                <a:solidFill>
                  <a:srgbClr val="265F00"/>
                </a:solidFill>
              </a:rPr>
              <a:t>je </a:t>
            </a:r>
            <a:r>
              <a:rPr lang="sk-SK" dirty="0" smtClean="0">
                <a:solidFill>
                  <a:srgbClr val="265F00"/>
                </a:solidFill>
              </a:rPr>
              <a:t>tak mierumilovný </a:t>
            </a:r>
            <a:r>
              <a:rPr lang="sk-SK" dirty="0">
                <a:solidFill>
                  <a:srgbClr val="265F00"/>
                </a:solidFill>
              </a:rPr>
              <a:t>ako trpaslík, ale ani tak zákerný ako vírus. Existuje preto, </a:t>
            </a:r>
            <a:r>
              <a:rPr lang="sk-SK" dirty="0" smtClean="0">
                <a:solidFill>
                  <a:srgbClr val="265F00"/>
                </a:solidFill>
              </a:rPr>
              <a:t>aby si </a:t>
            </a:r>
            <a:r>
              <a:rPr lang="sk-SK" dirty="0">
                <a:solidFill>
                  <a:srgbClr val="265F00"/>
                </a:solidFill>
              </a:rPr>
              <a:t>urobil z užívateľa vtip, recesiu, aby ho </a:t>
            </a:r>
            <a:r>
              <a:rPr lang="sk-SK" dirty="0" smtClean="0">
                <a:solidFill>
                  <a:srgbClr val="265F00"/>
                </a:solidFill>
              </a:rPr>
              <a:t>trochu </a:t>
            </a:r>
            <a:r>
              <a:rPr lang="sk-SK" dirty="0">
                <a:solidFill>
                  <a:srgbClr val="265F00"/>
                </a:solidFill>
              </a:rPr>
              <a:t>podpichol alebo </a:t>
            </a:r>
            <a:r>
              <a:rPr lang="sk-SK" dirty="0" smtClean="0">
                <a:solidFill>
                  <a:srgbClr val="265F00"/>
                </a:solidFill>
              </a:rPr>
              <a:t>urobil nejakú </a:t>
            </a:r>
            <a:r>
              <a:rPr lang="sk-SK" dirty="0">
                <a:solidFill>
                  <a:srgbClr val="265F00"/>
                </a:solidFill>
              </a:rPr>
              <a:t>drobnú neplechu. Iba v krajnom prípade, ak s ním užívateľ </a:t>
            </a:r>
            <a:r>
              <a:rPr lang="sk-SK" dirty="0" smtClean="0">
                <a:solidFill>
                  <a:srgbClr val="265F00"/>
                </a:solidFill>
              </a:rPr>
              <a:t>odmieta vychádzať po dobrom</a:t>
            </a:r>
            <a:r>
              <a:rPr lang="sk-SK" dirty="0">
                <a:solidFill>
                  <a:srgbClr val="265F00"/>
                </a:solidFill>
              </a:rPr>
              <a:t>, môže mu niečo vyviesť. </a:t>
            </a:r>
            <a:r>
              <a:rPr lang="sk-SK" dirty="0" smtClean="0">
                <a:solidFill>
                  <a:srgbClr val="265F00"/>
                </a:solidFill>
              </a:rPr>
              <a:t>Môžu pekne vystrašiť užívateľa.</a:t>
            </a:r>
            <a:endParaRPr lang="sk-SK" dirty="0">
              <a:solidFill>
                <a:srgbClr val="265F00"/>
              </a:solidFill>
            </a:endParaRPr>
          </a:p>
        </p:txBody>
      </p:sp>
      <p:pic>
        <p:nvPicPr>
          <p:cNvPr id="6146" name="Picture 2" descr="http://t0.gstatic.com/images?q=tbn:ANd9GcSDcUytV7KOYRmIzKaryItxSBi9iHxYRergQ8kKXnI8bh_OAwX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085184"/>
            <a:ext cx="2475359" cy="164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Pojmy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i="1" dirty="0">
                <a:solidFill>
                  <a:srgbClr val="265F00"/>
                </a:solidFill>
              </a:rPr>
              <a:t>Bomby</a:t>
            </a:r>
            <a:r>
              <a:rPr lang="sk-SK" dirty="0">
                <a:solidFill>
                  <a:srgbClr val="265F00"/>
                </a:solidFill>
              </a:rPr>
              <a:t> </a:t>
            </a:r>
            <a:r>
              <a:rPr lang="sk-SK" dirty="0" smtClean="0">
                <a:solidFill>
                  <a:srgbClr val="265F00"/>
                </a:solidFill>
              </a:rPr>
              <a:t>– najstaršie infiltračné prostriedky. </a:t>
            </a:r>
            <a:r>
              <a:rPr lang="sk-SK" dirty="0">
                <a:solidFill>
                  <a:srgbClr val="265F00"/>
                </a:solidFill>
              </a:rPr>
              <a:t>Bomby sú súčasne základnými </a:t>
            </a:r>
            <a:r>
              <a:rPr lang="sk-SK" dirty="0" smtClean="0">
                <a:solidFill>
                  <a:srgbClr val="265F00"/>
                </a:solidFill>
              </a:rPr>
              <a:t>prostriedkami počítačovej kriminality</a:t>
            </a:r>
            <a:r>
              <a:rPr lang="sk-SK" dirty="0">
                <a:solidFill>
                  <a:srgbClr val="265F00"/>
                </a:solidFill>
              </a:rPr>
              <a:t>. Časovaná (alebo logická) bomba je kus kódu, </a:t>
            </a:r>
            <a:r>
              <a:rPr lang="sk-SK" dirty="0" smtClean="0">
                <a:solidFill>
                  <a:srgbClr val="265F00"/>
                </a:solidFill>
              </a:rPr>
              <a:t>ktorý páchateľ </a:t>
            </a:r>
            <a:r>
              <a:rPr lang="sk-SK" dirty="0">
                <a:solidFill>
                  <a:srgbClr val="265F00"/>
                </a:solidFill>
              </a:rPr>
              <a:t>vpraví do programu alebo do operačného systému, ktorý vybral ako </a:t>
            </a:r>
            <a:r>
              <a:rPr lang="sk-SK" dirty="0" smtClean="0">
                <a:solidFill>
                  <a:srgbClr val="265F00"/>
                </a:solidFill>
              </a:rPr>
              <a:t>cieľ útoku</a:t>
            </a:r>
            <a:r>
              <a:rPr lang="sk-SK" dirty="0">
                <a:solidFill>
                  <a:srgbClr val="265F00"/>
                </a:solidFill>
              </a:rPr>
              <a:t>. Po uplynutí nejakého času alebo splnení nejakej podmienky (</a:t>
            </a:r>
            <a:r>
              <a:rPr lang="sk-SK" dirty="0" smtClean="0">
                <a:solidFill>
                  <a:srgbClr val="265F00"/>
                </a:solidFill>
              </a:rPr>
              <a:t>napríklad výpočet </a:t>
            </a:r>
            <a:r>
              <a:rPr lang="sk-SK" dirty="0">
                <a:solidFill>
                  <a:srgbClr val="265F00"/>
                </a:solidFill>
              </a:rPr>
              <a:t>polročných odmien) </a:t>
            </a:r>
            <a:r>
              <a:rPr lang="sk-SK" dirty="0" smtClean="0">
                <a:solidFill>
                  <a:srgbClr val="265F00"/>
                </a:solidFill>
              </a:rPr>
              <a:t>spôsobí </a:t>
            </a:r>
            <a:r>
              <a:rPr lang="sk-SK" dirty="0">
                <a:solidFill>
                  <a:srgbClr val="265F00"/>
                </a:solidFill>
              </a:rPr>
              <a:t>kód bomby nejakú deštruktívnu akciu</a:t>
            </a:r>
            <a:r>
              <a:rPr lang="sk-SK" dirty="0" smtClean="0">
                <a:solidFill>
                  <a:srgbClr val="265F00"/>
                </a:solidFill>
              </a:rPr>
              <a:t>: znehodnotenie programu</a:t>
            </a:r>
            <a:r>
              <a:rPr lang="sk-SK" dirty="0">
                <a:solidFill>
                  <a:srgbClr val="265F00"/>
                </a:solidFill>
              </a:rPr>
              <a:t>, vymazanie dát, likvidáciu operačného systému. </a:t>
            </a:r>
          </a:p>
        </p:txBody>
      </p:sp>
      <p:pic>
        <p:nvPicPr>
          <p:cNvPr id="4098" name="Picture 2" descr="http://t0.gstatic.com/images?q=tbn:ANd9GcQyNYOUZlMmZYQgCN3wvvAJQf-pgJwbpa-666EkVCceMPiRv9b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82878"/>
            <a:ext cx="1728192" cy="13298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Zdroje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4"/>
              </a:rPr>
              <a:t>http://sk.wikipedia.org/wiki/Počítačová_kriminalita</a:t>
            </a:r>
            <a:endParaRPr lang="sk-SK" dirty="0">
              <a:hlinkClick r:id="rId5"/>
            </a:endParaRPr>
          </a:p>
          <a:p>
            <a:r>
              <a:rPr lang="sk-SK" dirty="0" smtClean="0">
                <a:hlinkClick r:id="rId5"/>
              </a:rPr>
              <a:t>http://druhatema.meu.zoznam.sk/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http://pcinfo.szm.com/inf/virusy.htm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http://referaty.atlas.sk/ostatne/informatika/25505/</a:t>
            </a:r>
            <a:endParaRPr lang="sk-SK" dirty="0" smtClean="0"/>
          </a:p>
          <a:p>
            <a:r>
              <a:rPr lang="sk-SK" dirty="0" smtClean="0">
                <a:hlinkClick r:id="rId8"/>
              </a:rPr>
              <a:t>http://images.google.sk</a:t>
            </a:r>
            <a:endParaRPr lang="sk-SK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KONIEC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Ďakujem za pozornosť </a:t>
            </a:r>
            <a:r>
              <a:rPr lang="sk-SK" dirty="0" smtClean="0">
                <a:solidFill>
                  <a:srgbClr val="265F00"/>
                </a:solidFill>
                <a:sym typeface="Wingdings" pitchFamily="2" charset="2"/>
              </a:rPr>
              <a:t></a:t>
            </a:r>
            <a:endParaRPr lang="sk-SK" dirty="0">
              <a:solidFill>
                <a:srgbClr val="265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265F00"/>
                </a:solidFill>
              </a:rPr>
              <a:t>Obsah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4525963"/>
          </a:xfrm>
        </p:spPr>
        <p:txBody>
          <a:bodyPr>
            <a:normAutofit fontScale="85000" lnSpcReduction="20000"/>
          </a:bodyPr>
          <a:lstStyle/>
          <a:p>
            <a:r>
              <a:rPr lang="sk-SK" sz="3500" dirty="0">
                <a:solidFill>
                  <a:srgbClr val="265F00"/>
                </a:solidFill>
              </a:rPr>
              <a:t>Úvod</a:t>
            </a:r>
          </a:p>
          <a:p>
            <a:r>
              <a:rPr lang="sk-SK" sz="3500" dirty="0">
                <a:solidFill>
                  <a:srgbClr val="265F00"/>
                </a:solidFill>
              </a:rPr>
              <a:t>Obsah</a:t>
            </a:r>
          </a:p>
          <a:p>
            <a:r>
              <a:rPr lang="sk-SK" sz="3500" dirty="0">
                <a:solidFill>
                  <a:srgbClr val="265F00"/>
                </a:solidFill>
              </a:rPr>
              <a:t>Počítačová kriminalita</a:t>
            </a:r>
          </a:p>
          <a:p>
            <a:r>
              <a:rPr lang="sk-SK" sz="3500" dirty="0">
                <a:solidFill>
                  <a:srgbClr val="265F00"/>
                </a:solidFill>
              </a:rPr>
              <a:t>Softvérové pirátstvo</a:t>
            </a:r>
          </a:p>
          <a:p>
            <a:r>
              <a:rPr lang="sk-SK" sz="3500" dirty="0" err="1">
                <a:solidFill>
                  <a:srgbClr val="265F00"/>
                </a:solidFill>
              </a:rPr>
              <a:t>Detekovanie</a:t>
            </a:r>
            <a:r>
              <a:rPr lang="sk-SK" sz="3500" dirty="0">
                <a:solidFill>
                  <a:srgbClr val="265F00"/>
                </a:solidFill>
              </a:rPr>
              <a:t> a prevencia proti vírusom</a:t>
            </a:r>
          </a:p>
          <a:p>
            <a:r>
              <a:rPr lang="sk-SK" sz="3500" dirty="0">
                <a:solidFill>
                  <a:srgbClr val="265F00"/>
                </a:solidFill>
              </a:rPr>
              <a:t>Počítačové vírusy</a:t>
            </a:r>
          </a:p>
          <a:p>
            <a:r>
              <a:rPr lang="sk-SK" sz="3500" dirty="0">
                <a:solidFill>
                  <a:srgbClr val="265F00"/>
                </a:solidFill>
              </a:rPr>
              <a:t>Pojmy</a:t>
            </a:r>
          </a:p>
          <a:p>
            <a:r>
              <a:rPr lang="sk-SK" sz="3500" dirty="0">
                <a:solidFill>
                  <a:srgbClr val="265F00"/>
                </a:solidFill>
              </a:rPr>
              <a:t>Zdroje</a:t>
            </a:r>
          </a:p>
          <a:p>
            <a:r>
              <a:rPr lang="sk-SK" sz="3500" dirty="0">
                <a:solidFill>
                  <a:srgbClr val="265F00"/>
                </a:solidFill>
              </a:rPr>
              <a:t>Koniec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http://t3.gstatic.com/images?q=tbn:ANd9GcR-lU3-x-UmNtG6_Jagw3yerTiwI5VckJDt-MNe2Yss_w5RdhF0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476500" cy="1847851"/>
          </a:xfrm>
          <a:prstGeom prst="rect">
            <a:avLst/>
          </a:prstGeom>
          <a:noFill/>
        </p:spPr>
      </p:pic>
      <p:pic>
        <p:nvPicPr>
          <p:cNvPr id="2052" name="Picture 4" descr="http://t3.gstatic.com/images?q=tbn:ANd9GcRWisQMVaqtgLwj76A-TdadnTrJ-lkShmKswu6GRMFG0D1eYZxN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933056"/>
            <a:ext cx="1762125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6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1.gstatic.com/images?q=tbn:ANd9GcR2YMNUZwR6-EDzOMYHMnI7GnxmP0QPGgH5wkr--Etk0xpI3Mx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8640"/>
            <a:ext cx="1748036" cy="14758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solidFill>
                  <a:srgbClr val="265F00"/>
                </a:solidFill>
              </a:rPr>
              <a:t>Počítačová kriminalita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b="1" dirty="0">
                <a:solidFill>
                  <a:srgbClr val="265F00"/>
                </a:solidFill>
              </a:rPr>
              <a:t>trestné činy</a:t>
            </a:r>
            <a:r>
              <a:rPr lang="sk-SK" sz="2000" dirty="0">
                <a:solidFill>
                  <a:srgbClr val="265F00"/>
                </a:solidFill>
              </a:rPr>
              <a:t> zamerané </a:t>
            </a:r>
            <a:r>
              <a:rPr lang="sk-SK" sz="2000" b="1" dirty="0">
                <a:solidFill>
                  <a:srgbClr val="265F00"/>
                </a:solidFill>
              </a:rPr>
              <a:t>proti</a:t>
            </a:r>
            <a:r>
              <a:rPr lang="sk-SK" sz="2000" dirty="0">
                <a:solidFill>
                  <a:srgbClr val="265F00"/>
                </a:solidFill>
              </a:rPr>
              <a:t> </a:t>
            </a:r>
            <a:r>
              <a:rPr lang="sk-SK" sz="2000" b="1" dirty="0">
                <a:solidFill>
                  <a:srgbClr val="265F00"/>
                </a:solidFill>
              </a:rPr>
              <a:t>počítačom</a:t>
            </a:r>
            <a:r>
              <a:rPr lang="sk-SK" sz="2000" dirty="0">
                <a:solidFill>
                  <a:srgbClr val="265F00"/>
                </a:solidFill>
              </a:rPr>
              <a:t> ako aj trestné činy páchané </a:t>
            </a:r>
            <a:r>
              <a:rPr lang="sk-SK" sz="2000" b="1" dirty="0">
                <a:solidFill>
                  <a:srgbClr val="265F00"/>
                </a:solidFill>
              </a:rPr>
              <a:t>pomocou </a:t>
            </a:r>
            <a:r>
              <a:rPr lang="sk-SK" sz="2000" b="1" dirty="0" smtClean="0">
                <a:solidFill>
                  <a:srgbClr val="265F00"/>
                </a:solidFill>
              </a:rPr>
              <a:t>počítača.</a:t>
            </a:r>
          </a:p>
          <a:p>
            <a:r>
              <a:rPr lang="sk-SK" sz="2000" b="1" dirty="0" smtClean="0">
                <a:solidFill>
                  <a:srgbClr val="265F00"/>
                </a:solidFill>
              </a:rPr>
              <a:t>Druhy: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útok na počítač, program, údaje, komunikačné </a:t>
            </a:r>
            <a:r>
              <a:rPr lang="sk-SK" sz="2000" dirty="0" smtClean="0">
                <a:solidFill>
                  <a:srgbClr val="265F00"/>
                </a:solidFill>
              </a:rPr>
              <a:t>zariadenie</a:t>
            </a:r>
            <a:endParaRPr lang="sk-SK" sz="2000" dirty="0">
              <a:solidFill>
                <a:srgbClr val="265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neoprávnené užívanie počítača alebo komunikačného </a:t>
            </a:r>
            <a:r>
              <a:rPr lang="sk-SK" sz="2000" dirty="0" smtClean="0">
                <a:solidFill>
                  <a:srgbClr val="265F00"/>
                </a:solidFill>
              </a:rPr>
              <a:t>zariadenia</a:t>
            </a:r>
            <a:endParaRPr lang="sk-SK" sz="2000" dirty="0">
              <a:solidFill>
                <a:srgbClr val="265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neoprávnený prístup k údajom, získanie utajovaných informácií (počítačová špionáž) alebo iných informácií o osobách, činnosti a pod</a:t>
            </a:r>
            <a:r>
              <a:rPr lang="sk-SK" sz="2000" dirty="0" smtClean="0">
                <a:solidFill>
                  <a:srgbClr val="265F00"/>
                </a:solidFill>
              </a:rPr>
              <a:t>.</a:t>
            </a:r>
            <a:endParaRPr lang="sk-SK" sz="2000" dirty="0">
              <a:solidFill>
                <a:srgbClr val="265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krádež počítača, programu, údajov, komunikačného zariadenia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zmena v programoch a údajoch (okrajovo i v technickom zapojení počítača resp. komunikačného zariadenia</a:t>
            </a:r>
            <a:r>
              <a:rPr lang="sk-SK" sz="2000" dirty="0" smtClean="0">
                <a:solidFill>
                  <a:srgbClr val="265F00"/>
                </a:solidFill>
              </a:rPr>
              <a:t>)</a:t>
            </a:r>
            <a:endParaRPr lang="sk-SK" sz="2000" dirty="0">
              <a:solidFill>
                <a:srgbClr val="265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zneužívanie počítačových prostriedkov k páchaniu inej trestnej </a:t>
            </a:r>
            <a:r>
              <a:rPr lang="sk-SK" sz="2000" dirty="0" smtClean="0">
                <a:solidFill>
                  <a:srgbClr val="265F00"/>
                </a:solidFill>
              </a:rPr>
              <a:t>činnosti</a:t>
            </a:r>
            <a:endParaRPr lang="sk-SK" sz="2000" dirty="0">
              <a:solidFill>
                <a:srgbClr val="265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podvody páchané v súvislosti s výpočtovou </a:t>
            </a:r>
            <a:r>
              <a:rPr lang="sk-SK" sz="2000" dirty="0" smtClean="0">
                <a:solidFill>
                  <a:srgbClr val="265F00"/>
                </a:solidFill>
              </a:rPr>
              <a:t>technikou</a:t>
            </a:r>
            <a:endParaRPr lang="sk-SK" sz="2000" dirty="0">
              <a:solidFill>
                <a:srgbClr val="265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šírenie poplašných </a:t>
            </a:r>
            <a:r>
              <a:rPr lang="sk-SK" sz="2000" dirty="0" smtClean="0">
                <a:solidFill>
                  <a:srgbClr val="265F00"/>
                </a:solidFill>
              </a:rPr>
              <a:t>správ</a:t>
            </a:r>
            <a:endParaRPr lang="sk-SK" sz="2000" dirty="0">
              <a:solidFill>
                <a:srgbClr val="265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t2.gstatic.com/images?q=tbn:ANd9GcSejxfMScM3VNaAS8iOmFUfEeDPucCmhcW5qZrEbZ36rg53CCzx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509120"/>
            <a:ext cx="2286000" cy="1943101"/>
          </a:xfrm>
          <a:prstGeom prst="rect">
            <a:avLst/>
          </a:prstGeom>
          <a:noFill/>
        </p:spPr>
      </p:pic>
      <p:pic>
        <p:nvPicPr>
          <p:cNvPr id="37890" name="Picture 2" descr="http://t1.gstatic.com/images?q=tbn:ANd9GcQX5bgQV856injwTappFSvit3NnbxhtsfBQhvCHYomT285IhJ7sh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25144"/>
            <a:ext cx="2816311" cy="1584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Softvérové pirátstvo - </a:t>
            </a:r>
            <a:r>
              <a:rPr lang="sk-SK" dirty="0" err="1" smtClean="0">
                <a:solidFill>
                  <a:srgbClr val="265F00"/>
                </a:solidFill>
              </a:rPr>
              <a:t>warez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solidFill>
                  <a:srgbClr val="265F00"/>
                </a:solidFill>
              </a:rPr>
              <a:t>je používanie, šírenie a vytváranie prostriedkov na odstránenie ochranných prvkov slúžiacich na chránenie autorských diel alebo používanie a šírenie takto upravených autorských diel, s ktorými je nakladané v rozpore s autorským právom</a:t>
            </a:r>
            <a:r>
              <a:rPr lang="sk-SK" sz="2000" dirty="0" smtClean="0">
                <a:solidFill>
                  <a:srgbClr val="265F00"/>
                </a:solidFill>
              </a:rPr>
              <a:t>.</a:t>
            </a:r>
          </a:p>
          <a:p>
            <a:r>
              <a:rPr lang="sk-SK" sz="2000" b="1" dirty="0" smtClean="0">
                <a:solidFill>
                  <a:srgbClr val="265F00"/>
                </a:solidFill>
              </a:rPr>
              <a:t>Druhy: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 smtClean="0">
                <a:solidFill>
                  <a:srgbClr val="265F00"/>
                </a:solidFill>
              </a:rPr>
              <a:t>aplikácie</a:t>
            </a:r>
            <a:r>
              <a:rPr lang="sk-SK" sz="2000" dirty="0">
                <a:solidFill>
                  <a:srgbClr val="265F00"/>
                </a:solidFill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 err="1">
                <a:solidFill>
                  <a:srgbClr val="265F00"/>
                </a:solidFill>
              </a:rPr>
              <a:t>cracky</a:t>
            </a:r>
            <a:r>
              <a:rPr lang="sk-SK" sz="2000" dirty="0">
                <a:solidFill>
                  <a:srgbClr val="265F00"/>
                </a:solidFill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 err="1">
                <a:solidFill>
                  <a:srgbClr val="265F00"/>
                </a:solidFill>
              </a:rPr>
              <a:t>keys</a:t>
            </a:r>
            <a:r>
              <a:rPr lang="sk-SK" sz="2000" dirty="0">
                <a:solidFill>
                  <a:srgbClr val="265F00"/>
                </a:solidFill>
              </a:rPr>
              <a:t>/</a:t>
            </a:r>
            <a:r>
              <a:rPr lang="sk-SK" sz="2000" dirty="0" err="1">
                <a:solidFill>
                  <a:srgbClr val="265F00"/>
                </a:solidFill>
              </a:rPr>
              <a:t>key</a:t>
            </a:r>
            <a:r>
              <a:rPr lang="sk-SK" sz="2000" dirty="0">
                <a:solidFill>
                  <a:srgbClr val="265F00"/>
                </a:solidFill>
              </a:rPr>
              <a:t> </a:t>
            </a:r>
            <a:r>
              <a:rPr lang="sk-SK" sz="2000" dirty="0" err="1">
                <a:solidFill>
                  <a:srgbClr val="265F00"/>
                </a:solidFill>
              </a:rPr>
              <a:t>generators</a:t>
            </a:r>
            <a:r>
              <a:rPr lang="sk-SK" sz="2000" dirty="0">
                <a:solidFill>
                  <a:srgbClr val="265F00"/>
                </a:solidFill>
              </a:rPr>
              <a:t> (skrátene </a:t>
            </a:r>
            <a:r>
              <a:rPr lang="sk-SK" sz="2000" dirty="0" err="1">
                <a:solidFill>
                  <a:srgbClr val="265F00"/>
                </a:solidFill>
              </a:rPr>
              <a:t>keygens</a:t>
            </a:r>
            <a:r>
              <a:rPr lang="sk-SK" sz="2000" dirty="0">
                <a:solidFill>
                  <a:srgbClr val="265F00"/>
                </a:solidFill>
              </a:rPr>
              <a:t>) </a:t>
            </a:r>
            <a:r>
              <a:rPr lang="sk-SK" sz="2000" dirty="0" smtClean="0">
                <a:solidFill>
                  <a:srgbClr val="265F00"/>
                </a:solidFill>
              </a:rPr>
              <a:t>- </a:t>
            </a:r>
            <a:r>
              <a:rPr lang="sk-SK" sz="2000" dirty="0">
                <a:solidFill>
                  <a:srgbClr val="265F00"/>
                </a:solidFill>
              </a:rPr>
              <a:t>inštalačné a registračné kľúče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 err="1">
                <a:solidFill>
                  <a:srgbClr val="265F00"/>
                </a:solidFill>
              </a:rPr>
              <a:t>games</a:t>
            </a:r>
            <a:r>
              <a:rPr lang="sk-SK" sz="2000" dirty="0">
                <a:solidFill>
                  <a:srgbClr val="265F00"/>
                </a:solidFill>
              </a:rPr>
              <a:t> – počítačové hry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 err="1">
                <a:solidFill>
                  <a:srgbClr val="265F00"/>
                </a:solidFill>
              </a:rPr>
              <a:t>movies</a:t>
            </a:r>
            <a:r>
              <a:rPr lang="sk-SK" sz="2000" dirty="0">
                <a:solidFill>
                  <a:srgbClr val="265F00"/>
                </a:solidFill>
              </a:rPr>
              <a:t> – filmy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>
                <a:solidFill>
                  <a:srgbClr val="265F00"/>
                </a:solidFill>
              </a:rPr>
              <a:t>music/mp3 – hudba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dirty="0" err="1">
                <a:solidFill>
                  <a:srgbClr val="265F00"/>
                </a:solidFill>
              </a:rPr>
              <a:t>E-Books</a:t>
            </a:r>
            <a:r>
              <a:rPr lang="sk-SK" sz="2000" dirty="0">
                <a:solidFill>
                  <a:srgbClr val="265F00"/>
                </a:solidFill>
              </a:rPr>
              <a:t>/</a:t>
            </a:r>
            <a:r>
              <a:rPr lang="sk-SK" sz="2000" dirty="0" err="1">
                <a:solidFill>
                  <a:srgbClr val="265F00"/>
                </a:solidFill>
              </a:rPr>
              <a:t>Tutorialy</a:t>
            </a:r>
            <a:r>
              <a:rPr lang="sk-SK" sz="2000" dirty="0">
                <a:solidFill>
                  <a:srgbClr val="265F00"/>
                </a:solidFill>
              </a:rPr>
              <a:t> – knihy</a:t>
            </a:r>
          </a:p>
          <a:p>
            <a:endParaRPr lang="sk-SK" sz="2000" dirty="0">
              <a:solidFill>
                <a:srgbClr val="265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265F00"/>
                </a:solidFill>
              </a:rPr>
              <a:t>Detekovanie</a:t>
            </a:r>
            <a:r>
              <a:rPr lang="sk-SK" dirty="0" smtClean="0">
                <a:solidFill>
                  <a:srgbClr val="265F00"/>
                </a:solidFill>
              </a:rPr>
              <a:t> a prevencia proti vírusom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265F00"/>
                </a:solidFill>
              </a:rPr>
              <a:t>Softvérová ochrana je realizovaná </a:t>
            </a:r>
            <a:r>
              <a:rPr lang="sk-SK" b="1" dirty="0">
                <a:solidFill>
                  <a:srgbClr val="265F00"/>
                </a:solidFill>
              </a:rPr>
              <a:t>antivírovými programami</a:t>
            </a:r>
            <a:r>
              <a:rPr lang="sk-SK" dirty="0">
                <a:solidFill>
                  <a:srgbClr val="265F00"/>
                </a:solidFill>
              </a:rPr>
              <a:t>. </a:t>
            </a:r>
            <a:endParaRPr lang="sk-SK" dirty="0" smtClean="0">
              <a:solidFill>
                <a:srgbClr val="265F00"/>
              </a:solidFill>
            </a:endParaRPr>
          </a:p>
          <a:p>
            <a:r>
              <a:rPr lang="sk-SK" dirty="0" smtClean="0">
                <a:solidFill>
                  <a:srgbClr val="265F00"/>
                </a:solidFill>
              </a:rPr>
              <a:t>Služby</a:t>
            </a:r>
            <a:r>
              <a:rPr lang="sk-SK" dirty="0">
                <a:solidFill>
                  <a:srgbClr val="265F00"/>
                </a:solidFill>
              </a:rPr>
              <a:t>, ktoré antivírové programy poskytujú možno rozdeliť do troch </a:t>
            </a:r>
            <a:r>
              <a:rPr lang="sk-SK" dirty="0" smtClean="0">
                <a:solidFill>
                  <a:srgbClr val="265F00"/>
                </a:solidFill>
              </a:rPr>
              <a:t>skupín: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rgbClr val="265F00"/>
                </a:solidFill>
              </a:rPr>
              <a:t>Konkrétne </a:t>
            </a:r>
            <a:r>
              <a:rPr lang="sk-SK" dirty="0">
                <a:solidFill>
                  <a:srgbClr val="265F00"/>
                </a:solidFill>
              </a:rPr>
              <a:t>antivírové techniky</a:t>
            </a:r>
          </a:p>
          <a:p>
            <a:pPr marL="514350" indent="-514350">
              <a:buFont typeface="+mj-lt"/>
              <a:buAutoNum type="arabicPeriod"/>
            </a:pPr>
            <a:r>
              <a:rPr lang="sk-SK" smtClean="0">
                <a:solidFill>
                  <a:srgbClr val="265F00"/>
                </a:solidFill>
              </a:rPr>
              <a:t>Všeobecné </a:t>
            </a:r>
            <a:r>
              <a:rPr lang="sk-SK" dirty="0">
                <a:solidFill>
                  <a:srgbClr val="265F00"/>
                </a:solidFill>
              </a:rPr>
              <a:t>antivírové techniky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rgbClr val="265F00"/>
                </a:solidFill>
              </a:rPr>
              <a:t>Bezpečnostná </a:t>
            </a:r>
            <a:r>
              <a:rPr lang="sk-SK" dirty="0">
                <a:solidFill>
                  <a:srgbClr val="265F00"/>
                </a:solidFill>
              </a:rPr>
              <a:t>ochrana</a:t>
            </a:r>
          </a:p>
          <a:p>
            <a:endParaRPr lang="sk-SK" dirty="0">
              <a:solidFill>
                <a:srgbClr val="265F00"/>
              </a:solidFill>
            </a:endParaRPr>
          </a:p>
        </p:txBody>
      </p:sp>
      <p:pic>
        <p:nvPicPr>
          <p:cNvPr id="26626" name="Picture 2" descr="http://t2.gstatic.com/images?q=tbn:ANd9GcRa-QitJtJCG33Gx-D3q0B6fc55tI6ySSsCtLTS-IEaalHhOBw1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05064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Počítačové vírusy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solidFill>
                  <a:srgbClr val="265F00"/>
                </a:solidFill>
              </a:rPr>
              <a:t>Počítačový vírus je </a:t>
            </a:r>
            <a:r>
              <a:rPr lang="sk-SK" sz="2000" b="1" dirty="0">
                <a:solidFill>
                  <a:srgbClr val="265F00"/>
                </a:solidFill>
              </a:rPr>
              <a:t>malý softvérový program</a:t>
            </a:r>
            <a:r>
              <a:rPr lang="sk-SK" sz="2000" dirty="0">
                <a:solidFill>
                  <a:srgbClr val="265F00"/>
                </a:solidFill>
              </a:rPr>
              <a:t>, ktorý </a:t>
            </a:r>
            <a:r>
              <a:rPr lang="sk-SK" sz="2000" b="1" dirty="0">
                <a:solidFill>
                  <a:srgbClr val="265F00"/>
                </a:solidFill>
              </a:rPr>
              <a:t>sa šíri </a:t>
            </a:r>
            <a:r>
              <a:rPr lang="sk-SK" sz="2000" dirty="0">
                <a:solidFill>
                  <a:srgbClr val="265F00"/>
                </a:solidFill>
              </a:rPr>
              <a:t>medzi počítačmi a </a:t>
            </a:r>
            <a:r>
              <a:rPr lang="sk-SK" sz="2000" b="1" dirty="0">
                <a:solidFill>
                  <a:srgbClr val="265F00"/>
                </a:solidFill>
              </a:rPr>
              <a:t>ovplyvňuje ich činnosť</a:t>
            </a:r>
            <a:r>
              <a:rPr lang="sk-SK" sz="2000" dirty="0">
                <a:solidFill>
                  <a:srgbClr val="265F00"/>
                </a:solidFill>
              </a:rPr>
              <a:t>. Počítačový vírus môže poškodiť alebo odstrániť údaje z počítača, použiť e-mailový program na vlastné šírenie do iných počítačov alebo dokonca vymazať všetky údaje na pevnom disku. </a:t>
            </a:r>
            <a:endParaRPr lang="sk-SK" sz="2000" dirty="0" smtClean="0">
              <a:solidFill>
                <a:srgbClr val="265F00"/>
              </a:solidFill>
            </a:endParaRPr>
          </a:p>
          <a:p>
            <a:r>
              <a:rPr lang="sk-SK" sz="2000" dirty="0" smtClean="0">
                <a:solidFill>
                  <a:srgbClr val="265F00"/>
                </a:solidFill>
              </a:rPr>
              <a:t>Počítačové </a:t>
            </a:r>
            <a:r>
              <a:rPr lang="sk-SK" sz="2000" dirty="0">
                <a:solidFill>
                  <a:srgbClr val="265F00"/>
                </a:solidFill>
              </a:rPr>
              <a:t>vírusy sa najjednoduchšie šíria prostredníctvom príloh v </a:t>
            </a:r>
            <a:r>
              <a:rPr lang="sk-SK" sz="2000" b="1" dirty="0">
                <a:solidFill>
                  <a:srgbClr val="265F00"/>
                </a:solidFill>
              </a:rPr>
              <a:t>e-mailových správach </a:t>
            </a:r>
            <a:r>
              <a:rPr lang="sk-SK" sz="2000" dirty="0">
                <a:solidFill>
                  <a:srgbClr val="265F00"/>
                </a:solidFill>
              </a:rPr>
              <a:t>alebo cez správy posielané formou okamžitých správ. Preto nesmiete otvárať prílohy e-mailových správ odoslaných neznámymi osobami alebo prílohy, ktoré nie sú očakávané. Počítačové vírusy môžu byť zamaskované v zábavných obrázkoch, pohľadniciach, zvukových súboroch alebo videosúboroch. Počítačové vírusy sa šíria aj pri preberaní súborov z Internetu. Môžu sa skrývať v pirátskom softvéri alebo iných súboroch či programoch, ktoré preberáte</a:t>
            </a:r>
            <a:r>
              <a:rPr lang="sk-SK" sz="2000" dirty="0" smtClean="0">
                <a:solidFill>
                  <a:srgbClr val="265F00"/>
                </a:solidFill>
              </a:rPr>
              <a:t>.</a:t>
            </a:r>
            <a:endParaRPr lang="sk-SK" sz="2000" dirty="0">
              <a:solidFill>
                <a:srgbClr val="265F00"/>
              </a:solidFill>
            </a:endParaRPr>
          </a:p>
        </p:txBody>
      </p:sp>
      <p:pic>
        <p:nvPicPr>
          <p:cNvPr id="22530" name="Picture 2" descr="http://t3.gstatic.com/images?q=tbn:ANd9GcRPrLW0AofYp-j1jrBZvVao9A_zDdx6h9fh0y0dEaxNp1FxCAPl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157192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Delenie vírusov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>
                <a:solidFill>
                  <a:srgbClr val="265F00"/>
                </a:solidFill>
              </a:rPr>
              <a:t>1. </a:t>
            </a:r>
            <a:r>
              <a:rPr lang="sk-SK" dirty="0" smtClean="0">
                <a:solidFill>
                  <a:srgbClr val="265F00"/>
                </a:solidFill>
              </a:rPr>
              <a:t>deštruktívne </a:t>
            </a:r>
          </a:p>
          <a:p>
            <a:pPr>
              <a:buNone/>
            </a:pPr>
            <a:r>
              <a:rPr lang="sk-SK" dirty="0" smtClean="0">
                <a:solidFill>
                  <a:srgbClr val="265F00"/>
                </a:solidFill>
              </a:rPr>
              <a:t>2</a:t>
            </a:r>
            <a:r>
              <a:rPr lang="sk-SK" dirty="0">
                <a:solidFill>
                  <a:srgbClr val="265F00"/>
                </a:solidFill>
              </a:rPr>
              <a:t>. </a:t>
            </a:r>
            <a:r>
              <a:rPr lang="sk-SK" dirty="0" smtClean="0">
                <a:solidFill>
                  <a:srgbClr val="265F00"/>
                </a:solidFill>
              </a:rPr>
              <a:t>nedeštruktívne</a:t>
            </a:r>
            <a:r>
              <a:rPr lang="sk-SK" dirty="0">
                <a:solidFill>
                  <a:srgbClr val="265F00"/>
                </a:solidFill>
              </a:rPr>
              <a:t> </a:t>
            </a:r>
            <a:endParaRPr lang="sk-SK" dirty="0" smtClean="0">
              <a:solidFill>
                <a:srgbClr val="265F00"/>
              </a:solidFill>
            </a:endParaRPr>
          </a:p>
          <a:p>
            <a:pPr>
              <a:buNone/>
            </a:pPr>
            <a:endParaRPr lang="sk-SK" b="1" u="sng" dirty="0" smtClean="0">
              <a:solidFill>
                <a:srgbClr val="265F00"/>
              </a:solidFill>
            </a:endParaRPr>
          </a:p>
          <a:p>
            <a:pPr>
              <a:buNone/>
            </a:pPr>
            <a:r>
              <a:rPr lang="sk-SK" b="1" u="sng" dirty="0" smtClean="0">
                <a:solidFill>
                  <a:srgbClr val="265F00"/>
                </a:solidFill>
              </a:rPr>
              <a:t>podľa</a:t>
            </a:r>
            <a:r>
              <a:rPr lang="sk-SK" b="1" u="sng" dirty="0">
                <a:solidFill>
                  <a:srgbClr val="265F00"/>
                </a:solidFill>
              </a:rPr>
              <a:t> umiestnenia </a:t>
            </a:r>
            <a:r>
              <a:rPr lang="sk-SK" b="1" u="sng" dirty="0" smtClean="0">
                <a:solidFill>
                  <a:srgbClr val="265F00"/>
                </a:solidFill>
              </a:rPr>
              <a:t>v pamäti</a:t>
            </a:r>
            <a:r>
              <a:rPr lang="sk-SK" b="1" u="sng" dirty="0">
                <a:solidFill>
                  <a:srgbClr val="265F00"/>
                </a:solidFill>
              </a:rPr>
              <a:t>: </a:t>
            </a:r>
            <a:endParaRPr lang="sk-SK" dirty="0" smtClean="0">
              <a:solidFill>
                <a:srgbClr val="265F00"/>
              </a:solidFill>
            </a:endParaRPr>
          </a:p>
          <a:p>
            <a:pPr>
              <a:buNone/>
            </a:pPr>
            <a:r>
              <a:rPr lang="sk-SK" dirty="0">
                <a:solidFill>
                  <a:srgbClr val="265F00"/>
                </a:solidFill>
              </a:rPr>
              <a:t>1</a:t>
            </a:r>
            <a:r>
              <a:rPr lang="sk-SK" dirty="0" smtClean="0">
                <a:solidFill>
                  <a:srgbClr val="265F00"/>
                </a:solidFill>
              </a:rPr>
              <a:t>.</a:t>
            </a:r>
            <a:r>
              <a:rPr lang="sk-SK" dirty="0">
                <a:solidFill>
                  <a:srgbClr val="265F00"/>
                </a:solidFill>
              </a:rPr>
              <a:t> n</a:t>
            </a:r>
            <a:r>
              <a:rPr lang="sk-SK" dirty="0" smtClean="0">
                <a:solidFill>
                  <a:srgbClr val="265F00"/>
                </a:solidFill>
              </a:rPr>
              <a:t>erezidentné</a:t>
            </a:r>
            <a:r>
              <a:rPr lang="sk-SK" dirty="0">
                <a:solidFill>
                  <a:srgbClr val="265F00"/>
                </a:solidFill>
              </a:rPr>
              <a:t> </a:t>
            </a:r>
            <a:endParaRPr lang="sk-SK" dirty="0" smtClean="0">
              <a:solidFill>
                <a:srgbClr val="265F0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265F00"/>
                </a:solidFill>
              </a:rPr>
              <a:t>2</a:t>
            </a:r>
            <a:r>
              <a:rPr lang="sk-SK" dirty="0">
                <a:solidFill>
                  <a:srgbClr val="265F00"/>
                </a:solidFill>
              </a:rPr>
              <a:t>. rezidentné </a:t>
            </a:r>
            <a:endParaRPr lang="sk-SK" dirty="0" smtClean="0">
              <a:solidFill>
                <a:srgbClr val="265F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u="sng" dirty="0" smtClean="0">
                <a:solidFill>
                  <a:srgbClr val="265F00"/>
                </a:solidFill>
              </a:rPr>
              <a:t>podľa cieľa infekcie:</a:t>
            </a:r>
          </a:p>
          <a:p>
            <a:pPr marL="514350" indent="-514350">
              <a:buNone/>
            </a:pPr>
            <a:r>
              <a:rPr lang="sk-SK" dirty="0" smtClean="0">
                <a:solidFill>
                  <a:srgbClr val="265F00"/>
                </a:solidFill>
              </a:rPr>
              <a:t>1. </a:t>
            </a:r>
            <a:r>
              <a:rPr lang="sk-SK" dirty="0" err="1" smtClean="0">
                <a:solidFill>
                  <a:srgbClr val="265F00"/>
                </a:solidFill>
              </a:rPr>
              <a:t>bootovacie</a:t>
            </a:r>
            <a:endParaRPr lang="sk-SK" dirty="0" smtClean="0">
              <a:solidFill>
                <a:srgbClr val="265F00"/>
              </a:solidFill>
            </a:endParaRPr>
          </a:p>
          <a:p>
            <a:pPr marL="514350" indent="-514350">
              <a:buNone/>
            </a:pPr>
            <a:r>
              <a:rPr lang="sk-SK" dirty="0" smtClean="0">
                <a:solidFill>
                  <a:srgbClr val="265F00"/>
                </a:solidFill>
              </a:rPr>
              <a:t>2. súborové - </a:t>
            </a:r>
            <a:r>
              <a:rPr lang="sk-SK" b="1" dirty="0" smtClean="0">
                <a:solidFill>
                  <a:srgbClr val="265F00"/>
                </a:solidFill>
              </a:rPr>
              <a:t>predlžujúce, prepisujúce</a:t>
            </a:r>
            <a:r>
              <a:rPr lang="sk-SK" dirty="0" smtClean="0">
                <a:solidFill>
                  <a:srgbClr val="265F00"/>
                </a:solidFill>
              </a:rPr>
              <a:t>, </a:t>
            </a:r>
            <a:r>
              <a:rPr lang="sk-SK" b="1" dirty="0" smtClean="0">
                <a:solidFill>
                  <a:srgbClr val="265F00"/>
                </a:solidFill>
              </a:rPr>
              <a:t>adresárové</a:t>
            </a:r>
            <a:r>
              <a:rPr lang="sk-SK" dirty="0" smtClean="0">
                <a:solidFill>
                  <a:srgbClr val="265F00"/>
                </a:solidFill>
              </a:rPr>
              <a:t>, </a:t>
            </a:r>
            <a:r>
              <a:rPr lang="sk-SK" b="1" dirty="0" err="1" smtClean="0">
                <a:solidFill>
                  <a:srgbClr val="265F00"/>
                </a:solidFill>
              </a:rPr>
              <a:t>multipartitné</a:t>
            </a:r>
            <a:endParaRPr lang="sk-SK" dirty="0" smtClean="0">
              <a:solidFill>
                <a:srgbClr val="265F00"/>
              </a:solidFill>
            </a:endParaRPr>
          </a:p>
          <a:p>
            <a:endParaRPr lang="sk-SK" dirty="0">
              <a:solidFill>
                <a:srgbClr val="265F00"/>
              </a:solidFill>
            </a:endParaRPr>
          </a:p>
        </p:txBody>
      </p:sp>
      <p:pic>
        <p:nvPicPr>
          <p:cNvPr id="20482" name="Picture 2" descr="http://t2.gstatic.com/images?q=tbn:ANd9GcT68QYCT__mkpzCZrV118vgx_cJ5-4xfnv9g2n6vcM2OrDcz3t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9309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Pojmy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i="1" dirty="0" err="1" smtClean="0">
                <a:solidFill>
                  <a:srgbClr val="265F00"/>
                </a:solidFill>
              </a:rPr>
              <a:t>Malware</a:t>
            </a:r>
            <a:r>
              <a:rPr lang="sk-SK" dirty="0" smtClean="0">
                <a:solidFill>
                  <a:srgbClr val="265F00"/>
                </a:solidFill>
              </a:rPr>
              <a:t> - </a:t>
            </a:r>
            <a:r>
              <a:rPr lang="sk-SK" i="1" dirty="0">
                <a:solidFill>
                  <a:srgbClr val="265F00"/>
                </a:solidFill>
              </a:rPr>
              <a:t>(</a:t>
            </a:r>
            <a:r>
              <a:rPr lang="sk-SK" i="1" dirty="0" err="1">
                <a:solidFill>
                  <a:srgbClr val="265F00"/>
                </a:solidFill>
              </a:rPr>
              <a:t>malicious</a:t>
            </a:r>
            <a:r>
              <a:rPr lang="sk-SK" i="1" dirty="0">
                <a:solidFill>
                  <a:srgbClr val="265F00"/>
                </a:solidFill>
              </a:rPr>
              <a:t> </a:t>
            </a:r>
            <a:r>
              <a:rPr lang="sk-SK" i="1" dirty="0" smtClean="0">
                <a:solidFill>
                  <a:srgbClr val="265F00"/>
                </a:solidFill>
              </a:rPr>
              <a:t>software)</a:t>
            </a:r>
            <a:r>
              <a:rPr lang="sk-SK" i="1" dirty="0">
                <a:solidFill>
                  <a:srgbClr val="265F00"/>
                </a:solidFill>
              </a:rPr>
              <a:t> </a:t>
            </a:r>
            <a:r>
              <a:rPr lang="sk-SK" dirty="0">
                <a:solidFill>
                  <a:srgbClr val="265F00"/>
                </a:solidFill>
              </a:rPr>
              <a:t>- kompletné označenie všetkého škodlivého softvéru</a:t>
            </a:r>
            <a:r>
              <a:rPr lang="sk-SK" dirty="0" smtClean="0">
                <a:solidFill>
                  <a:srgbClr val="265F00"/>
                </a:solidFill>
              </a:rPr>
              <a:t>.</a:t>
            </a:r>
          </a:p>
          <a:p>
            <a:r>
              <a:rPr lang="sk-SK" b="1" i="1" dirty="0" err="1" smtClean="0">
                <a:solidFill>
                  <a:srgbClr val="265F00"/>
                </a:solidFill>
              </a:rPr>
              <a:t>Spyware</a:t>
            </a:r>
            <a:r>
              <a:rPr lang="sk-SK" dirty="0" smtClean="0">
                <a:solidFill>
                  <a:srgbClr val="265F00"/>
                </a:solidFill>
              </a:rPr>
              <a:t> - program</a:t>
            </a:r>
            <a:r>
              <a:rPr lang="sk-SK" dirty="0">
                <a:solidFill>
                  <a:srgbClr val="265F00"/>
                </a:solidFill>
              </a:rPr>
              <a:t>, ktorý využíva internet k odosielaniu údajov z počítača bez vedomia jeho užívateľa</a:t>
            </a:r>
            <a:r>
              <a:rPr lang="sk-SK" dirty="0" smtClean="0">
                <a:solidFill>
                  <a:srgbClr val="265F00"/>
                </a:solidFill>
              </a:rPr>
              <a:t>.</a:t>
            </a:r>
          </a:p>
          <a:p>
            <a:r>
              <a:rPr lang="sk-SK" b="1" i="1" dirty="0" err="1" smtClean="0">
                <a:solidFill>
                  <a:srgbClr val="265F00"/>
                </a:solidFill>
              </a:rPr>
              <a:t>Adware</a:t>
            </a:r>
            <a:r>
              <a:rPr lang="sk-SK" dirty="0">
                <a:solidFill>
                  <a:srgbClr val="265F00"/>
                </a:solidFill>
              </a:rPr>
              <a:t> </a:t>
            </a:r>
            <a:r>
              <a:rPr lang="sk-SK" dirty="0" smtClean="0">
                <a:solidFill>
                  <a:srgbClr val="265F00"/>
                </a:solidFill>
              </a:rPr>
              <a:t>- </a:t>
            </a:r>
            <a:r>
              <a:rPr lang="sk-SK" dirty="0">
                <a:solidFill>
                  <a:srgbClr val="265F00"/>
                </a:solidFill>
              </a:rPr>
              <a:t>program, ktorý znepríjemňuje </a:t>
            </a:r>
            <a:r>
              <a:rPr lang="sk-SK" dirty="0" smtClean="0">
                <a:solidFill>
                  <a:srgbClr val="265F00"/>
                </a:solidFill>
              </a:rPr>
              <a:t>prácu </a:t>
            </a:r>
            <a:r>
              <a:rPr lang="sk-SK" dirty="0">
                <a:solidFill>
                  <a:srgbClr val="265F00"/>
                </a:solidFill>
              </a:rPr>
              <a:t>počítačovou reklamou. </a:t>
            </a:r>
          </a:p>
        </p:txBody>
      </p:sp>
      <p:pic>
        <p:nvPicPr>
          <p:cNvPr id="18434" name="Picture 2" descr="http://t2.gstatic.com/images?q=tbn:ANd9GcTRnFxTj5VtqxstSabcwG9ByYmWixlsySG1wdV10SQx9kvIyfV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901952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t2.gstatic.com/images?q=tbn:ANd9GcTQsgSxvfrMvx4gAs-Y-n87KVbom25zYUKkiY1Bagz2exKU6AGj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437112"/>
            <a:ext cx="2143125" cy="21336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65F00"/>
                </a:solidFill>
              </a:rPr>
              <a:t>Pojmy</a:t>
            </a:r>
            <a:endParaRPr lang="sk-SK" dirty="0">
              <a:solidFill>
                <a:srgbClr val="265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265F00"/>
                </a:solidFill>
              </a:rPr>
              <a:t>SPAM</a:t>
            </a:r>
            <a:r>
              <a:rPr lang="sk-SK" dirty="0" smtClean="0">
                <a:solidFill>
                  <a:srgbClr val="265F00"/>
                </a:solidFill>
              </a:rPr>
              <a:t> - </a:t>
            </a:r>
            <a:r>
              <a:rPr lang="sk-SK" dirty="0">
                <a:solidFill>
                  <a:srgbClr val="265F00"/>
                </a:solidFill>
              </a:rPr>
              <a:t>nevyžiadaná a hromadne rozosielaná správa prakticky rovnakého obsahu</a:t>
            </a:r>
            <a:r>
              <a:rPr lang="sk-SK" dirty="0" smtClean="0">
                <a:solidFill>
                  <a:srgbClr val="265F00"/>
                </a:solidFill>
              </a:rPr>
              <a:t>.</a:t>
            </a:r>
          </a:p>
          <a:p>
            <a:r>
              <a:rPr lang="sk-SK" b="1" i="1" dirty="0" err="1" smtClean="0">
                <a:solidFill>
                  <a:srgbClr val="265F00"/>
                </a:solidFill>
              </a:rPr>
              <a:t>Dialer</a:t>
            </a:r>
            <a:r>
              <a:rPr lang="sk-SK" dirty="0">
                <a:solidFill>
                  <a:srgbClr val="265F00"/>
                </a:solidFill>
              </a:rPr>
              <a:t> -</a:t>
            </a:r>
            <a:r>
              <a:rPr lang="sk-SK" dirty="0" smtClean="0">
                <a:solidFill>
                  <a:srgbClr val="265F00"/>
                </a:solidFill>
              </a:rPr>
              <a:t> </a:t>
            </a:r>
            <a:r>
              <a:rPr lang="sk-SK" dirty="0">
                <a:solidFill>
                  <a:srgbClr val="265F00"/>
                </a:solidFill>
              </a:rPr>
              <a:t>program, ktorý zmení spôsob prístupu na </a:t>
            </a:r>
            <a:r>
              <a:rPr lang="sk-SK" dirty="0" smtClean="0">
                <a:solidFill>
                  <a:srgbClr val="265F00"/>
                </a:solidFill>
              </a:rPr>
              <a:t>internet </a:t>
            </a:r>
            <a:r>
              <a:rPr lang="sk-SK" dirty="0">
                <a:solidFill>
                  <a:srgbClr val="265F00"/>
                </a:solidFill>
              </a:rPr>
              <a:t>prostredníctvom modemu</a:t>
            </a:r>
            <a:r>
              <a:rPr lang="sk-SK" dirty="0" smtClean="0">
                <a:solidFill>
                  <a:srgbClr val="265F00"/>
                </a:solidFill>
              </a:rPr>
              <a:t>.</a:t>
            </a:r>
          </a:p>
          <a:p>
            <a:r>
              <a:rPr lang="sk-SK" b="1" i="1" dirty="0" err="1" smtClean="0">
                <a:solidFill>
                  <a:srgbClr val="265F00"/>
                </a:solidFill>
              </a:rPr>
              <a:t>Pop-up</a:t>
            </a:r>
            <a:r>
              <a:rPr lang="sk-SK" dirty="0" smtClean="0">
                <a:solidFill>
                  <a:srgbClr val="265F00"/>
                </a:solidFill>
              </a:rPr>
              <a:t> - je vizuálny </a:t>
            </a:r>
            <a:r>
              <a:rPr lang="sk-SK" dirty="0">
                <a:solidFill>
                  <a:srgbClr val="265F00"/>
                </a:solidFill>
              </a:rPr>
              <a:t>element grafického </a:t>
            </a:r>
            <a:r>
              <a:rPr lang="sk-SK" dirty="0" smtClean="0">
                <a:solidFill>
                  <a:srgbClr val="265F00"/>
                </a:solidFill>
              </a:rPr>
              <a:t>užívateľského rozhrania niektorých</a:t>
            </a:r>
            <a:r>
              <a:rPr lang="sk-SK" dirty="0">
                <a:solidFill>
                  <a:srgbClr val="265F00"/>
                </a:solidFill>
              </a:rPr>
              <a:t> </a:t>
            </a:r>
            <a:r>
              <a:rPr lang="sk-SK" dirty="0" smtClean="0">
                <a:solidFill>
                  <a:srgbClr val="265F00"/>
                </a:solidFill>
              </a:rPr>
              <a:t>počítačových programov.</a:t>
            </a:r>
            <a:endParaRPr lang="sk-SK" dirty="0">
              <a:solidFill>
                <a:srgbClr val="265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386</Words>
  <Application>Microsoft Office PowerPoint</Application>
  <PresentationFormat>Předvádění na obrazovce (4:3)</PresentationFormat>
  <Paragraphs>98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RIZIKÁ INFORMAČNÝCH TECHNOLÓGIÍ</vt:lpstr>
      <vt:lpstr>Obsah</vt:lpstr>
      <vt:lpstr>Počítačová kriminalita</vt:lpstr>
      <vt:lpstr>Softvérové pirátstvo - warez</vt:lpstr>
      <vt:lpstr>Detekovanie a prevencia proti vírusom</vt:lpstr>
      <vt:lpstr>Počítačové vírusy</vt:lpstr>
      <vt:lpstr>Delenie vírusov</vt:lpstr>
      <vt:lpstr>Pojmy</vt:lpstr>
      <vt:lpstr>Pojmy</vt:lpstr>
      <vt:lpstr>Pojmy</vt:lpstr>
      <vt:lpstr>Pojmy</vt:lpstr>
      <vt:lpstr>Pojmy</vt:lpstr>
      <vt:lpstr>Pojmy</vt:lpstr>
      <vt:lpstr>Pojmy</vt:lpstr>
      <vt:lpstr>Zdroje</vt:lpstr>
      <vt:lpstr>KONIEC</vt:lpstr>
    </vt:vector>
  </TitlesOfParts>
  <Company>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Riziká informačných technológií</dc:title>
  <dc:creator>M</dc:creator>
  <cp:lastModifiedBy>M</cp:lastModifiedBy>
  <cp:revision>23</cp:revision>
  <dcterms:created xsi:type="dcterms:W3CDTF">2011-06-05T13:34:21Z</dcterms:created>
  <dcterms:modified xsi:type="dcterms:W3CDTF">2011-06-05T21:10:44Z</dcterms:modified>
</cp:coreProperties>
</file>