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1"/>
  </p:sldMasterIdLst>
  <p:notesMasterIdLst>
    <p:notesMasterId r:id="rId17"/>
  </p:notesMasterIdLst>
  <p:sldIdLst>
    <p:sldId id="256" r:id="rId2"/>
    <p:sldId id="262" r:id="rId3"/>
    <p:sldId id="264" r:id="rId4"/>
    <p:sldId id="258" r:id="rId5"/>
    <p:sldId id="260" r:id="rId6"/>
    <p:sldId id="263" r:id="rId7"/>
    <p:sldId id="261" r:id="rId8"/>
    <p:sldId id="265" r:id="rId9"/>
    <p:sldId id="270" r:id="rId10"/>
    <p:sldId id="267" r:id="rId11"/>
    <p:sldId id="268" r:id="rId12"/>
    <p:sldId id="269" r:id="rId13"/>
    <p:sldId id="266" r:id="rId14"/>
    <p:sldId id="271" r:id="rId15"/>
    <p:sldId id="272" r:id="rId16"/>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371" autoAdjust="0"/>
  </p:normalViewPr>
  <p:slideViewPr>
    <p:cSldViewPr snapToGrid="0">
      <p:cViewPr varScale="1">
        <p:scale>
          <a:sx n="72" d="100"/>
          <a:sy n="72" d="100"/>
        </p:scale>
        <p:origin x="201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594065-129B-4646-8C3B-2613BF3C56A2}" type="datetimeFigureOut">
              <a:rPr lang="sk-SK" smtClean="0"/>
              <a:t>5. 10. 2015</a:t>
            </a:fld>
            <a:endParaRPr lang="sk-SK"/>
          </a:p>
        </p:txBody>
      </p:sp>
      <p:sp>
        <p:nvSpPr>
          <p:cNvPr id="4" name="Zástupný symbol obrazu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10190-C8CE-4BE0-BE2E-35C7A297E025}" type="slidenum">
              <a:rPr lang="sk-SK" smtClean="0"/>
              <a:t>‹#›</a:t>
            </a:fld>
            <a:endParaRPr lang="sk-SK"/>
          </a:p>
        </p:txBody>
      </p:sp>
    </p:spTree>
    <p:extLst>
      <p:ext uri="{BB962C8B-B14F-4D97-AF65-F5344CB8AC3E}">
        <p14:creationId xmlns:p14="http://schemas.microsoft.com/office/powerpoint/2010/main" val="425834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dirty="0" smtClean="0"/>
              <a:t>Írska vlajka sa skladá z troch rovnako širokých zvislých pruhov vo farbe zelenej, bielej a oranžovej, kedy zelená je symbolom katolíckej väčšiny a symbolizuje tiež "smaragdový ostrov" Írsko. Oranžová farba na opačnej strane pripomína protestantskú časť obyvateľov a biela uprostred, ktorá oddeľuje obe predošlé farby symbolizuje potrebu porozumenia a tolerancie medzi oboma skupinami.</a:t>
            </a:r>
          </a:p>
          <a:p>
            <a:r>
              <a:rPr lang="sk-SK" dirty="0" smtClean="0"/>
              <a:t>Symbolom Írska je harfa, presne povedané írska harfa, hudobný nástroj, ktorý má na ostrove tradíciu už od keltského obdobia. Tento dvanástich strunový nástroj, vyobrazený na modrom štíte je oficiálnym štátnym znakom Írska od polovice 20. storočia, ale na minciach sa objavuje už v storočí trinástom. O niečo neskôr sa harfa sa tiež nachádza na zástavách írskych vojenských zoskupeniach v armádach európskych štátov v 17. a 18. storočí.</a:t>
            </a:r>
            <a:br>
              <a:rPr lang="sk-SK" dirty="0" smtClean="0"/>
            </a:br>
            <a:r>
              <a:rPr lang="sk-SK" dirty="0" smtClean="0"/>
              <a:t>V súčasnej dobe nájdeme tento oficiálny znak na vládnych dokumentoch, pasoch, pečate prezidenta, ale stal sa aj znakom neznámejšieho írskeho pivovaru </a:t>
            </a:r>
            <a:r>
              <a:rPr lang="sk-SK" dirty="0" err="1" smtClean="0"/>
              <a:t>Guinness</a:t>
            </a:r>
            <a:endParaRPr lang="sk-S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effectLst/>
              </a:rPr>
              <a:t>Medzi najobľúbenejšie národné symboly Írska patrí bezpochyby svätý Patrik, ku ktorému sa spája veľa povestí a legiend. Jedna z nich je legenda o ďatelinovom trojlístku na ktorého príklade sv. Patrik vysvetľoval princíp Najsvätejšej trojice. Zelený trojlístok sa tak stal ďalším sa symbolov Írska.</a:t>
            </a:r>
            <a:br>
              <a:rPr lang="sk-SK" dirty="0" smtClean="0">
                <a:effectLst/>
              </a:rPr>
            </a:br>
            <a:r>
              <a:rPr lang="sk-SK" dirty="0" smtClean="0">
                <a:effectLst/>
              </a:rPr>
              <a:t>Trojlístok je často nosený počas osláv sv. Patrika v podobe odznakov na klope kabátov, mladšia generácia si maľuje trojlístok na tvar a farbu na zeleno vlasy. Aj tradičné pivo, ktoré v posledných rokoch neodmysliteľne patrí k oslavám má zelenú farbu.</a:t>
            </a:r>
          </a:p>
          <a:p>
            <a:r>
              <a:rPr lang="sk-SK" dirty="0" smtClean="0"/>
              <a:t>https://www.youtube.com/watch?v=OZW4zbL-UR0</a:t>
            </a:r>
          </a:p>
          <a:p>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2</a:t>
            </a:fld>
            <a:endParaRPr lang="sk-SK"/>
          </a:p>
        </p:txBody>
      </p:sp>
    </p:spTree>
    <p:extLst>
      <p:ext uri="{BB962C8B-B14F-4D97-AF65-F5344CB8AC3E}">
        <p14:creationId xmlns:p14="http://schemas.microsoft.com/office/powerpoint/2010/main" val="3207115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dirty="0" smtClean="0"/>
              <a:t>Jedna z najkrajších záhrad v Írsku.</a:t>
            </a:r>
            <a:r>
              <a:rPr lang="sk-SK" baseline="0" dirty="0" smtClean="0"/>
              <a:t> </a:t>
            </a:r>
            <a:r>
              <a:rPr lang="sk-SK" dirty="0" smtClean="0"/>
              <a:t>Záhrady boli</a:t>
            </a:r>
            <a:r>
              <a:rPr lang="sk-SK" baseline="0" dirty="0" smtClean="0"/>
              <a:t> vytvorené asi pred viac ako 2 a pol storočiami. Prechádzky v pohorí </a:t>
            </a:r>
            <a:r>
              <a:rPr lang="sk-SK" baseline="0" dirty="0" err="1" smtClean="0"/>
              <a:t>Wicklow</a:t>
            </a:r>
            <a:endParaRPr lang="sk-SK" baseline="0" dirty="0" smtClean="0"/>
          </a:p>
          <a:p>
            <a:r>
              <a:rPr lang="sk-SK" baseline="0" dirty="0" smtClean="0"/>
              <a:t>K záhradám patrí tiež aj vodopád – najväčší v Írsku</a:t>
            </a:r>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11</a:t>
            </a:fld>
            <a:endParaRPr lang="sk-SK"/>
          </a:p>
        </p:txBody>
      </p:sp>
    </p:spTree>
    <p:extLst>
      <p:ext uri="{BB962C8B-B14F-4D97-AF65-F5344CB8AC3E}">
        <p14:creationId xmlns:p14="http://schemas.microsoft.com/office/powerpoint/2010/main" val="120499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dirty="0" smtClean="0"/>
              <a:t>Prístav v neveľkom kráľovskom meste </a:t>
            </a:r>
            <a:r>
              <a:rPr lang="sk-SK" dirty="0" err="1" smtClean="0"/>
              <a:t>Cobh</a:t>
            </a:r>
            <a:r>
              <a:rPr lang="sk-SK" dirty="0" smtClean="0"/>
              <a:t> na juhu Írska má zaujímavú históriu</a:t>
            </a:r>
            <a:r>
              <a:rPr lang="sk-SK" b="0" dirty="0" smtClean="0"/>
              <a:t>. </a:t>
            </a:r>
            <a:r>
              <a:rPr lang="sk-SK" b="0" dirty="0" err="1" smtClean="0"/>
              <a:t>Cobh</a:t>
            </a:r>
            <a:r>
              <a:rPr lang="sk-SK" b="0" dirty="0" smtClean="0"/>
              <a:t> patrí k obzvlášť vyhľadávaným </a:t>
            </a:r>
            <a:r>
              <a:rPr lang="sk-SK" dirty="0" smtClean="0"/>
              <a:t>nielen pre výhodnú polohu a krásny výhľad na more. Mesto i prístav ponúkajú netradičnú výpravu. Miesta, na ktorých sa pohybovali cestujúci pred nalodením na legendárny </a:t>
            </a:r>
            <a:r>
              <a:rPr lang="sk-SK" dirty="0" err="1" smtClean="0"/>
              <a:t>Titanic</a:t>
            </a:r>
            <a:r>
              <a:rPr lang="sk-SK" dirty="0" smtClean="0"/>
              <a:t> si sem dnes prídu denne pozrieť desiatky turistov. Počas prvej svetovej vojny, v roku 1915 sa neďaleko odtiaľto odohrala podobná tragédia. Po zásahu nemeckým torpédom sa pri pobreží potopila loď </a:t>
            </a:r>
            <a:r>
              <a:rPr lang="sk-SK" dirty="0" err="1" smtClean="0"/>
              <a:t>Luzitánia</a:t>
            </a:r>
            <a:r>
              <a:rPr lang="sk-SK" dirty="0" smtClean="0"/>
              <a:t>.</a:t>
            </a:r>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12</a:t>
            </a:fld>
            <a:endParaRPr lang="sk-SK"/>
          </a:p>
        </p:txBody>
      </p:sp>
    </p:spTree>
    <p:extLst>
      <p:ext uri="{BB962C8B-B14F-4D97-AF65-F5344CB8AC3E}">
        <p14:creationId xmlns:p14="http://schemas.microsoft.com/office/powerpoint/2010/main" val="828059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dirty="0" smtClean="0"/>
              <a:t>Sódový chlieb - Pri jeho výrobe sa namiesto kvasníc používa jedlá sóda.</a:t>
            </a:r>
          </a:p>
          <a:p>
            <a:pPr rtl="0"/>
            <a:r>
              <a:rPr lang="sk-SK" dirty="0" err="1" smtClean="0">
                <a:effectLst/>
              </a:rPr>
              <a:t>Stew</a:t>
            </a:r>
            <a:r>
              <a:rPr lang="sk-SK" dirty="0" smtClean="0">
                <a:effectLst/>
              </a:rPr>
              <a:t> sa pripravuje z jahňacieho alebo baranieho mäsa, zemiakov, cibule, mrkvy a petržlenovej vňate, ktoré sa ochutí </a:t>
            </a:r>
            <a:r>
              <a:rPr lang="sk-SK" dirty="0" err="1" smtClean="0">
                <a:effectLst/>
              </a:rPr>
              <a:t>tymiánom</a:t>
            </a:r>
            <a:r>
              <a:rPr lang="sk-SK" dirty="0" smtClean="0">
                <a:effectLst/>
              </a:rPr>
              <a:t> a pomaly dusí.</a:t>
            </a:r>
          </a:p>
          <a:p>
            <a:pPr marL="0" marR="0" indent="0" algn="l" defTabSz="914400" rtl="0" eaLnBrk="1" fontAlgn="auto" latinLnBrk="0" hangingPunct="1">
              <a:lnSpc>
                <a:spcPct val="100000"/>
              </a:lnSpc>
              <a:spcBef>
                <a:spcPts val="0"/>
              </a:spcBef>
              <a:spcAft>
                <a:spcPts val="0"/>
              </a:spcAft>
              <a:buClrTx/>
              <a:buSzTx/>
              <a:buFontTx/>
              <a:buNone/>
              <a:tabLst/>
              <a:defRPr/>
            </a:pPr>
            <a:r>
              <a:rPr lang="sk-SK" sz="1200" dirty="0" err="1" smtClean="0"/>
              <a:t>Shepherd's</a:t>
            </a:r>
            <a:r>
              <a:rPr lang="sk-SK" sz="1100" dirty="0" smtClean="0"/>
              <a:t> </a:t>
            </a:r>
            <a:r>
              <a:rPr lang="sk-SK" sz="1200" dirty="0" err="1" smtClean="0"/>
              <a:t>pie</a:t>
            </a:r>
            <a:r>
              <a:rPr lang="sk-SK" sz="1200" dirty="0" smtClean="0"/>
              <a:t> - </a:t>
            </a:r>
            <a:r>
              <a:rPr lang="sk-SK" dirty="0" smtClean="0"/>
              <a:t>mäsový koláč obsahujúci vrstvu mletého mäsa pokrytého zemiakovo-syrovou vrstvou. Mäso je tradične baranie.</a:t>
            </a:r>
          </a:p>
          <a:p>
            <a:pPr marL="0" marR="0" indent="0" algn="l" defTabSz="914400" rtl="0" eaLnBrk="1" fontAlgn="auto" latinLnBrk="0" hangingPunct="1">
              <a:lnSpc>
                <a:spcPct val="100000"/>
              </a:lnSpc>
              <a:spcBef>
                <a:spcPts val="0"/>
              </a:spcBef>
              <a:spcAft>
                <a:spcPts val="0"/>
              </a:spcAft>
              <a:buClrTx/>
              <a:buSzTx/>
              <a:buFontTx/>
              <a:buNone/>
              <a:tabLst/>
              <a:defRPr/>
            </a:pPr>
            <a:endParaRPr lang="sk-SK" dirty="0" smtClean="0">
              <a:effectLst/>
            </a:endParaRPr>
          </a:p>
          <a:p>
            <a:endParaRPr lang="sk-SK" dirty="0" smtClean="0"/>
          </a:p>
        </p:txBody>
      </p:sp>
      <p:sp>
        <p:nvSpPr>
          <p:cNvPr id="4" name="Zástupný symbol čísla snímky 3"/>
          <p:cNvSpPr>
            <a:spLocks noGrp="1"/>
          </p:cNvSpPr>
          <p:nvPr>
            <p:ph type="sldNum" sz="quarter" idx="10"/>
          </p:nvPr>
        </p:nvSpPr>
        <p:spPr/>
        <p:txBody>
          <a:bodyPr/>
          <a:lstStyle/>
          <a:p>
            <a:fld id="{CCE10190-C8CE-4BE0-BE2E-35C7A297E025}" type="slidenum">
              <a:rPr lang="sk-SK" smtClean="0"/>
              <a:t>13</a:t>
            </a:fld>
            <a:endParaRPr lang="sk-SK"/>
          </a:p>
        </p:txBody>
      </p:sp>
    </p:spTree>
    <p:extLst>
      <p:ext uri="{BB962C8B-B14F-4D97-AF65-F5344CB8AC3E}">
        <p14:creationId xmlns:p14="http://schemas.microsoft.com/office/powerpoint/2010/main" val="2077974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sz="1200" dirty="0" err="1" smtClean="0"/>
              <a:t>Írská</a:t>
            </a:r>
            <a:r>
              <a:rPr lang="sk-SK" sz="1200" dirty="0" smtClean="0"/>
              <a:t> káva - </a:t>
            </a:r>
            <a:r>
              <a:rPr lang="sk-SK" dirty="0" smtClean="0">
                <a:effectLst/>
              </a:rPr>
              <a:t>nápoj z horúcej kávy, írskej </a:t>
            </a:r>
            <a:r>
              <a:rPr lang="sk-SK" dirty="0" err="1" smtClean="0">
                <a:effectLst/>
              </a:rPr>
              <a:t>whiskey</a:t>
            </a:r>
            <a:r>
              <a:rPr lang="sk-SK" dirty="0" smtClean="0">
                <a:effectLst/>
              </a:rPr>
              <a:t>, cukru a smotany.</a:t>
            </a:r>
          </a:p>
          <a:p>
            <a:pPr marL="0" marR="0" indent="0" algn="l" defTabSz="914400" rtl="0" eaLnBrk="1" fontAlgn="auto" latinLnBrk="0" hangingPunct="1">
              <a:lnSpc>
                <a:spcPct val="100000"/>
              </a:lnSpc>
              <a:spcBef>
                <a:spcPts val="0"/>
              </a:spcBef>
              <a:spcAft>
                <a:spcPts val="0"/>
              </a:spcAft>
              <a:buClrTx/>
              <a:buSzTx/>
              <a:buFontTx/>
              <a:buNone/>
              <a:tabLst/>
              <a:defRPr/>
            </a:pPr>
            <a:r>
              <a:rPr lang="sk-SK" sz="1200" dirty="0" err="1" smtClean="0"/>
              <a:t>Red</a:t>
            </a:r>
            <a:r>
              <a:rPr lang="sk-SK" sz="1200" dirty="0" smtClean="0"/>
              <a:t> </a:t>
            </a:r>
            <a:r>
              <a:rPr lang="sk-SK" sz="1200" dirty="0" err="1" smtClean="0"/>
              <a:t>lemonade</a:t>
            </a:r>
            <a:r>
              <a:rPr lang="sk-SK" sz="1200" dirty="0" smtClean="0"/>
              <a:t> - </a:t>
            </a:r>
            <a:r>
              <a:rPr lang="sk-SK" dirty="0" smtClean="0"/>
              <a:t>obľúbený nealkoholický nápoj. Často sa tiež mixuje s alkoholom.</a:t>
            </a:r>
            <a:endParaRPr lang="sk-SK"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k-SK" sz="1200" dirty="0" smtClean="0"/>
              <a:t>Írska </a:t>
            </a:r>
            <a:r>
              <a:rPr lang="sk-SK" sz="1200" dirty="0" err="1" smtClean="0"/>
              <a:t>whiskey</a:t>
            </a:r>
            <a:r>
              <a:rPr lang="sk-SK" sz="1200" dirty="0" smtClean="0"/>
              <a:t> – z </a:t>
            </a:r>
            <a:r>
              <a:rPr lang="sk-SK" sz="1200" dirty="0" err="1" smtClean="0"/>
              <a:t>gaeleského</a:t>
            </a:r>
            <a:r>
              <a:rPr lang="sk-SK" sz="1200" dirty="0" smtClean="0"/>
              <a:t> slova - voda života</a:t>
            </a:r>
          </a:p>
          <a:p>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14</a:t>
            </a:fld>
            <a:endParaRPr lang="sk-SK"/>
          </a:p>
        </p:txBody>
      </p:sp>
    </p:spTree>
    <p:extLst>
      <p:ext uri="{BB962C8B-B14F-4D97-AF65-F5344CB8AC3E}">
        <p14:creationId xmlns:p14="http://schemas.microsoft.com/office/powerpoint/2010/main" val="1805012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t>Svätý Patrik patrí popri keltské harfy, tradičnej hudby alebo zelenej farby medzi najznámejšie a najobľúbenejšie írskej symboly. Svätý patrón Írska žil v 5. storočí a pripisuje sa mu kľúčová úloha v šírení kresťanstva na ostrove.</a:t>
            </a:r>
            <a:endParaRPr lang="sk-SK"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effectLst/>
              </a:rPr>
              <a:t>Od začiatku 20. storočia je uzákonené dátum úmrtia Patrika - 17. marca, ako štátom uznávaný sviatok. Až do začiatku 80. rokov potom boli tiež zo zákona na Deň sv. Patrikom povinne uzavreté všetky írske </a:t>
            </a:r>
            <a:r>
              <a:rPr lang="sk-SK" dirty="0" err="1" smtClean="0">
                <a:effectLst/>
              </a:rPr>
              <a:t>puby</a:t>
            </a:r>
            <a:r>
              <a:rPr lang="sk-SK" dirty="0" smtClean="0">
                <a:effectLst/>
              </a:rPr>
              <a:t> a krčmy. Oslavy sa tak väčšinou odohrávali doma, kde si mohli Íri dať svoju obľúbenú </a:t>
            </a:r>
            <a:r>
              <a:rPr lang="sk-SK" dirty="0" err="1" smtClean="0">
                <a:effectLst/>
              </a:rPr>
              <a:t>whiskey</a:t>
            </a:r>
            <a:r>
              <a:rPr lang="sk-SK" dirty="0" smtClean="0">
                <a:effectLst/>
              </a:rPr>
              <a:t>, alebo </a:t>
            </a:r>
            <a:r>
              <a:rPr lang="sk-SK" dirty="0" err="1" smtClean="0">
                <a:effectLst/>
              </a:rPr>
              <a:t>Guinness</a:t>
            </a:r>
            <a:r>
              <a:rPr lang="sk-SK" dirty="0" smtClean="0">
                <a:effectLst/>
              </a:rPr>
              <a:t>. Až v posledných niekoľkých desaťročiach, kedy už tento zákon neplatí sa oslavy presunuli do ulíc miest a tiež barov a krčiem a stal sa najobľúbenejším sviatkom nielen Írov, ale postupne sa z neho stala takmer celosvetová udalosť hlavne potom v oblastiach, kde Íri počas posledných storočí </a:t>
            </a:r>
            <a:r>
              <a:rPr lang="sk-SK" dirty="0" err="1" smtClean="0">
                <a:effectLst/>
              </a:rPr>
              <a:t>emigtovali</a:t>
            </a:r>
            <a:r>
              <a:rPr lang="sk-SK" dirty="0" smtClean="0">
                <a:effectLst/>
              </a:rPr>
              <a:t> .</a:t>
            </a:r>
          </a:p>
          <a:p>
            <a:pPr marL="0" marR="0" indent="0" algn="l" defTabSz="914400" rtl="0" eaLnBrk="1" fontAlgn="auto" latinLnBrk="0" hangingPunct="1">
              <a:lnSpc>
                <a:spcPct val="100000"/>
              </a:lnSpc>
              <a:spcBef>
                <a:spcPts val="0"/>
              </a:spcBef>
              <a:spcAft>
                <a:spcPts val="0"/>
              </a:spcAft>
              <a:buClrTx/>
              <a:buSzTx/>
              <a:buFontTx/>
              <a:buNone/>
              <a:tabLst/>
              <a:defRPr/>
            </a:pPr>
            <a:r>
              <a:rPr lang="sk-SK" sz="1200" b="0" kern="1200" dirty="0" smtClean="0">
                <a:solidFill>
                  <a:schemeClr val="tx1"/>
                </a:solidFill>
                <a:effectLst/>
                <a:latin typeface="+mn-lt"/>
                <a:ea typeface="+mn-ea"/>
                <a:cs typeface="+mn-cs"/>
              </a:rPr>
              <a:t>slávny trojlístok má byť symbolom pre Svätú Trojicu a uznávajú ho aj ateisti ako znamenie šťastia. Umelecky je tiež znázorňovaný, ako šliape po hadoch, čo znamená, že sa snažil z Írska vyhnať zlo. </a:t>
            </a:r>
            <a:endParaRPr lang="sk-SK" b="0" dirty="0" smtClean="0">
              <a:effectLst/>
            </a:endParaRPr>
          </a:p>
          <a:p>
            <a:endParaRPr lang="sk-SK" dirty="0" smtClean="0"/>
          </a:p>
          <a:p>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3</a:t>
            </a:fld>
            <a:endParaRPr lang="sk-SK"/>
          </a:p>
        </p:txBody>
      </p:sp>
    </p:spTree>
    <p:extLst>
      <p:ext uri="{BB962C8B-B14F-4D97-AF65-F5344CB8AC3E}">
        <p14:creationId xmlns:p14="http://schemas.microsoft.com/office/powerpoint/2010/main" val="404094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dirty="0" err="1" smtClean="0"/>
              <a:t>Croagh</a:t>
            </a:r>
            <a:r>
              <a:rPr lang="sk-SK" dirty="0" smtClean="0"/>
              <a:t> </a:t>
            </a:r>
            <a:r>
              <a:rPr lang="sk-SK" dirty="0" err="1" smtClean="0"/>
              <a:t>Patrick</a:t>
            </a:r>
            <a:r>
              <a:rPr lang="sk-SK" dirty="0" smtClean="0"/>
              <a:t> je hora na západnom pobreží Írska, trčiace nad zálivom </a:t>
            </a:r>
            <a:r>
              <a:rPr lang="sk-SK" dirty="0" err="1" smtClean="0"/>
              <a:t>Clew</a:t>
            </a:r>
            <a:r>
              <a:rPr lang="sk-SK" dirty="0" smtClean="0"/>
              <a:t> </a:t>
            </a:r>
            <a:r>
              <a:rPr lang="sk-SK" dirty="0" err="1" smtClean="0"/>
              <a:t>Bay</a:t>
            </a:r>
            <a:r>
              <a:rPr lang="sk-SK" dirty="0" smtClean="0"/>
              <a:t>. Jej výška je 764 m n. M .. Vrchol hory je tiež významné pútnické miesto a stojí tu malá biela kaplnka. V tunajších horninách boli v roku 1980 zistené veľké zásoby zlata, ktoré sa však pre veľký odpor ekológov nezačalo ťažiť.</a:t>
            </a:r>
            <a:br>
              <a:rPr lang="sk-SK" dirty="0" smtClean="0"/>
            </a:br>
            <a:r>
              <a:rPr lang="sk-SK" dirty="0" smtClean="0"/>
              <a:t>Podľa legendy mal na vrchole v 5. storočí </a:t>
            </a:r>
            <a:r>
              <a:rPr lang="sk-SK" dirty="0" err="1" smtClean="0"/>
              <a:t>nl</a:t>
            </a:r>
            <a:r>
              <a:rPr lang="sk-SK" dirty="0" smtClean="0"/>
              <a:t> Svätý Patrik vydržať 40 dní bez jedla a preto je s ním spájaná. </a:t>
            </a:r>
            <a:r>
              <a:rPr lang="sk-SK" dirty="0" err="1" smtClean="0"/>
              <a:t>Croagh</a:t>
            </a:r>
            <a:r>
              <a:rPr lang="sk-SK" dirty="0" smtClean="0"/>
              <a:t> </a:t>
            </a:r>
            <a:r>
              <a:rPr lang="sk-SK" dirty="0" err="1" smtClean="0"/>
              <a:t>Patrick</a:t>
            </a:r>
            <a:r>
              <a:rPr lang="sk-SK" dirty="0" smtClean="0"/>
              <a:t> je obľúbené pútnické miesto už od 3000 </a:t>
            </a:r>
            <a:r>
              <a:rPr lang="sk-SK" dirty="0" err="1" smtClean="0"/>
              <a:t>pr</a:t>
            </a:r>
            <a:r>
              <a:rPr lang="sk-SK" dirty="0" smtClean="0"/>
              <a:t>. </a:t>
            </a:r>
            <a:r>
              <a:rPr lang="sk-SK" dirty="0" err="1" smtClean="0"/>
              <a:t>Nl</a:t>
            </a:r>
            <a:r>
              <a:rPr lang="sk-SK" dirty="0" smtClean="0"/>
              <a:t> a skôr sa na vrchol vystupovalo o letnom slnovratu, dnes sem putujú tisíce ľudí poslednú júlovú nedeľu a horu spájajú práve so Svätým Patrikom.</a:t>
            </a:r>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4</a:t>
            </a:fld>
            <a:endParaRPr lang="sk-SK"/>
          </a:p>
        </p:txBody>
      </p:sp>
    </p:spTree>
    <p:extLst>
      <p:ext uri="{BB962C8B-B14F-4D97-AF65-F5344CB8AC3E}">
        <p14:creationId xmlns:p14="http://schemas.microsoft.com/office/powerpoint/2010/main" val="3662026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dirty="0" smtClean="0"/>
              <a:t>Až do roku 2009 existovala v Írsku dohoda medzi spoločnosť </a:t>
            </a:r>
            <a:r>
              <a:rPr lang="sk-SK" dirty="0" err="1" smtClean="0"/>
              <a:t>Diageo</a:t>
            </a:r>
            <a:r>
              <a:rPr lang="sk-SK" dirty="0" smtClean="0"/>
              <a:t> stojacou za obľúbenou značkou piva </a:t>
            </a:r>
            <a:r>
              <a:rPr lang="sk-SK" dirty="0" err="1" smtClean="0"/>
              <a:t>Guinness</a:t>
            </a:r>
            <a:r>
              <a:rPr lang="sk-SK" dirty="0" smtClean="0"/>
              <a:t> a organizáciou IBTS spravujúcou darcovstvo krvi po celom Írsku spočívajúca v tom, že každý darca si mohol za svoju kvapku krvi vypýtať takmer pol litra tradičného írskeho moku.</a:t>
            </a:r>
          </a:p>
          <a:p>
            <a:r>
              <a:rPr lang="sk-SK" dirty="0" smtClean="0"/>
              <a:t>20 e</a:t>
            </a:r>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5</a:t>
            </a:fld>
            <a:endParaRPr lang="sk-SK"/>
          </a:p>
        </p:txBody>
      </p:sp>
    </p:spTree>
    <p:extLst>
      <p:ext uri="{BB962C8B-B14F-4D97-AF65-F5344CB8AC3E}">
        <p14:creationId xmlns:p14="http://schemas.microsoft.com/office/powerpoint/2010/main" val="2184832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6</a:t>
            </a:fld>
            <a:endParaRPr lang="sk-SK"/>
          </a:p>
        </p:txBody>
      </p:sp>
    </p:spTree>
    <p:extLst>
      <p:ext uri="{BB962C8B-B14F-4D97-AF65-F5344CB8AC3E}">
        <p14:creationId xmlns:p14="http://schemas.microsoft.com/office/powerpoint/2010/main" val="253453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dirty="0" smtClean="0"/>
              <a:t>krčma s názvom </a:t>
            </a:r>
            <a:r>
              <a:rPr lang="sk-SK" dirty="0" err="1" smtClean="0"/>
              <a:t>Sean’s</a:t>
            </a:r>
            <a:r>
              <a:rPr lang="sk-SK" dirty="0" smtClean="0"/>
              <a:t> Bar nachádzajúca sa v meste </a:t>
            </a:r>
            <a:r>
              <a:rPr lang="sk-SK" dirty="0" err="1" smtClean="0"/>
              <a:t>Athlone</a:t>
            </a:r>
            <a:endParaRPr lang="sk-SK" dirty="0" smtClean="0"/>
          </a:p>
          <a:p>
            <a:r>
              <a:rPr lang="sk-SK" dirty="0" smtClean="0"/>
              <a:t>História tohto baru podľa viacerých archeologických nálezov siaha až do konca 9. a začiatku 10. storočia nášho letopočtu. Za všetko mohli rekonštrukcie v 70. rokoch minulého storočia, počas ktorých sa robotníkom podarilo zistiť, že pôvodné steny v bare sú z materiálov datujúcich sa niekoľko storočí do histórie. </a:t>
            </a:r>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7</a:t>
            </a:fld>
            <a:endParaRPr lang="sk-SK"/>
          </a:p>
        </p:txBody>
      </p:sp>
    </p:spTree>
    <p:extLst>
      <p:ext uri="{BB962C8B-B14F-4D97-AF65-F5344CB8AC3E}">
        <p14:creationId xmlns:p14="http://schemas.microsoft.com/office/powerpoint/2010/main" val="333740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b="0" dirty="0" smtClean="0"/>
              <a:t>Je to najkrajšia časť pobrežia Atlantiku, kam smerujú turisti z celého sveta. Pri jasnom počasí je možné vidieť </a:t>
            </a:r>
            <a:r>
              <a:rPr lang="sk-SK" b="0" dirty="0" err="1" smtClean="0"/>
              <a:t>Aranské</a:t>
            </a:r>
            <a:r>
              <a:rPr lang="sk-SK" b="0" dirty="0" smtClean="0"/>
              <a:t> ostrovy v zátoke </a:t>
            </a:r>
            <a:r>
              <a:rPr lang="sk-SK" b="0" dirty="0" err="1" smtClean="0"/>
              <a:t>Galway</a:t>
            </a:r>
            <a:r>
              <a:rPr lang="sk-SK" b="0" dirty="0" smtClean="0"/>
              <a:t> i kopce a údolia na území zvanom </a:t>
            </a:r>
            <a:r>
              <a:rPr lang="sk-SK" b="0" dirty="0" err="1" smtClean="0"/>
              <a:t>Connemara</a:t>
            </a:r>
            <a:r>
              <a:rPr lang="sk-SK" b="0" dirty="0" smtClean="0"/>
              <a:t>. Útesy dosahujú výšok až 214 metrov a dlhé sú 8 kilometrov. Sú vytvorené z bridlice a pieskovca a stali sa </a:t>
            </a:r>
            <a:r>
              <a:rPr lang="sk-SK" b="0" dirty="0" err="1" smtClean="0"/>
              <a:t>hniezdiskom</a:t>
            </a:r>
            <a:r>
              <a:rPr lang="sk-SK" b="0" dirty="0" smtClean="0"/>
              <a:t> asi 20tich druhov morských vtákov. Na útesoch nájdete </a:t>
            </a:r>
            <a:r>
              <a:rPr lang="sk-SK" b="0" dirty="0" err="1" smtClean="0"/>
              <a:t>O´Brianovu</a:t>
            </a:r>
            <a:r>
              <a:rPr lang="sk-SK" b="0" dirty="0" smtClean="0"/>
              <a:t> vežu z roku 1835, ktorá slúžila ako turistická rozhľadňa. Z </a:t>
            </a:r>
            <a:r>
              <a:rPr lang="sk-SK" b="0" dirty="0" err="1" smtClean="0"/>
              <a:t>Liscannoru</a:t>
            </a:r>
            <a:r>
              <a:rPr lang="sk-SK" b="0" dirty="0" smtClean="0"/>
              <a:t> sa konajú výpravy na tieto útesy na rybárskych člnoch. Po celej dĺžke prehliadkovej a sprístupnenej cesty sú ďalekohľady a môžete sa pozrieť na vzdialenejšie ostrovy.</a:t>
            </a:r>
          </a:p>
          <a:p>
            <a:r>
              <a:rPr lang="sk-SK" dirty="0" smtClean="0"/>
              <a:t>Vlny oceánu majú tiež z väčšej časti na svedomí súčasnú podobu tohto pobrežia a búriacich mora stále "odhrýza" ďalšie skalné bloky z kolmých brehov. Samotné útesy vznikli postupným ukladaním jednotlivých vrstiev čiernej bridlice, pieskovce a skamenených morských živočíchov. Zvyšok dotvorila morská voda, vietor a klímu.</a:t>
            </a:r>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8</a:t>
            </a:fld>
            <a:endParaRPr lang="sk-SK"/>
          </a:p>
        </p:txBody>
      </p:sp>
    </p:spTree>
    <p:extLst>
      <p:ext uri="{BB962C8B-B14F-4D97-AF65-F5344CB8AC3E}">
        <p14:creationId xmlns:p14="http://schemas.microsoft.com/office/powerpoint/2010/main" val="193044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smtClean="0"/>
          </a:p>
          <a:p>
            <a:pPr rtl="0"/>
            <a:r>
              <a:rPr lang="sk-SK" dirty="0" smtClean="0">
                <a:effectLst/>
              </a:rPr>
              <a:t>Pretože bol objekt </a:t>
            </a:r>
            <a:r>
              <a:rPr lang="sk-SK" dirty="0" err="1" smtClean="0">
                <a:effectLst/>
              </a:rPr>
              <a:t>Newgrange</a:t>
            </a:r>
            <a:r>
              <a:rPr lang="sk-SK" dirty="0" smtClean="0">
                <a:effectLst/>
              </a:rPr>
              <a:t> celý zarastený trávou, dlhé stáročia ho považovali za prírodné pahorok. Až roku 1962 </a:t>
            </a:r>
            <a:r>
              <a:rPr lang="sk-SK" dirty="0" err="1" smtClean="0">
                <a:effectLst/>
              </a:rPr>
              <a:t>započal</a:t>
            </a:r>
            <a:r>
              <a:rPr lang="sk-SK" dirty="0" smtClean="0">
                <a:effectLst/>
              </a:rPr>
              <a:t> archeologický výskum, kedy užasnutí vedci našli vnútri starobylé hrobky</a:t>
            </a:r>
          </a:p>
          <a:p>
            <a:pPr marL="0" marR="0" indent="0" algn="l" defTabSz="914400" rtl="0" eaLnBrk="1" fontAlgn="auto" latinLnBrk="0" hangingPunct="1">
              <a:lnSpc>
                <a:spcPct val="100000"/>
              </a:lnSpc>
              <a:spcBef>
                <a:spcPts val="0"/>
              </a:spcBef>
              <a:spcAft>
                <a:spcPts val="0"/>
              </a:spcAft>
              <a:buClrTx/>
              <a:buSzTx/>
              <a:buFontTx/>
              <a:buNone/>
              <a:tabLst/>
              <a:defRPr/>
            </a:pPr>
            <a:r>
              <a:rPr lang="sk-SK" dirty="0" smtClean="0">
                <a:effectLst/>
              </a:rPr>
              <a:t>Lokalita Hrobka v </a:t>
            </a:r>
            <a:r>
              <a:rPr lang="sk-SK" dirty="0" err="1" smtClean="0">
                <a:effectLst/>
              </a:rPr>
              <a:t>Newgrange</a:t>
            </a:r>
            <a:r>
              <a:rPr lang="sk-SK" dirty="0" smtClean="0">
                <a:effectLst/>
              </a:rPr>
              <a:t> je súčasťou zoznamu svetového dedičstva UNESCO od roku 1993. </a:t>
            </a:r>
            <a:br>
              <a:rPr lang="sk-SK" dirty="0" smtClean="0">
                <a:effectLst/>
              </a:rPr>
            </a:br>
            <a:r>
              <a:rPr lang="sk-SK" dirty="0" smtClean="0">
                <a:effectLst/>
              </a:rPr>
              <a:t/>
            </a:r>
            <a:br>
              <a:rPr lang="sk-SK" dirty="0" smtClean="0">
                <a:effectLst/>
              </a:rPr>
            </a:br>
            <a:r>
              <a:rPr lang="sk-SK" dirty="0" smtClean="0"/>
              <a:t>Írsky archeológ profesor Michael </a:t>
            </a:r>
            <a:r>
              <a:rPr lang="sk-SK" dirty="0" err="1" smtClean="0"/>
              <a:t>Kelly</a:t>
            </a:r>
            <a:r>
              <a:rPr lang="sk-SK" dirty="0" smtClean="0"/>
              <a:t> tvrdí, že </a:t>
            </a:r>
            <a:r>
              <a:rPr lang="sk-SK" dirty="0" err="1" smtClean="0"/>
              <a:t>Newgrange</a:t>
            </a:r>
            <a:r>
              <a:rPr lang="sk-SK" dirty="0" smtClean="0"/>
              <a:t> je nielen veľkolepá mohyla, ale zároveň prehistorické observatórium. Poukázal na skutočnosť, že stavba je orientovaná tak, aby svetlo vychádzajúceho slnka presne v deň zimného slnovratu 21. decembra dopadalo do chodby v </a:t>
            </a:r>
            <a:r>
              <a:rPr lang="sk-SK" dirty="0" err="1" smtClean="0"/>
              <a:t>Newgrange</a:t>
            </a:r>
            <a:r>
              <a:rPr lang="sk-SK" dirty="0" smtClean="0"/>
              <a:t> a osvetľovalo</a:t>
            </a:r>
            <a:br>
              <a:rPr lang="sk-SK" dirty="0" smtClean="0"/>
            </a:br>
            <a:r>
              <a:rPr lang="sk-SK" dirty="0" smtClean="0"/>
              <a:t>vyzdobený kameň na vzdialenom konci hrobky. Tento úkaz, keď slnečný lúč prenikne cez úzku štrbinu dovnútra hrobky možno pozorovať len v období dvoch týždňov okolo zimného slnovratu. Zdá sa, že </a:t>
            </a:r>
            <a:r>
              <a:rPr lang="sk-SK" dirty="0" err="1" smtClean="0"/>
              <a:t>Newgrange</a:t>
            </a:r>
            <a:r>
              <a:rPr lang="sk-SK" dirty="0" smtClean="0"/>
              <a:t> slúžil aj ako starobylá náhrada kalendára, ktorý presne zaznamenával jeden z kľúčových dní roka, zimný slnovrat.</a:t>
            </a:r>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9</a:t>
            </a:fld>
            <a:endParaRPr lang="sk-SK"/>
          </a:p>
        </p:txBody>
      </p:sp>
    </p:spTree>
    <p:extLst>
      <p:ext uri="{BB962C8B-B14F-4D97-AF65-F5344CB8AC3E}">
        <p14:creationId xmlns:p14="http://schemas.microsoft.com/office/powerpoint/2010/main" val="104303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dirty="0" smtClean="0"/>
              <a:t>viac ako 500 km2 kamenného, vápencového povrchu rozširovaniu desiatkami kilometrov trhlín, Vápencová vrstva je miestami až 800m silná a tvorila pred mnohými miliónmi rokov dno mora, ktoré neskôr ustúpilo a povrch bol na dlhú dobu vystavený pôsobeniu ľadovcov, sopečným erózii a meniacemu sa </a:t>
            </a:r>
            <a:r>
              <a:rPr lang="sk-SK" dirty="0" err="1" smtClean="0"/>
              <a:t>klimat</a:t>
            </a:r>
            <a:r>
              <a:rPr lang="sk-SK" dirty="0" smtClean="0"/>
              <a:t>, ktoré planinu vytvarovali do dnešnej podoby.</a:t>
            </a:r>
          </a:p>
          <a:p>
            <a:r>
              <a:rPr lang="sk-SK" dirty="0" smtClean="0"/>
              <a:t>Bez ohľadu na tento drsný opis </a:t>
            </a:r>
            <a:r>
              <a:rPr lang="sk-SK" dirty="0" err="1" smtClean="0"/>
              <a:t>skurečnosti</a:t>
            </a:r>
            <a:r>
              <a:rPr lang="sk-SK" dirty="0" smtClean="0"/>
              <a:t> je dnes </a:t>
            </a:r>
            <a:r>
              <a:rPr lang="sk-SK" dirty="0" err="1" smtClean="0"/>
              <a:t>Burren</a:t>
            </a:r>
            <a:r>
              <a:rPr lang="sk-SK" dirty="0" smtClean="0"/>
              <a:t> vyhľadávaný aj znalci a milovníkov rastlín. Nachádzajú tu kvety a rastliny inde rastúce v značne odlišných podmienkach a oblastiach</a:t>
            </a:r>
          </a:p>
          <a:p>
            <a:r>
              <a:rPr lang="sk-SK" dirty="0" smtClean="0"/>
              <a:t>Cez všetku tú nehostinnosť, ktorú na prvý pohľad náhorná plošina </a:t>
            </a:r>
            <a:r>
              <a:rPr lang="sk-SK" dirty="0" err="1" smtClean="0"/>
              <a:t>Burren</a:t>
            </a:r>
            <a:r>
              <a:rPr lang="sk-SK" dirty="0" smtClean="0"/>
              <a:t> pôsobí bola podľa archeologických nálezov oblasť osídlená už pred 6000 rokmi a nachádza sa tu najväčšia koncentrácia </a:t>
            </a:r>
            <a:r>
              <a:rPr lang="sk-SK" dirty="0" err="1" smtClean="0"/>
              <a:t>megalitických</a:t>
            </a:r>
            <a:r>
              <a:rPr lang="sk-SK" dirty="0" smtClean="0"/>
              <a:t> pamiatok v celom Írsku. Je ich tu okolo sedemdesiatich a asi najznámejší je portálový </a:t>
            </a:r>
            <a:r>
              <a:rPr lang="sk-SK" dirty="0" err="1" smtClean="0"/>
              <a:t>dolmen</a:t>
            </a:r>
            <a:r>
              <a:rPr lang="sk-SK" dirty="0" smtClean="0"/>
              <a:t> </a:t>
            </a:r>
            <a:r>
              <a:rPr lang="sk-SK" dirty="0" err="1" smtClean="0"/>
              <a:t>Poulnabrone</a:t>
            </a:r>
            <a:r>
              <a:rPr lang="sk-SK" dirty="0" smtClean="0"/>
              <a:t> starý viac ako 5000 rokov. Vápencová planina skrýva tiež desiatky kilometrov jaskýň, ktoré vznikli pôsobením mohutných podzemných riek. Neznámejšieho je sprístupnená jaskyňa </a:t>
            </a:r>
            <a:r>
              <a:rPr lang="sk-SK" dirty="0" err="1" smtClean="0"/>
              <a:t>Aillwee</a:t>
            </a:r>
            <a:r>
              <a:rPr lang="sk-SK" dirty="0" smtClean="0"/>
              <a:t> </a:t>
            </a:r>
            <a:r>
              <a:rPr lang="sk-SK" dirty="0" err="1" smtClean="0"/>
              <a:t>Cave</a:t>
            </a:r>
            <a:r>
              <a:rPr lang="sk-SK" dirty="0" smtClean="0"/>
              <a:t>.</a:t>
            </a:r>
            <a:endParaRPr lang="sk-SK" dirty="0"/>
          </a:p>
        </p:txBody>
      </p:sp>
      <p:sp>
        <p:nvSpPr>
          <p:cNvPr id="4" name="Zástupný symbol čísla snímky 3"/>
          <p:cNvSpPr>
            <a:spLocks noGrp="1"/>
          </p:cNvSpPr>
          <p:nvPr>
            <p:ph type="sldNum" sz="quarter" idx="10"/>
          </p:nvPr>
        </p:nvSpPr>
        <p:spPr/>
        <p:txBody>
          <a:bodyPr/>
          <a:lstStyle/>
          <a:p>
            <a:fld id="{CCE10190-C8CE-4BE0-BE2E-35C7A297E025}" type="slidenum">
              <a:rPr lang="sk-SK" smtClean="0"/>
              <a:t>10</a:t>
            </a:fld>
            <a:endParaRPr lang="sk-SK"/>
          </a:p>
        </p:txBody>
      </p:sp>
    </p:spTree>
    <p:extLst>
      <p:ext uri="{BB962C8B-B14F-4D97-AF65-F5344CB8AC3E}">
        <p14:creationId xmlns:p14="http://schemas.microsoft.com/office/powerpoint/2010/main" val="2394873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EA415D40-0635-466B-BA2C-4233AA764150}" type="datetimeFigureOut">
              <a:rPr lang="sk-SK" smtClean="0"/>
              <a:t>5. 10. 2015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875521E9-D3A6-4B3F-9B87-0BE5813B37AC}" type="slidenum">
              <a:rPr lang="sk-SK" smtClean="0"/>
              <a:t>‹#›</a:t>
            </a:fld>
            <a:endParaRPr lang="sk-SK"/>
          </a:p>
        </p:txBody>
      </p:sp>
    </p:spTree>
    <p:extLst>
      <p:ext uri="{BB962C8B-B14F-4D97-AF65-F5344CB8AC3E}">
        <p14:creationId xmlns:p14="http://schemas.microsoft.com/office/powerpoint/2010/main" val="3770569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EA415D40-0635-466B-BA2C-4233AA764150}" type="datetimeFigureOut">
              <a:rPr lang="sk-SK" smtClean="0"/>
              <a:t>5. 10. 2015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875521E9-D3A6-4B3F-9B87-0BE5813B37AC}" type="slidenum">
              <a:rPr lang="sk-SK" smtClean="0"/>
              <a:t>‹#›</a:t>
            </a:fld>
            <a:endParaRPr lang="sk-SK"/>
          </a:p>
        </p:txBody>
      </p:sp>
    </p:spTree>
    <p:extLst>
      <p:ext uri="{BB962C8B-B14F-4D97-AF65-F5344CB8AC3E}">
        <p14:creationId xmlns:p14="http://schemas.microsoft.com/office/powerpoint/2010/main" val="26686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EA415D40-0635-466B-BA2C-4233AA764150}" type="datetimeFigureOut">
              <a:rPr lang="sk-SK" smtClean="0"/>
              <a:t>5. 10. 2015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875521E9-D3A6-4B3F-9B87-0BE5813B37AC}" type="slidenum">
              <a:rPr lang="sk-SK" smtClean="0"/>
              <a:t>‹#›</a:t>
            </a:fld>
            <a:endParaRPr lang="sk-SK"/>
          </a:p>
        </p:txBody>
      </p:sp>
    </p:spTree>
    <p:extLst>
      <p:ext uri="{BB962C8B-B14F-4D97-AF65-F5344CB8AC3E}">
        <p14:creationId xmlns:p14="http://schemas.microsoft.com/office/powerpoint/2010/main" val="514769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EA415D40-0635-466B-BA2C-4233AA764150}" type="datetimeFigureOut">
              <a:rPr lang="sk-SK" smtClean="0"/>
              <a:t>5. 10. 2015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875521E9-D3A6-4B3F-9B87-0BE5813B37AC}" type="slidenum">
              <a:rPr lang="sk-SK" smtClean="0"/>
              <a:t>‹#›</a:t>
            </a:fld>
            <a:endParaRPr lang="sk-SK"/>
          </a:p>
        </p:txBody>
      </p:sp>
    </p:spTree>
    <p:extLst>
      <p:ext uri="{BB962C8B-B14F-4D97-AF65-F5344CB8AC3E}">
        <p14:creationId xmlns:p14="http://schemas.microsoft.com/office/powerpoint/2010/main" val="1970534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EA415D40-0635-466B-BA2C-4233AA764150}" type="datetimeFigureOut">
              <a:rPr lang="sk-SK" smtClean="0"/>
              <a:t>5. 10. 2015</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875521E9-D3A6-4B3F-9B87-0BE5813B37AC}" type="slidenum">
              <a:rPr lang="sk-SK" smtClean="0"/>
              <a:t>‹#›</a:t>
            </a:fld>
            <a:endParaRPr lang="sk-SK"/>
          </a:p>
        </p:txBody>
      </p:sp>
    </p:spTree>
    <p:extLst>
      <p:ext uri="{BB962C8B-B14F-4D97-AF65-F5344CB8AC3E}">
        <p14:creationId xmlns:p14="http://schemas.microsoft.com/office/powerpoint/2010/main" val="327503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838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6172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EA415D40-0635-466B-BA2C-4233AA764150}" type="datetimeFigureOut">
              <a:rPr lang="sk-SK" smtClean="0"/>
              <a:t>5. 10. 2015</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875521E9-D3A6-4B3F-9B87-0BE5813B37AC}" type="slidenum">
              <a:rPr lang="sk-SK" smtClean="0"/>
              <a:t>‹#›</a:t>
            </a:fld>
            <a:endParaRPr lang="sk-SK"/>
          </a:p>
        </p:txBody>
      </p:sp>
    </p:spTree>
    <p:extLst>
      <p:ext uri="{BB962C8B-B14F-4D97-AF65-F5344CB8AC3E}">
        <p14:creationId xmlns:p14="http://schemas.microsoft.com/office/powerpoint/2010/main" val="4070528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EA415D40-0635-466B-BA2C-4233AA764150}" type="datetimeFigureOut">
              <a:rPr lang="sk-SK" smtClean="0"/>
              <a:t>5. 10. 2015</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875521E9-D3A6-4B3F-9B87-0BE5813B37AC}" type="slidenum">
              <a:rPr lang="sk-SK" smtClean="0"/>
              <a:t>‹#›</a:t>
            </a:fld>
            <a:endParaRPr lang="sk-SK"/>
          </a:p>
        </p:txBody>
      </p:sp>
    </p:spTree>
    <p:extLst>
      <p:ext uri="{BB962C8B-B14F-4D97-AF65-F5344CB8AC3E}">
        <p14:creationId xmlns:p14="http://schemas.microsoft.com/office/powerpoint/2010/main" val="4206368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EA415D40-0635-466B-BA2C-4233AA764150}" type="datetimeFigureOut">
              <a:rPr lang="sk-SK" smtClean="0"/>
              <a:t>5. 10. 2015</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875521E9-D3A6-4B3F-9B87-0BE5813B37AC}" type="slidenum">
              <a:rPr lang="sk-SK" smtClean="0"/>
              <a:t>‹#›</a:t>
            </a:fld>
            <a:endParaRPr lang="sk-SK"/>
          </a:p>
        </p:txBody>
      </p:sp>
    </p:spTree>
    <p:extLst>
      <p:ext uri="{BB962C8B-B14F-4D97-AF65-F5344CB8AC3E}">
        <p14:creationId xmlns:p14="http://schemas.microsoft.com/office/powerpoint/2010/main" val="2708396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EA415D40-0635-466B-BA2C-4233AA764150}" type="datetimeFigureOut">
              <a:rPr lang="sk-SK" smtClean="0"/>
              <a:t>5. 10. 2015</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875521E9-D3A6-4B3F-9B87-0BE5813B37AC}" type="slidenum">
              <a:rPr lang="sk-SK" smtClean="0"/>
              <a:t>‹#›</a:t>
            </a:fld>
            <a:endParaRPr lang="sk-SK"/>
          </a:p>
        </p:txBody>
      </p:sp>
    </p:spTree>
    <p:extLst>
      <p:ext uri="{BB962C8B-B14F-4D97-AF65-F5344CB8AC3E}">
        <p14:creationId xmlns:p14="http://schemas.microsoft.com/office/powerpoint/2010/main" val="255887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EA415D40-0635-466B-BA2C-4233AA764150}" type="datetimeFigureOut">
              <a:rPr lang="sk-SK" smtClean="0"/>
              <a:t>5. 10. 2015</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875521E9-D3A6-4B3F-9B87-0BE5813B37AC}" type="slidenum">
              <a:rPr lang="sk-SK" smtClean="0"/>
              <a:t>‹#›</a:t>
            </a:fld>
            <a:endParaRPr lang="sk-SK"/>
          </a:p>
        </p:txBody>
      </p:sp>
    </p:spTree>
    <p:extLst>
      <p:ext uri="{BB962C8B-B14F-4D97-AF65-F5344CB8AC3E}">
        <p14:creationId xmlns:p14="http://schemas.microsoft.com/office/powerpoint/2010/main" val="2253351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EA415D40-0635-466B-BA2C-4233AA764150}" type="datetimeFigureOut">
              <a:rPr lang="sk-SK" smtClean="0"/>
              <a:t>5. 10. 2015</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875521E9-D3A6-4B3F-9B87-0BE5813B37AC}" type="slidenum">
              <a:rPr lang="sk-SK" smtClean="0"/>
              <a:t>‹#›</a:t>
            </a:fld>
            <a:endParaRPr lang="sk-SK"/>
          </a:p>
        </p:txBody>
      </p:sp>
    </p:spTree>
    <p:extLst>
      <p:ext uri="{BB962C8B-B14F-4D97-AF65-F5344CB8AC3E}">
        <p14:creationId xmlns:p14="http://schemas.microsoft.com/office/powerpoint/2010/main" val="4031080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15D40-0635-466B-BA2C-4233AA764150}" type="datetimeFigureOut">
              <a:rPr lang="sk-SK" smtClean="0"/>
              <a:t>5. 10. 2015</a:t>
            </a:fld>
            <a:endParaRPr lang="sk-SK"/>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521E9-D3A6-4B3F-9B87-0BE5813B37AC}" type="slidenum">
              <a:rPr lang="sk-SK" smtClean="0"/>
              <a:t>‹#›</a:t>
            </a:fld>
            <a:endParaRPr lang="sk-SK"/>
          </a:p>
        </p:txBody>
      </p:sp>
    </p:spTree>
    <p:extLst>
      <p:ext uri="{BB962C8B-B14F-4D97-AF65-F5344CB8AC3E}">
        <p14:creationId xmlns:p14="http://schemas.microsoft.com/office/powerpoint/2010/main" val="3418280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hyperlink" Target="http://cestovanie.aktuality.sk/clanok/79/posledny-pristav-titanicu/" TargetMode="External"/><Relationship Id="rId13" Type="http://schemas.openxmlformats.org/officeDocument/2006/relationships/hyperlink" Target="https://anotherheader.wordpress.com/2013/12/02/ireland-cobh/" TargetMode="External"/><Relationship Id="rId18" Type="http://schemas.openxmlformats.org/officeDocument/2006/relationships/hyperlink" Target="http://poznej-irsko.webnode.cz/prirodni-pamatky/" TargetMode="External"/><Relationship Id="rId3" Type="http://schemas.openxmlformats.org/officeDocument/2006/relationships/hyperlink" Target="http://www.inyourpocket.com/dublin/Westport,-Croagh-Patrick-and-Clew-Bay_104098v#&amp;gid=1&amp;pid=2" TargetMode="External"/><Relationship Id="rId7" Type="http://schemas.openxmlformats.org/officeDocument/2006/relationships/hyperlink" Target="http://www.irsko-aktualne.cz/irska-mesta" TargetMode="External"/><Relationship Id="rId12" Type="http://schemas.openxmlformats.org/officeDocument/2006/relationships/hyperlink" Target="http://powerscourt.com/waterfall" TargetMode="External"/><Relationship Id="rId17" Type="http://schemas.openxmlformats.org/officeDocument/2006/relationships/hyperlink" Target="http://ingeniousireland.ie/wp-content/uploads/2012/05/Burren-burrenbeo.jpg" TargetMode="External"/><Relationship Id="rId2" Type="http://schemas.openxmlformats.org/officeDocument/2006/relationships/image" Target="../media/image42.png"/><Relationship Id="rId16" Type="http://schemas.openxmlformats.org/officeDocument/2006/relationships/hyperlink" Target="http://irsko.svetadily.cz/clanky/Narodni-park-Burren-na-skok-v-botanickem-raji" TargetMode="External"/><Relationship Id="rId1" Type="http://schemas.openxmlformats.org/officeDocument/2006/relationships/slideLayout" Target="../slideLayouts/slideLayout2.xml"/><Relationship Id="rId6" Type="http://schemas.openxmlformats.org/officeDocument/2006/relationships/hyperlink" Target="http://www.poznavaci-zajezdy-irsko.cz/kategorie/irsko--narodni-symboly.aspx" TargetMode="External"/><Relationship Id="rId11" Type="http://schemas.openxmlformats.org/officeDocument/2006/relationships/hyperlink" Target="http://www.izun.eu/out-of-czu/dublin-podruhe-kdo-nepije-s-nami-pije-proti-nam" TargetMode="External"/><Relationship Id="rId5" Type="http://schemas.openxmlformats.org/officeDocument/2006/relationships/hyperlink" Target="http://www.myguiadeviajes.com/2015/09/dublin-12-visitas-mas-alla-de-los-pubs/" TargetMode="External"/><Relationship Id="rId15" Type="http://schemas.openxmlformats.org/officeDocument/2006/relationships/hyperlink" Target="http://www.khbuzz.com/2015/08/21/world-top-10-thrilling-places/" TargetMode="External"/><Relationship Id="rId10" Type="http://schemas.openxmlformats.org/officeDocument/2006/relationships/hyperlink" Target="http://powerscourt.com/gardens" TargetMode="External"/><Relationship Id="rId4" Type="http://schemas.openxmlformats.org/officeDocument/2006/relationships/hyperlink" Target="http://seanmunger.com/2015/06/01/interiors-seans-bar-athlone-ireland-the-oldest-pub-in-europe/" TargetMode="External"/><Relationship Id="rId9" Type="http://schemas.openxmlformats.org/officeDocument/2006/relationships/hyperlink" Target="http://www.ceskatelevize.cz/ct24/svet/1416730-na-svateho-patrika-se-hlavne-pije" TargetMode="External"/><Relationship Id="rId14" Type="http://schemas.openxmlformats.org/officeDocument/2006/relationships/hyperlink" Target="http://cyril-helnwein.deviantart.com/art/Rock-of-Cashel-2-6238403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stretch>
            <a:fillRect/>
          </a:stretch>
        </p:blipFill>
        <p:spPr>
          <a:xfrm>
            <a:off x="0" y="0"/>
            <a:ext cx="12191999" cy="6885333"/>
          </a:xfrm>
          <a:prstGeom prst="rect">
            <a:avLst/>
          </a:prstGeom>
        </p:spPr>
      </p:pic>
      <p:sp>
        <p:nvSpPr>
          <p:cNvPr id="2" name="Nadpis 1"/>
          <p:cNvSpPr>
            <a:spLocks noGrp="1"/>
          </p:cNvSpPr>
          <p:nvPr>
            <p:ph type="ctrTitle"/>
          </p:nvPr>
        </p:nvSpPr>
        <p:spPr>
          <a:xfrm>
            <a:off x="205405" y="198783"/>
            <a:ext cx="3193775" cy="1071563"/>
          </a:xfrm>
        </p:spPr>
        <p:txBody>
          <a:bodyPr>
            <a:noAutofit/>
          </a:bodyPr>
          <a:lstStyle/>
          <a:p>
            <a:r>
              <a:rPr lang="sk-SK" sz="7200" b="1" dirty="0" smtClean="0">
                <a:solidFill>
                  <a:srgbClr val="002060"/>
                </a:solidFill>
                <a:effectLst>
                  <a:outerShdw blurRad="38100" dist="38100" dir="2700000" algn="tl">
                    <a:srgbClr val="000000">
                      <a:alpha val="43137"/>
                    </a:srgbClr>
                  </a:outerShdw>
                </a:effectLst>
              </a:rPr>
              <a:t>Írsko</a:t>
            </a:r>
            <a:endParaRPr lang="sk-SK" sz="7200" b="1" dirty="0">
              <a:solidFill>
                <a:srgbClr val="002060"/>
              </a:solidFill>
              <a:effectLst>
                <a:outerShdw blurRad="38100" dist="38100" dir="2700000" algn="tl">
                  <a:srgbClr val="000000">
                    <a:alpha val="43137"/>
                  </a:srgbClr>
                </a:outerShdw>
              </a:effectLst>
            </a:endParaRPr>
          </a:p>
        </p:txBody>
      </p:sp>
      <p:sp>
        <p:nvSpPr>
          <p:cNvPr id="3" name="Podnadpis 2"/>
          <p:cNvSpPr>
            <a:spLocks noGrp="1"/>
          </p:cNvSpPr>
          <p:nvPr>
            <p:ph type="subTitle" idx="1"/>
          </p:nvPr>
        </p:nvSpPr>
        <p:spPr>
          <a:xfrm>
            <a:off x="689111" y="1268483"/>
            <a:ext cx="3021496" cy="950843"/>
          </a:xfrm>
        </p:spPr>
        <p:txBody>
          <a:bodyPr/>
          <a:lstStyle/>
          <a:p>
            <a:r>
              <a:rPr lang="sk-SK" b="1" dirty="0" smtClean="0">
                <a:solidFill>
                  <a:srgbClr val="002060"/>
                </a:solidFill>
              </a:rPr>
              <a:t>Petra </a:t>
            </a:r>
            <a:r>
              <a:rPr lang="sk-SK" b="1" dirty="0" err="1" smtClean="0">
                <a:solidFill>
                  <a:srgbClr val="002060"/>
                </a:solidFill>
              </a:rPr>
              <a:t>Petrovová</a:t>
            </a:r>
            <a:r>
              <a:rPr lang="sk-SK" b="1" dirty="0" smtClean="0">
                <a:solidFill>
                  <a:srgbClr val="002060"/>
                </a:solidFill>
              </a:rPr>
              <a:t> III.B</a:t>
            </a:r>
            <a:endParaRPr lang="sk-SK" b="1" dirty="0">
              <a:solidFill>
                <a:srgbClr val="002060"/>
              </a:solidFill>
            </a:endParaRPr>
          </a:p>
        </p:txBody>
      </p:sp>
    </p:spTree>
    <p:extLst>
      <p:ext uri="{BB962C8B-B14F-4D97-AF65-F5344CB8AC3E}">
        <p14:creationId xmlns:p14="http://schemas.microsoft.com/office/powerpoint/2010/main" val="3151127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3"/>
          <a:stretch>
            <a:fillRect/>
          </a:stretch>
        </p:blipFill>
        <p:spPr>
          <a:xfrm>
            <a:off x="-529" y="-297"/>
            <a:ext cx="12193057" cy="6858594"/>
          </a:xfrm>
          <a:prstGeom prst="rect">
            <a:avLst/>
          </a:prstGeom>
        </p:spPr>
      </p:pic>
      <p:sp>
        <p:nvSpPr>
          <p:cNvPr id="2" name="Nadpis 1"/>
          <p:cNvSpPr>
            <a:spLocks noGrp="1"/>
          </p:cNvSpPr>
          <p:nvPr>
            <p:ph type="title"/>
          </p:nvPr>
        </p:nvSpPr>
        <p:spPr>
          <a:xfrm>
            <a:off x="417883" y="204237"/>
            <a:ext cx="5715000" cy="1133475"/>
          </a:xfrm>
          <a:solidFill>
            <a:schemeClr val="accent6">
              <a:lumMod val="40000"/>
              <a:lumOff val="60000"/>
            </a:schemeClr>
          </a:solidFill>
        </p:spPr>
        <p:txBody>
          <a:bodyPr/>
          <a:lstStyle/>
          <a:p>
            <a:r>
              <a:rPr lang="sk-SK" b="1" dirty="0" err="1" smtClean="0">
                <a:latin typeface="Calibri Light" panose="020F0302020204030204" pitchFamily="34" charset="0"/>
              </a:rPr>
              <a:t>Burren</a:t>
            </a:r>
            <a:r>
              <a:rPr lang="sk-SK" b="1" dirty="0" smtClean="0">
                <a:latin typeface="Calibri Light" panose="020F0302020204030204" pitchFamily="34" charset="0"/>
              </a:rPr>
              <a:t> – kamenná púšť</a:t>
            </a:r>
            <a:endParaRPr lang="sk-SK" b="1" dirty="0">
              <a:latin typeface="Calibri Light" panose="020F0302020204030204" pitchFamily="34" charset="0"/>
            </a:endParaRPr>
          </a:p>
        </p:txBody>
      </p:sp>
      <p:pic>
        <p:nvPicPr>
          <p:cNvPr id="6" name="Obrázok 5"/>
          <p:cNvPicPr>
            <a:picLocks noChangeAspect="1"/>
          </p:cNvPicPr>
          <p:nvPr/>
        </p:nvPicPr>
        <p:blipFill>
          <a:blip r:embed="rId4"/>
          <a:stretch>
            <a:fillRect/>
          </a:stretch>
        </p:blipFill>
        <p:spPr>
          <a:xfrm>
            <a:off x="243206" y="1713143"/>
            <a:ext cx="4566919" cy="3431713"/>
          </a:xfrm>
          <a:prstGeom prst="rect">
            <a:avLst/>
          </a:prstGeom>
          <a:effectLst>
            <a:glow rad="127000">
              <a:schemeClr val="accent6">
                <a:lumMod val="75000"/>
              </a:schemeClr>
            </a:glow>
          </a:effectLst>
        </p:spPr>
      </p:pic>
      <p:pic>
        <p:nvPicPr>
          <p:cNvPr id="8" name="Obrázok 7"/>
          <p:cNvPicPr>
            <a:picLocks noChangeAspect="1"/>
          </p:cNvPicPr>
          <p:nvPr/>
        </p:nvPicPr>
        <p:blipFill>
          <a:blip r:embed="rId5"/>
          <a:stretch>
            <a:fillRect/>
          </a:stretch>
        </p:blipFill>
        <p:spPr>
          <a:xfrm>
            <a:off x="7455641" y="588070"/>
            <a:ext cx="4736359" cy="5902688"/>
          </a:xfrm>
          <a:prstGeom prst="rect">
            <a:avLst/>
          </a:prstGeom>
        </p:spPr>
      </p:pic>
      <p:sp>
        <p:nvSpPr>
          <p:cNvPr id="9" name="Krát 8"/>
          <p:cNvSpPr/>
          <p:nvPr/>
        </p:nvSpPr>
        <p:spPr>
          <a:xfrm>
            <a:off x="8755455" y="3898464"/>
            <a:ext cx="413913" cy="361968"/>
          </a:xfrm>
          <a:prstGeom prst="mathMultiply">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sk-SK"/>
          </a:p>
        </p:txBody>
      </p:sp>
      <p:pic>
        <p:nvPicPr>
          <p:cNvPr id="5" name="Obrázok 4"/>
          <p:cNvPicPr>
            <a:picLocks noChangeAspect="1"/>
          </p:cNvPicPr>
          <p:nvPr/>
        </p:nvPicPr>
        <p:blipFill>
          <a:blip r:embed="rId6"/>
          <a:stretch>
            <a:fillRect/>
          </a:stretch>
        </p:blipFill>
        <p:spPr>
          <a:xfrm>
            <a:off x="3008243" y="1574956"/>
            <a:ext cx="5563289" cy="3712891"/>
          </a:xfrm>
          <a:prstGeom prst="rect">
            <a:avLst/>
          </a:prstGeom>
          <a:effectLst>
            <a:glow rad="127000">
              <a:schemeClr val="accent6">
                <a:lumMod val="75000"/>
              </a:schemeClr>
            </a:glow>
          </a:effectLst>
        </p:spPr>
      </p:pic>
      <p:pic>
        <p:nvPicPr>
          <p:cNvPr id="7" name="Obrázok 6"/>
          <p:cNvPicPr>
            <a:picLocks noChangeAspect="1"/>
          </p:cNvPicPr>
          <p:nvPr/>
        </p:nvPicPr>
        <p:blipFill>
          <a:blip r:embed="rId7"/>
          <a:stretch>
            <a:fillRect/>
          </a:stretch>
        </p:blipFill>
        <p:spPr>
          <a:xfrm>
            <a:off x="838200" y="3968837"/>
            <a:ext cx="3701116" cy="2781124"/>
          </a:xfrm>
          <a:prstGeom prst="rect">
            <a:avLst/>
          </a:prstGeom>
          <a:effectLst>
            <a:glow rad="127000">
              <a:schemeClr val="accent6">
                <a:lumMod val="75000"/>
              </a:schemeClr>
            </a:glow>
          </a:effectLst>
        </p:spPr>
      </p:pic>
    </p:spTree>
    <p:extLst>
      <p:ext uri="{BB962C8B-B14F-4D97-AF65-F5344CB8AC3E}">
        <p14:creationId xmlns:p14="http://schemas.microsoft.com/office/powerpoint/2010/main" val="84187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3"/>
          <a:stretch>
            <a:fillRect/>
          </a:stretch>
        </p:blipFill>
        <p:spPr>
          <a:xfrm>
            <a:off x="-529" y="-297"/>
            <a:ext cx="12193057" cy="6858594"/>
          </a:xfrm>
          <a:prstGeom prst="rect">
            <a:avLst/>
          </a:prstGeom>
        </p:spPr>
      </p:pic>
      <p:sp>
        <p:nvSpPr>
          <p:cNvPr id="2" name="Nadpis 1"/>
          <p:cNvSpPr>
            <a:spLocks noGrp="1"/>
          </p:cNvSpPr>
          <p:nvPr>
            <p:ph type="title"/>
          </p:nvPr>
        </p:nvSpPr>
        <p:spPr>
          <a:xfrm>
            <a:off x="838200" y="365125"/>
            <a:ext cx="5236029" cy="1042811"/>
          </a:xfrm>
          <a:solidFill>
            <a:schemeClr val="accent6">
              <a:lumMod val="40000"/>
              <a:lumOff val="60000"/>
            </a:schemeClr>
          </a:solidFill>
        </p:spPr>
        <p:txBody>
          <a:bodyPr>
            <a:normAutofit fontScale="90000"/>
          </a:bodyPr>
          <a:lstStyle/>
          <a:p>
            <a:r>
              <a:rPr lang="sk-SK" sz="4900" b="1" dirty="0" smtClean="0"/>
              <a:t/>
            </a:r>
            <a:br>
              <a:rPr lang="sk-SK" sz="4900" b="1" dirty="0" smtClean="0"/>
            </a:br>
            <a:r>
              <a:rPr lang="sk-SK" sz="4900" b="1" dirty="0" err="1" smtClean="0"/>
              <a:t>Powerscourt</a:t>
            </a:r>
            <a:r>
              <a:rPr lang="sk-SK" sz="4900" b="1" dirty="0" smtClean="0"/>
              <a:t> </a:t>
            </a:r>
            <a:r>
              <a:rPr lang="sk-SK" sz="4900" b="1" dirty="0" err="1" smtClean="0"/>
              <a:t>Estate</a:t>
            </a:r>
            <a:r>
              <a:rPr lang="sk-SK" b="1" dirty="0" smtClean="0"/>
              <a:t/>
            </a:r>
            <a:br>
              <a:rPr lang="sk-SK" b="1" dirty="0" smtClean="0"/>
            </a:br>
            <a:endParaRPr lang="sk-SK" dirty="0"/>
          </a:p>
        </p:txBody>
      </p:sp>
      <p:pic>
        <p:nvPicPr>
          <p:cNvPr id="3" name="Obrázok 2"/>
          <p:cNvPicPr>
            <a:picLocks noChangeAspect="1"/>
          </p:cNvPicPr>
          <p:nvPr/>
        </p:nvPicPr>
        <p:blipFill>
          <a:blip r:embed="rId4"/>
          <a:stretch>
            <a:fillRect/>
          </a:stretch>
        </p:blipFill>
        <p:spPr>
          <a:xfrm>
            <a:off x="7455641" y="588070"/>
            <a:ext cx="4736359" cy="5902688"/>
          </a:xfrm>
          <a:prstGeom prst="rect">
            <a:avLst/>
          </a:prstGeom>
        </p:spPr>
      </p:pic>
      <p:sp>
        <p:nvSpPr>
          <p:cNvPr id="10" name="Krát 9"/>
          <p:cNvSpPr/>
          <p:nvPr/>
        </p:nvSpPr>
        <p:spPr>
          <a:xfrm>
            <a:off x="10990561" y="3429000"/>
            <a:ext cx="413913" cy="361968"/>
          </a:xfrm>
          <a:prstGeom prst="mathMultiply">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sk-SK"/>
          </a:p>
        </p:txBody>
      </p:sp>
      <p:pic>
        <p:nvPicPr>
          <p:cNvPr id="6" name="Obrázok 5"/>
          <p:cNvPicPr>
            <a:picLocks noChangeAspect="1"/>
          </p:cNvPicPr>
          <p:nvPr/>
        </p:nvPicPr>
        <p:blipFill>
          <a:blip r:embed="rId5"/>
          <a:stretch>
            <a:fillRect/>
          </a:stretch>
        </p:blipFill>
        <p:spPr>
          <a:xfrm>
            <a:off x="-21718" y="1253231"/>
            <a:ext cx="12191893" cy="3644868"/>
          </a:xfrm>
          <a:prstGeom prst="rect">
            <a:avLst/>
          </a:prstGeom>
          <a:effectLst>
            <a:glow rad="127000">
              <a:schemeClr val="accent6">
                <a:lumMod val="75000"/>
              </a:schemeClr>
            </a:glow>
          </a:effectLst>
        </p:spPr>
      </p:pic>
      <p:pic>
        <p:nvPicPr>
          <p:cNvPr id="5" name="Obrázok 4"/>
          <p:cNvPicPr>
            <a:picLocks noChangeAspect="1"/>
          </p:cNvPicPr>
          <p:nvPr/>
        </p:nvPicPr>
        <p:blipFill>
          <a:blip r:embed="rId6"/>
          <a:stretch>
            <a:fillRect/>
          </a:stretch>
        </p:blipFill>
        <p:spPr>
          <a:xfrm>
            <a:off x="0" y="1354963"/>
            <a:ext cx="7899852" cy="5268913"/>
          </a:xfrm>
          <a:prstGeom prst="rect">
            <a:avLst/>
          </a:prstGeom>
          <a:effectLst>
            <a:glow rad="127000">
              <a:schemeClr val="accent6">
                <a:lumMod val="75000"/>
              </a:schemeClr>
            </a:glow>
          </a:effectLst>
        </p:spPr>
      </p:pic>
      <p:pic>
        <p:nvPicPr>
          <p:cNvPr id="8" name="Obrázok 7"/>
          <p:cNvPicPr>
            <a:picLocks noChangeAspect="1"/>
          </p:cNvPicPr>
          <p:nvPr/>
        </p:nvPicPr>
        <p:blipFill>
          <a:blip r:embed="rId7"/>
          <a:stretch>
            <a:fillRect/>
          </a:stretch>
        </p:blipFill>
        <p:spPr>
          <a:xfrm>
            <a:off x="6203876" y="1999679"/>
            <a:ext cx="5966563" cy="3979480"/>
          </a:xfrm>
          <a:prstGeom prst="rect">
            <a:avLst/>
          </a:prstGeom>
          <a:effectLst>
            <a:glow rad="127000">
              <a:schemeClr val="accent6">
                <a:lumMod val="75000"/>
              </a:schemeClr>
            </a:glow>
          </a:effectLst>
        </p:spPr>
      </p:pic>
      <p:pic>
        <p:nvPicPr>
          <p:cNvPr id="9" name="Obrázok 8"/>
          <p:cNvPicPr>
            <a:picLocks noChangeAspect="1"/>
          </p:cNvPicPr>
          <p:nvPr/>
        </p:nvPicPr>
        <p:blipFill>
          <a:blip r:embed="rId8"/>
          <a:stretch>
            <a:fillRect/>
          </a:stretch>
        </p:blipFill>
        <p:spPr>
          <a:xfrm>
            <a:off x="8142487" y="220531"/>
            <a:ext cx="3635765" cy="4846605"/>
          </a:xfrm>
          <a:prstGeom prst="rect">
            <a:avLst/>
          </a:prstGeom>
          <a:effectLst>
            <a:glow rad="127000">
              <a:schemeClr val="accent6">
                <a:lumMod val="75000"/>
              </a:schemeClr>
            </a:glow>
          </a:effectLst>
        </p:spPr>
      </p:pic>
    </p:spTree>
    <p:extLst>
      <p:ext uri="{BB962C8B-B14F-4D97-AF65-F5344CB8AC3E}">
        <p14:creationId xmlns:p14="http://schemas.microsoft.com/office/powerpoint/2010/main" val="3221446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3"/>
          <a:stretch>
            <a:fillRect/>
          </a:stretch>
        </p:blipFill>
        <p:spPr>
          <a:xfrm>
            <a:off x="-529" y="-297"/>
            <a:ext cx="12193057" cy="6858594"/>
          </a:xfrm>
          <a:prstGeom prst="rect">
            <a:avLst/>
          </a:prstGeom>
        </p:spPr>
      </p:pic>
      <p:sp>
        <p:nvSpPr>
          <p:cNvPr id="2" name="Nadpis 1"/>
          <p:cNvSpPr>
            <a:spLocks noGrp="1"/>
          </p:cNvSpPr>
          <p:nvPr>
            <p:ph type="title"/>
          </p:nvPr>
        </p:nvSpPr>
        <p:spPr>
          <a:xfrm>
            <a:off x="461936" y="320418"/>
            <a:ext cx="1562100" cy="727075"/>
          </a:xfrm>
          <a:solidFill>
            <a:schemeClr val="accent6">
              <a:lumMod val="40000"/>
              <a:lumOff val="60000"/>
            </a:schemeClr>
          </a:solidFill>
        </p:spPr>
        <p:txBody>
          <a:bodyPr/>
          <a:lstStyle/>
          <a:p>
            <a:r>
              <a:rPr lang="sk-SK" b="1" dirty="0" err="1" smtClean="0"/>
              <a:t>Cobh</a:t>
            </a:r>
            <a:endParaRPr lang="sk-SK" b="1" dirty="0"/>
          </a:p>
        </p:txBody>
      </p:sp>
      <p:pic>
        <p:nvPicPr>
          <p:cNvPr id="8" name="Obrázok 7"/>
          <p:cNvPicPr>
            <a:picLocks noChangeAspect="1"/>
          </p:cNvPicPr>
          <p:nvPr/>
        </p:nvPicPr>
        <p:blipFill>
          <a:blip r:embed="rId4"/>
          <a:stretch>
            <a:fillRect/>
          </a:stretch>
        </p:blipFill>
        <p:spPr>
          <a:xfrm>
            <a:off x="7455641" y="588070"/>
            <a:ext cx="4736359" cy="5902688"/>
          </a:xfrm>
          <a:prstGeom prst="rect">
            <a:avLst/>
          </a:prstGeom>
        </p:spPr>
      </p:pic>
      <p:sp>
        <p:nvSpPr>
          <p:cNvPr id="9" name="Krát 8"/>
          <p:cNvSpPr/>
          <p:nvPr/>
        </p:nvSpPr>
        <p:spPr>
          <a:xfrm>
            <a:off x="9385917" y="5396654"/>
            <a:ext cx="413913" cy="361968"/>
          </a:xfrm>
          <a:prstGeom prst="mathMultiply">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sk-SK"/>
          </a:p>
        </p:txBody>
      </p:sp>
      <p:pic>
        <p:nvPicPr>
          <p:cNvPr id="5" name="Obrázok 4"/>
          <p:cNvPicPr>
            <a:picLocks noChangeAspect="1"/>
          </p:cNvPicPr>
          <p:nvPr/>
        </p:nvPicPr>
        <p:blipFill>
          <a:blip r:embed="rId5"/>
          <a:stretch>
            <a:fillRect/>
          </a:stretch>
        </p:blipFill>
        <p:spPr>
          <a:xfrm>
            <a:off x="123825" y="1422400"/>
            <a:ext cx="8782050" cy="4572000"/>
          </a:xfrm>
          <a:prstGeom prst="rect">
            <a:avLst/>
          </a:prstGeom>
          <a:effectLst>
            <a:glow rad="127000">
              <a:schemeClr val="accent6">
                <a:lumMod val="75000"/>
              </a:schemeClr>
            </a:glow>
          </a:effectLst>
        </p:spPr>
      </p:pic>
      <p:pic>
        <p:nvPicPr>
          <p:cNvPr id="7" name="Obrázok 6"/>
          <p:cNvPicPr>
            <a:picLocks noChangeAspect="1"/>
          </p:cNvPicPr>
          <p:nvPr/>
        </p:nvPicPr>
        <p:blipFill>
          <a:blip r:embed="rId6"/>
          <a:stretch>
            <a:fillRect/>
          </a:stretch>
        </p:blipFill>
        <p:spPr>
          <a:xfrm>
            <a:off x="1020560" y="2085439"/>
            <a:ext cx="6988579" cy="4647405"/>
          </a:xfrm>
          <a:prstGeom prst="rect">
            <a:avLst/>
          </a:prstGeom>
          <a:effectLst>
            <a:glow rad="127000">
              <a:schemeClr val="accent6">
                <a:lumMod val="75000"/>
              </a:schemeClr>
            </a:glow>
          </a:effectLst>
        </p:spPr>
      </p:pic>
      <p:pic>
        <p:nvPicPr>
          <p:cNvPr id="6" name="Obrázok 5"/>
          <p:cNvPicPr>
            <a:picLocks noChangeAspect="1"/>
          </p:cNvPicPr>
          <p:nvPr/>
        </p:nvPicPr>
        <p:blipFill rotWithShape="1">
          <a:blip r:embed="rId7"/>
          <a:srcRect l="8889" t="13330" r="9170"/>
          <a:stretch/>
        </p:blipFill>
        <p:spPr>
          <a:xfrm>
            <a:off x="2474014" y="764750"/>
            <a:ext cx="4081670" cy="5758034"/>
          </a:xfrm>
          <a:prstGeom prst="rect">
            <a:avLst/>
          </a:prstGeom>
          <a:effectLst>
            <a:glow rad="127000">
              <a:schemeClr val="accent6">
                <a:lumMod val="75000"/>
              </a:schemeClr>
            </a:glow>
          </a:effectLst>
        </p:spPr>
      </p:pic>
    </p:spTree>
    <p:extLst>
      <p:ext uri="{BB962C8B-B14F-4D97-AF65-F5344CB8AC3E}">
        <p14:creationId xmlns:p14="http://schemas.microsoft.com/office/powerpoint/2010/main" val="116194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3"/>
          <a:stretch>
            <a:fillRect/>
          </a:stretch>
        </p:blipFill>
        <p:spPr>
          <a:xfrm>
            <a:off x="-529" y="-297"/>
            <a:ext cx="12193057" cy="6858594"/>
          </a:xfrm>
          <a:prstGeom prst="rect">
            <a:avLst/>
          </a:prstGeom>
        </p:spPr>
      </p:pic>
      <p:sp>
        <p:nvSpPr>
          <p:cNvPr id="2" name="Nadpis 1"/>
          <p:cNvSpPr>
            <a:spLocks noGrp="1"/>
          </p:cNvSpPr>
          <p:nvPr>
            <p:ph type="title"/>
          </p:nvPr>
        </p:nvSpPr>
        <p:spPr>
          <a:xfrm>
            <a:off x="838200" y="365125"/>
            <a:ext cx="3479800" cy="1082675"/>
          </a:xfrm>
          <a:solidFill>
            <a:schemeClr val="accent6">
              <a:lumMod val="40000"/>
              <a:lumOff val="60000"/>
            </a:schemeClr>
          </a:solidFill>
        </p:spPr>
        <p:txBody>
          <a:bodyPr>
            <a:normAutofit/>
          </a:bodyPr>
          <a:lstStyle/>
          <a:p>
            <a:r>
              <a:rPr lang="sk-SK" b="1" dirty="0" smtClean="0"/>
              <a:t>Írska kuchyňa</a:t>
            </a:r>
            <a:endParaRPr lang="sk-SK" b="1" dirty="0"/>
          </a:p>
        </p:txBody>
      </p:sp>
      <p:sp>
        <p:nvSpPr>
          <p:cNvPr id="5" name="BlokTextu 4"/>
          <p:cNvSpPr txBox="1"/>
          <p:nvPr/>
        </p:nvSpPr>
        <p:spPr>
          <a:xfrm>
            <a:off x="0" y="1658480"/>
            <a:ext cx="1854200" cy="523220"/>
          </a:xfrm>
          <a:prstGeom prst="rect">
            <a:avLst/>
          </a:prstGeom>
          <a:solidFill>
            <a:schemeClr val="accent6">
              <a:lumMod val="75000"/>
            </a:schemeClr>
          </a:solidFill>
        </p:spPr>
        <p:txBody>
          <a:bodyPr wrap="square" rtlCol="0">
            <a:spAutoFit/>
          </a:bodyPr>
          <a:lstStyle/>
          <a:p>
            <a:r>
              <a:rPr lang="sk-SK" sz="2800" dirty="0" err="1" smtClean="0"/>
              <a:t>Irish</a:t>
            </a:r>
            <a:r>
              <a:rPr lang="sk-SK" sz="2800" dirty="0" smtClean="0"/>
              <a:t> </a:t>
            </a:r>
            <a:r>
              <a:rPr lang="sk-SK" sz="2800" dirty="0" err="1" smtClean="0"/>
              <a:t>stew</a:t>
            </a:r>
            <a:endParaRPr lang="sk-SK" sz="2800" dirty="0"/>
          </a:p>
        </p:txBody>
      </p:sp>
      <p:sp>
        <p:nvSpPr>
          <p:cNvPr id="6" name="BlokTextu 5"/>
          <p:cNvSpPr txBox="1"/>
          <p:nvPr/>
        </p:nvSpPr>
        <p:spPr>
          <a:xfrm>
            <a:off x="8721973" y="377306"/>
            <a:ext cx="2590800" cy="523220"/>
          </a:xfrm>
          <a:prstGeom prst="rect">
            <a:avLst/>
          </a:prstGeom>
          <a:solidFill>
            <a:schemeClr val="accent6">
              <a:lumMod val="75000"/>
            </a:schemeClr>
          </a:solidFill>
        </p:spPr>
        <p:txBody>
          <a:bodyPr wrap="square" rtlCol="0">
            <a:spAutoFit/>
          </a:bodyPr>
          <a:lstStyle/>
          <a:p>
            <a:r>
              <a:rPr lang="sk-SK" sz="2800" dirty="0" err="1"/>
              <a:t>Shepherd's</a:t>
            </a:r>
            <a:r>
              <a:rPr lang="sk-SK" sz="2400" dirty="0"/>
              <a:t> </a:t>
            </a:r>
            <a:r>
              <a:rPr lang="sk-SK" sz="2800" dirty="0" err="1"/>
              <a:t>pie</a:t>
            </a:r>
            <a:endParaRPr lang="sk-SK" sz="2800" dirty="0"/>
          </a:p>
        </p:txBody>
      </p:sp>
      <p:sp>
        <p:nvSpPr>
          <p:cNvPr id="9" name="BlokTextu 8"/>
          <p:cNvSpPr txBox="1"/>
          <p:nvPr/>
        </p:nvSpPr>
        <p:spPr>
          <a:xfrm>
            <a:off x="5054319" y="3066412"/>
            <a:ext cx="2628900" cy="584775"/>
          </a:xfrm>
          <a:prstGeom prst="rect">
            <a:avLst/>
          </a:prstGeom>
          <a:solidFill>
            <a:schemeClr val="accent6">
              <a:lumMod val="75000"/>
            </a:schemeClr>
          </a:solidFill>
        </p:spPr>
        <p:txBody>
          <a:bodyPr wrap="square" rtlCol="0">
            <a:spAutoFit/>
          </a:bodyPr>
          <a:lstStyle/>
          <a:p>
            <a:r>
              <a:rPr lang="sk-SK" sz="2800" dirty="0" smtClean="0"/>
              <a:t>Sódový</a:t>
            </a:r>
            <a:r>
              <a:rPr lang="sk-SK" sz="3200" dirty="0" smtClean="0"/>
              <a:t> </a:t>
            </a:r>
            <a:r>
              <a:rPr lang="sk-SK" sz="2800" dirty="0" smtClean="0"/>
              <a:t>chlieb</a:t>
            </a:r>
            <a:endParaRPr lang="sk-SK" sz="2800" dirty="0"/>
          </a:p>
        </p:txBody>
      </p:sp>
      <p:pic>
        <p:nvPicPr>
          <p:cNvPr id="16" name="Obrázok 15"/>
          <p:cNvPicPr>
            <a:picLocks noChangeAspect="1"/>
          </p:cNvPicPr>
          <p:nvPr/>
        </p:nvPicPr>
        <p:blipFill rotWithShape="1">
          <a:blip r:embed="rId4"/>
          <a:srcRect r="-1354" b="20772"/>
          <a:stretch/>
        </p:blipFill>
        <p:spPr>
          <a:xfrm flipH="1">
            <a:off x="7841690" y="906462"/>
            <a:ext cx="4350310" cy="2550476"/>
          </a:xfrm>
          <a:prstGeom prst="rect">
            <a:avLst/>
          </a:prstGeom>
          <a:effectLst>
            <a:glow rad="127000">
              <a:schemeClr val="accent6">
                <a:lumMod val="75000"/>
              </a:schemeClr>
            </a:glow>
          </a:effectLst>
        </p:spPr>
      </p:pic>
      <p:pic>
        <p:nvPicPr>
          <p:cNvPr id="14" name="Obrázok 13"/>
          <p:cNvPicPr>
            <a:picLocks noChangeAspect="1"/>
          </p:cNvPicPr>
          <p:nvPr/>
        </p:nvPicPr>
        <p:blipFill rotWithShape="1">
          <a:blip r:embed="rId5"/>
          <a:srcRect l="5171" t="719" r="12574"/>
          <a:stretch/>
        </p:blipFill>
        <p:spPr>
          <a:xfrm>
            <a:off x="5268" y="2181700"/>
            <a:ext cx="4890052" cy="3933303"/>
          </a:xfrm>
          <a:prstGeom prst="rect">
            <a:avLst/>
          </a:prstGeom>
          <a:effectLst>
            <a:glow rad="127000">
              <a:schemeClr val="accent6">
                <a:lumMod val="75000"/>
              </a:schemeClr>
            </a:glow>
          </a:effectLst>
        </p:spPr>
      </p:pic>
      <p:pic>
        <p:nvPicPr>
          <p:cNvPr id="4" name="Obrázok 3"/>
          <p:cNvPicPr>
            <a:picLocks noChangeAspect="1"/>
          </p:cNvPicPr>
          <p:nvPr/>
        </p:nvPicPr>
        <p:blipFill>
          <a:blip r:embed="rId6"/>
          <a:stretch>
            <a:fillRect/>
          </a:stretch>
        </p:blipFill>
        <p:spPr>
          <a:xfrm>
            <a:off x="5054319" y="3673178"/>
            <a:ext cx="4217504" cy="3163128"/>
          </a:xfrm>
          <a:prstGeom prst="rect">
            <a:avLst/>
          </a:prstGeom>
          <a:effectLst>
            <a:glow rad="127000">
              <a:schemeClr val="accent6">
                <a:lumMod val="75000"/>
              </a:schemeClr>
            </a:glow>
          </a:effectLst>
        </p:spPr>
      </p:pic>
    </p:spTree>
    <p:extLst>
      <p:ext uri="{BB962C8B-B14F-4D97-AF65-F5344CB8AC3E}">
        <p14:creationId xmlns:p14="http://schemas.microsoft.com/office/powerpoint/2010/main" val="1589186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fltVal val="0"/>
                                          </p:val>
                                        </p:tav>
                                        <p:tav tm="100000">
                                          <p:val>
                                            <p:strVal val="#ppt_w"/>
                                          </p:val>
                                        </p:tav>
                                      </p:tavLst>
                                    </p:anim>
                                    <p:anim calcmode="lin" valueType="num">
                                      <p:cBhvr>
                                        <p:cTn id="30" dur="1000" fill="hold"/>
                                        <p:tgtEl>
                                          <p:spTgt spid="16"/>
                                        </p:tgtEl>
                                        <p:attrNameLst>
                                          <p:attrName>ppt_h</p:attrName>
                                        </p:attrNameLst>
                                      </p:cBhvr>
                                      <p:tavLst>
                                        <p:tav tm="0">
                                          <p:val>
                                            <p:fltVal val="0"/>
                                          </p:val>
                                        </p:tav>
                                        <p:tav tm="100000">
                                          <p:val>
                                            <p:strVal val="#ppt_h"/>
                                          </p:val>
                                        </p:tav>
                                      </p:tavLst>
                                    </p:anim>
                                    <p:anim calcmode="lin" valueType="num">
                                      <p:cBhvr>
                                        <p:cTn id="31" dur="1000" fill="hold"/>
                                        <p:tgtEl>
                                          <p:spTgt spid="16"/>
                                        </p:tgtEl>
                                        <p:attrNameLst>
                                          <p:attrName>style.rotation</p:attrName>
                                        </p:attrNameLst>
                                      </p:cBhvr>
                                      <p:tavLst>
                                        <p:tav tm="0">
                                          <p:val>
                                            <p:fltVal val="90"/>
                                          </p:val>
                                        </p:tav>
                                        <p:tav tm="100000">
                                          <p:val>
                                            <p:fltVal val="0"/>
                                          </p:val>
                                        </p:tav>
                                      </p:tavLst>
                                    </p:anim>
                                    <p:animEffect transition="in" filter="fade">
                                      <p:cBhvr>
                                        <p:cTn id="32" dur="1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p:cNvPicPr>
            <a:picLocks noChangeAspect="1"/>
          </p:cNvPicPr>
          <p:nvPr/>
        </p:nvPicPr>
        <p:blipFill>
          <a:blip r:embed="rId3"/>
          <a:stretch>
            <a:fillRect/>
          </a:stretch>
        </p:blipFill>
        <p:spPr>
          <a:xfrm>
            <a:off x="-529" y="-297"/>
            <a:ext cx="12193057" cy="6858594"/>
          </a:xfrm>
          <a:prstGeom prst="rect">
            <a:avLst/>
          </a:prstGeom>
          <a:effectLst>
            <a:glow rad="127000">
              <a:schemeClr val="accent6">
                <a:lumMod val="75000"/>
              </a:schemeClr>
            </a:glow>
          </a:effectLst>
        </p:spPr>
      </p:pic>
      <p:pic>
        <p:nvPicPr>
          <p:cNvPr id="4" name="Obrázok 3"/>
          <p:cNvPicPr>
            <a:picLocks noChangeAspect="1"/>
          </p:cNvPicPr>
          <p:nvPr/>
        </p:nvPicPr>
        <p:blipFill>
          <a:blip r:embed="rId4"/>
          <a:stretch>
            <a:fillRect/>
          </a:stretch>
        </p:blipFill>
        <p:spPr>
          <a:xfrm>
            <a:off x="5201128" y="1362277"/>
            <a:ext cx="1975275" cy="4761389"/>
          </a:xfrm>
          <a:prstGeom prst="rect">
            <a:avLst/>
          </a:prstGeom>
          <a:effectLst>
            <a:glow rad="127000">
              <a:schemeClr val="accent6">
                <a:lumMod val="75000"/>
              </a:schemeClr>
            </a:glow>
          </a:effectLst>
        </p:spPr>
      </p:pic>
      <p:pic>
        <p:nvPicPr>
          <p:cNvPr id="5" name="Obrázok 4"/>
          <p:cNvPicPr>
            <a:picLocks noChangeAspect="1"/>
          </p:cNvPicPr>
          <p:nvPr/>
        </p:nvPicPr>
        <p:blipFill>
          <a:blip r:embed="rId5"/>
          <a:stretch>
            <a:fillRect/>
          </a:stretch>
        </p:blipFill>
        <p:spPr>
          <a:xfrm>
            <a:off x="1154764" y="1362276"/>
            <a:ext cx="2759336" cy="4283149"/>
          </a:xfrm>
          <a:prstGeom prst="rect">
            <a:avLst/>
          </a:prstGeom>
          <a:effectLst>
            <a:glow rad="127000">
              <a:schemeClr val="accent6">
                <a:lumMod val="50000"/>
              </a:schemeClr>
            </a:glow>
          </a:effectLst>
        </p:spPr>
      </p:pic>
      <p:pic>
        <p:nvPicPr>
          <p:cNvPr id="6" name="Obrázok 5"/>
          <p:cNvPicPr>
            <a:picLocks noChangeAspect="1"/>
          </p:cNvPicPr>
          <p:nvPr/>
        </p:nvPicPr>
        <p:blipFill>
          <a:blip r:embed="rId6"/>
          <a:stretch>
            <a:fillRect/>
          </a:stretch>
        </p:blipFill>
        <p:spPr>
          <a:xfrm>
            <a:off x="9244610" y="1362277"/>
            <a:ext cx="1542916" cy="4458886"/>
          </a:xfrm>
          <a:prstGeom prst="rect">
            <a:avLst/>
          </a:prstGeom>
          <a:effectLst>
            <a:glow rad="127000">
              <a:schemeClr val="accent6">
                <a:lumMod val="75000"/>
              </a:schemeClr>
            </a:glow>
          </a:effectLst>
        </p:spPr>
      </p:pic>
      <p:pic>
        <p:nvPicPr>
          <p:cNvPr id="7" name="Obrázok 6"/>
          <p:cNvPicPr>
            <a:picLocks noChangeAspect="1"/>
          </p:cNvPicPr>
          <p:nvPr/>
        </p:nvPicPr>
        <p:blipFill>
          <a:blip r:embed="rId7"/>
          <a:stretch>
            <a:fillRect/>
          </a:stretch>
        </p:blipFill>
        <p:spPr>
          <a:xfrm>
            <a:off x="4908495" y="606307"/>
            <a:ext cx="2560542" cy="755970"/>
          </a:xfrm>
          <a:prstGeom prst="rect">
            <a:avLst/>
          </a:prstGeom>
        </p:spPr>
      </p:pic>
      <p:pic>
        <p:nvPicPr>
          <p:cNvPr id="8" name="Obrázok 7"/>
          <p:cNvPicPr>
            <a:picLocks noChangeAspect="1"/>
          </p:cNvPicPr>
          <p:nvPr/>
        </p:nvPicPr>
        <p:blipFill>
          <a:blip r:embed="rId8"/>
          <a:stretch>
            <a:fillRect/>
          </a:stretch>
        </p:blipFill>
        <p:spPr>
          <a:xfrm>
            <a:off x="1468735" y="622959"/>
            <a:ext cx="1822862" cy="749873"/>
          </a:xfrm>
          <a:prstGeom prst="rect">
            <a:avLst/>
          </a:prstGeom>
        </p:spPr>
      </p:pic>
      <p:pic>
        <p:nvPicPr>
          <p:cNvPr id="9" name="Obrázok 8"/>
          <p:cNvPicPr>
            <a:picLocks noChangeAspect="1"/>
          </p:cNvPicPr>
          <p:nvPr/>
        </p:nvPicPr>
        <p:blipFill>
          <a:blip r:embed="rId9"/>
          <a:stretch>
            <a:fillRect/>
          </a:stretch>
        </p:blipFill>
        <p:spPr>
          <a:xfrm>
            <a:off x="8854680" y="622959"/>
            <a:ext cx="2322777" cy="755970"/>
          </a:xfrm>
          <a:prstGeom prst="rect">
            <a:avLst/>
          </a:prstGeom>
        </p:spPr>
      </p:pic>
    </p:spTree>
    <p:extLst>
      <p:ext uri="{BB962C8B-B14F-4D97-AF65-F5344CB8AC3E}">
        <p14:creationId xmlns:p14="http://schemas.microsoft.com/office/powerpoint/2010/main" val="1148435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fltVal val="0"/>
                                          </p:val>
                                        </p:tav>
                                        <p:tav tm="100000">
                                          <p:val>
                                            <p:strVal val="#ppt_w"/>
                                          </p:val>
                                        </p:tav>
                                      </p:tavLst>
                                    </p:anim>
                                    <p:anim calcmode="lin" valueType="num">
                                      <p:cBhvr>
                                        <p:cTn id="45" dur="1000" fill="hold"/>
                                        <p:tgtEl>
                                          <p:spTgt spid="6"/>
                                        </p:tgtEl>
                                        <p:attrNameLst>
                                          <p:attrName>ppt_h</p:attrName>
                                        </p:attrNameLst>
                                      </p:cBhvr>
                                      <p:tavLst>
                                        <p:tav tm="0">
                                          <p:val>
                                            <p:fltVal val="0"/>
                                          </p:val>
                                        </p:tav>
                                        <p:tav tm="100000">
                                          <p:val>
                                            <p:strVal val="#ppt_h"/>
                                          </p:val>
                                        </p:tav>
                                      </p:tavLst>
                                    </p:anim>
                                    <p:anim calcmode="lin" valueType="num">
                                      <p:cBhvr>
                                        <p:cTn id="46" dur="1000" fill="hold"/>
                                        <p:tgtEl>
                                          <p:spTgt spid="6"/>
                                        </p:tgtEl>
                                        <p:attrNameLst>
                                          <p:attrName>style.rotation</p:attrName>
                                        </p:attrNameLst>
                                      </p:cBhvr>
                                      <p:tavLst>
                                        <p:tav tm="0">
                                          <p:val>
                                            <p:fltVal val="90"/>
                                          </p:val>
                                        </p:tav>
                                        <p:tav tm="100000">
                                          <p:val>
                                            <p:fltVal val="0"/>
                                          </p:val>
                                        </p:tav>
                                      </p:tavLst>
                                    </p:anim>
                                    <p:animEffect transition="in" filter="fade">
                                      <p:cBhvr>
                                        <p:cTn id="4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stretch>
            <a:fillRect/>
          </a:stretch>
        </p:blipFill>
        <p:spPr>
          <a:xfrm>
            <a:off x="-257111" y="-128325"/>
            <a:ext cx="12449111" cy="7114649"/>
          </a:xfrm>
          <a:prstGeom prst="rect">
            <a:avLst/>
          </a:prstGeom>
        </p:spPr>
      </p:pic>
      <p:sp>
        <p:nvSpPr>
          <p:cNvPr id="2" name="Nadpis 1"/>
          <p:cNvSpPr>
            <a:spLocks noGrp="1"/>
          </p:cNvSpPr>
          <p:nvPr>
            <p:ph type="title"/>
          </p:nvPr>
        </p:nvSpPr>
        <p:spPr>
          <a:solidFill>
            <a:schemeClr val="accent6">
              <a:lumMod val="60000"/>
              <a:lumOff val="40000"/>
            </a:schemeClr>
          </a:solidFill>
        </p:spPr>
        <p:txBody>
          <a:bodyPr/>
          <a:lstStyle/>
          <a:p>
            <a:pPr algn="ctr"/>
            <a:r>
              <a:rPr lang="sk-SK" b="1" dirty="0" smtClean="0">
                <a:effectLst>
                  <a:outerShdw blurRad="38100" dist="38100" dir="2700000" algn="tl">
                    <a:srgbClr val="000000">
                      <a:alpha val="43137"/>
                    </a:srgbClr>
                  </a:outerShdw>
                </a:effectLst>
              </a:rPr>
              <a:t>Ďakujem za pozornosť </a:t>
            </a:r>
            <a:r>
              <a:rPr lang="sk-SK" b="1" dirty="0" smtClean="0">
                <a:effectLst>
                  <a:outerShdw blurRad="38100" dist="38100" dir="2700000" algn="tl">
                    <a:srgbClr val="000000">
                      <a:alpha val="43137"/>
                    </a:srgbClr>
                  </a:outerShdw>
                </a:effectLst>
                <a:sym typeface="Wingdings" panose="05000000000000000000" pitchFamily="2" charset="2"/>
              </a:rPr>
              <a:t></a:t>
            </a:r>
            <a:endParaRPr lang="sk-SK" b="1" dirty="0">
              <a:effectLst>
                <a:outerShdw blurRad="38100" dist="38100" dir="2700000" algn="tl">
                  <a:srgbClr val="000000">
                    <a:alpha val="43137"/>
                  </a:srgbClr>
                </a:outerShdw>
              </a:effectLst>
            </a:endParaRPr>
          </a:p>
        </p:txBody>
      </p:sp>
      <p:sp>
        <p:nvSpPr>
          <p:cNvPr id="3" name="BlokTextu 2"/>
          <p:cNvSpPr txBox="1"/>
          <p:nvPr/>
        </p:nvSpPr>
        <p:spPr>
          <a:xfrm>
            <a:off x="838200" y="1908011"/>
            <a:ext cx="10515600" cy="4308872"/>
          </a:xfrm>
          <a:prstGeom prst="rect">
            <a:avLst/>
          </a:prstGeom>
          <a:noFill/>
        </p:spPr>
        <p:txBody>
          <a:bodyPr wrap="square" rtlCol="0">
            <a:spAutoFit/>
          </a:bodyPr>
          <a:lstStyle/>
          <a:p>
            <a:r>
              <a:rPr lang="sk-SK" sz="1400" u="sng" dirty="0" smtClean="0">
                <a:hlinkClick r:id="rId3"/>
              </a:rPr>
              <a:t>Zdroje:</a:t>
            </a:r>
          </a:p>
          <a:p>
            <a:r>
              <a:rPr lang="sk-SK" sz="1400" u="sng" dirty="0" smtClean="0">
                <a:hlinkClick r:id="rId3"/>
              </a:rPr>
              <a:t>http</a:t>
            </a:r>
            <a:r>
              <a:rPr lang="sk-SK" sz="1400" u="sng" dirty="0">
                <a:hlinkClick r:id="rId3"/>
              </a:rPr>
              <a:t>://www.inyourpocket.com/dublin/Westport,-Croagh-Patrick-and-Clew-Bay_104098v#&amp;gid=1&amp;pid=2</a:t>
            </a:r>
            <a:endParaRPr lang="sk-SK" sz="1400" dirty="0"/>
          </a:p>
          <a:p>
            <a:r>
              <a:rPr lang="sk-SK" sz="1400" u="sng" dirty="0">
                <a:hlinkClick r:id="rId4"/>
              </a:rPr>
              <a:t>http://seanmunger.com/2015/06/01/interiors-seans-bar-athlone-ireland-the-oldest-pub-in-europe/</a:t>
            </a:r>
            <a:endParaRPr lang="sk-SK" sz="1400" dirty="0"/>
          </a:p>
          <a:p>
            <a:r>
              <a:rPr lang="sk-SK" sz="1400" u="sng" dirty="0">
                <a:hlinkClick r:id="rId5"/>
              </a:rPr>
              <a:t>http://www.myguiadeviajes.com/2015/09/dublin-12-visitas-mas-alla-de-los-pubs/</a:t>
            </a:r>
            <a:endParaRPr lang="sk-SK" sz="1400" dirty="0"/>
          </a:p>
          <a:p>
            <a:r>
              <a:rPr lang="sk-SK" sz="1400" u="sng" dirty="0">
                <a:hlinkClick r:id="rId6"/>
              </a:rPr>
              <a:t>http://www.poznavaci-zajezdy-irsko.cz/kategorie/irsko--narodni-symboly.aspx</a:t>
            </a:r>
            <a:endParaRPr lang="sk-SK" sz="1400" dirty="0"/>
          </a:p>
          <a:p>
            <a:r>
              <a:rPr lang="sk-SK" sz="1400" u="sng" dirty="0">
                <a:hlinkClick r:id="rId7"/>
              </a:rPr>
              <a:t>http://www.irsko-aktualne.cz/irska-mesta</a:t>
            </a:r>
            <a:endParaRPr lang="sk-SK" sz="1400" dirty="0"/>
          </a:p>
          <a:p>
            <a:r>
              <a:rPr lang="sk-SK" sz="1400" u="sng" dirty="0">
                <a:hlinkClick r:id="rId8"/>
              </a:rPr>
              <a:t>http://cestovanie.aktuality.sk/clanok/79/posledny-pristav-titanicu/</a:t>
            </a:r>
            <a:endParaRPr lang="sk-SK" sz="1400" dirty="0"/>
          </a:p>
          <a:p>
            <a:r>
              <a:rPr lang="sk-SK" sz="1400" u="sng" dirty="0">
                <a:hlinkClick r:id="rId9"/>
              </a:rPr>
              <a:t>http://</a:t>
            </a:r>
            <a:r>
              <a:rPr lang="sk-SK" sz="1400" u="sng" dirty="0" smtClean="0">
                <a:hlinkClick r:id="rId9"/>
              </a:rPr>
              <a:t>www.ceskatelevize.cz/ct24/svet/1416730-na-svateho-patrika-se-hlavne-pije</a:t>
            </a:r>
            <a:r>
              <a:rPr lang="sk-SK" sz="1400" dirty="0"/>
              <a:t> </a:t>
            </a:r>
          </a:p>
          <a:p>
            <a:r>
              <a:rPr lang="sk-SK" sz="1400" u="sng" dirty="0">
                <a:hlinkClick r:id="rId10"/>
              </a:rPr>
              <a:t>http://powerscourt.com/gardens#</a:t>
            </a:r>
            <a:endParaRPr lang="sk-SK" sz="1400" dirty="0"/>
          </a:p>
          <a:p>
            <a:r>
              <a:rPr lang="sk-SK" sz="1400" dirty="0">
                <a:hlinkClick r:id="rId11"/>
              </a:rPr>
              <a:t>http://</a:t>
            </a:r>
            <a:r>
              <a:rPr lang="sk-SK" sz="1400" dirty="0" smtClean="0">
                <a:hlinkClick r:id="rId11"/>
              </a:rPr>
              <a:t>www.izun.eu/out-of-czu/dublin-podruhe-kdo-nepije-s-nami-pije-proti-nam</a:t>
            </a:r>
            <a:r>
              <a:rPr lang="sk-SK" sz="1400" dirty="0"/>
              <a:t> </a:t>
            </a:r>
          </a:p>
          <a:p>
            <a:r>
              <a:rPr lang="sk-SK" sz="1400" dirty="0">
                <a:hlinkClick r:id="rId12"/>
              </a:rPr>
              <a:t>http://</a:t>
            </a:r>
            <a:r>
              <a:rPr lang="sk-SK" sz="1400" dirty="0" smtClean="0">
                <a:hlinkClick r:id="rId12"/>
              </a:rPr>
              <a:t>powerscourt.com/waterfall</a:t>
            </a:r>
            <a:r>
              <a:rPr lang="sk-SK" sz="1400" dirty="0"/>
              <a:t> </a:t>
            </a:r>
          </a:p>
          <a:p>
            <a:r>
              <a:rPr lang="sk-SK" sz="1400" dirty="0">
                <a:hlinkClick r:id="rId13"/>
              </a:rPr>
              <a:t>https://anotherheader.wordpress.com/2013/12/02/ireland-cobh</a:t>
            </a:r>
            <a:r>
              <a:rPr lang="sk-SK" sz="1400" dirty="0" smtClean="0">
                <a:hlinkClick r:id="rId13"/>
              </a:rPr>
              <a:t>/</a:t>
            </a:r>
            <a:endParaRPr lang="sk-SK" sz="1400" dirty="0" smtClean="0"/>
          </a:p>
          <a:p>
            <a:r>
              <a:rPr lang="sk-SK" sz="1400" u="sng" dirty="0" smtClean="0">
                <a:hlinkClick r:id="rId14"/>
              </a:rPr>
              <a:t>http</a:t>
            </a:r>
            <a:r>
              <a:rPr lang="sk-SK" sz="1400" u="sng" dirty="0">
                <a:hlinkClick r:id="rId14"/>
              </a:rPr>
              <a:t>://cyril-helnwein.deviantart.com/art/Rock-of-Cashel-2-62384038</a:t>
            </a:r>
            <a:endParaRPr lang="sk-SK" sz="1400" dirty="0"/>
          </a:p>
          <a:p>
            <a:r>
              <a:rPr lang="sk-SK" sz="1400" u="sng" dirty="0">
                <a:hlinkClick r:id="rId15"/>
              </a:rPr>
              <a:t>http://www.khbuzz.com/2015/08/21/world-top-10-thrilling-places/</a:t>
            </a:r>
            <a:endParaRPr lang="sk-SK" sz="1400" dirty="0"/>
          </a:p>
          <a:p>
            <a:r>
              <a:rPr lang="sk-SK" sz="1400" u="sng" dirty="0" smtClean="0">
                <a:hlinkClick r:id="rId16"/>
              </a:rPr>
              <a:t>http</a:t>
            </a:r>
            <a:r>
              <a:rPr lang="sk-SK" sz="1400" u="sng" dirty="0">
                <a:hlinkClick r:id="rId16"/>
              </a:rPr>
              <a:t>://irsko.svetadily.cz/clanky/Narodni-park-Burren-na-skok-v-botanickem-raji</a:t>
            </a:r>
            <a:endParaRPr lang="sk-SK" sz="1400" dirty="0"/>
          </a:p>
          <a:p>
            <a:r>
              <a:rPr lang="sk-SK" sz="1400" u="sng" dirty="0">
                <a:hlinkClick r:id="rId17"/>
              </a:rPr>
              <a:t>http://ingeniousireland.ie/wp-content/uploads/2012/05/Burren-burrenbeo.jpg</a:t>
            </a:r>
            <a:endParaRPr lang="sk-SK" sz="1400" dirty="0"/>
          </a:p>
          <a:p>
            <a:r>
              <a:rPr lang="sk-SK" sz="1400" dirty="0">
                <a:hlinkClick r:id="rId18"/>
              </a:rPr>
              <a:t>http://poznej-irsko.webnode.cz/prirodni-pamatky</a:t>
            </a:r>
            <a:r>
              <a:rPr lang="sk-SK" sz="1400" dirty="0" smtClean="0">
                <a:hlinkClick r:id="rId18"/>
              </a:rPr>
              <a:t>/</a:t>
            </a:r>
            <a:endParaRPr lang="sk-SK" sz="1400" dirty="0" smtClean="0"/>
          </a:p>
          <a:p>
            <a:endParaRPr lang="sk-SK" dirty="0"/>
          </a:p>
          <a:p>
            <a:endParaRPr lang="sk-SK" dirty="0"/>
          </a:p>
        </p:txBody>
      </p:sp>
    </p:spTree>
    <p:extLst>
      <p:ext uri="{BB962C8B-B14F-4D97-AF65-F5344CB8AC3E}">
        <p14:creationId xmlns:p14="http://schemas.microsoft.com/office/powerpoint/2010/main" val="4210737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3"/>
          <a:stretch>
            <a:fillRect/>
          </a:stretch>
        </p:blipFill>
        <p:spPr>
          <a:xfrm>
            <a:off x="-529" y="-297"/>
            <a:ext cx="12193057" cy="6858594"/>
          </a:xfrm>
          <a:prstGeom prst="rect">
            <a:avLst/>
          </a:prstGeom>
        </p:spPr>
      </p:pic>
      <p:pic>
        <p:nvPicPr>
          <p:cNvPr id="5" name="Obrázok 4"/>
          <p:cNvPicPr>
            <a:picLocks noChangeAspect="1"/>
          </p:cNvPicPr>
          <p:nvPr/>
        </p:nvPicPr>
        <p:blipFill>
          <a:blip r:embed="rId4"/>
          <a:stretch>
            <a:fillRect/>
          </a:stretch>
        </p:blipFill>
        <p:spPr>
          <a:xfrm>
            <a:off x="4992687" y="1791138"/>
            <a:ext cx="2714625" cy="3497076"/>
          </a:xfrm>
          <a:prstGeom prst="rect">
            <a:avLst/>
          </a:prstGeom>
          <a:effectLst>
            <a:softEdge rad="0"/>
          </a:effectLst>
        </p:spPr>
      </p:pic>
      <p:pic>
        <p:nvPicPr>
          <p:cNvPr id="7" name="Obrázok 6"/>
          <p:cNvPicPr>
            <a:picLocks noChangeAspect="1"/>
          </p:cNvPicPr>
          <p:nvPr/>
        </p:nvPicPr>
        <p:blipFill>
          <a:blip r:embed="rId5"/>
          <a:stretch>
            <a:fillRect/>
          </a:stretch>
        </p:blipFill>
        <p:spPr>
          <a:xfrm>
            <a:off x="406400" y="1791138"/>
            <a:ext cx="4152900" cy="2766870"/>
          </a:xfrm>
          <a:prstGeom prst="rect">
            <a:avLst/>
          </a:prstGeom>
          <a:effectLst>
            <a:reflection stA="45000" endPos="65000" dist="50800" dir="5400000" sy="-100000" algn="bl" rotWithShape="0"/>
          </a:effectLst>
        </p:spPr>
      </p:pic>
      <p:sp>
        <p:nvSpPr>
          <p:cNvPr id="8" name="BlokTextu 7"/>
          <p:cNvSpPr txBox="1"/>
          <p:nvPr/>
        </p:nvSpPr>
        <p:spPr>
          <a:xfrm>
            <a:off x="8257507" y="1791138"/>
            <a:ext cx="3225800" cy="4801314"/>
          </a:xfrm>
          <a:prstGeom prst="rect">
            <a:avLst/>
          </a:prstGeom>
          <a:noFill/>
        </p:spPr>
        <p:txBody>
          <a:bodyPr wrap="square" rtlCol="0">
            <a:spAutoFit/>
          </a:bodyPr>
          <a:lstStyle/>
          <a:p>
            <a:r>
              <a:rPr lang="en-US" b="1" dirty="0"/>
              <a:t>The Soldier's Song</a:t>
            </a:r>
            <a:r>
              <a:rPr lang="en-US" dirty="0"/>
              <a:t>  </a:t>
            </a:r>
            <a:br>
              <a:rPr lang="en-US" dirty="0"/>
            </a:br>
            <a:r>
              <a:rPr lang="en-US" dirty="0"/>
              <a:t>Soldiers are we</a:t>
            </a:r>
            <a:br>
              <a:rPr lang="en-US" dirty="0"/>
            </a:br>
            <a:r>
              <a:rPr lang="en-US" dirty="0"/>
              <a:t>whose lives are pledged to Ireland;</a:t>
            </a:r>
            <a:br>
              <a:rPr lang="en-US" dirty="0"/>
            </a:br>
            <a:r>
              <a:rPr lang="en-US" dirty="0"/>
              <a:t>Some have come</a:t>
            </a:r>
            <a:br>
              <a:rPr lang="en-US" dirty="0"/>
            </a:br>
            <a:r>
              <a:rPr lang="en-US" dirty="0"/>
              <a:t>From a land beyond the wave.</a:t>
            </a:r>
            <a:br>
              <a:rPr lang="en-US" dirty="0"/>
            </a:br>
            <a:r>
              <a:rPr lang="en-US" dirty="0"/>
              <a:t>Sworn to be free,</a:t>
            </a:r>
            <a:br>
              <a:rPr lang="en-US" dirty="0"/>
            </a:br>
            <a:r>
              <a:rPr lang="en-US" dirty="0"/>
              <a:t>No more our ancient sire land</a:t>
            </a:r>
            <a:br>
              <a:rPr lang="en-US" dirty="0"/>
            </a:br>
            <a:r>
              <a:rPr lang="en-US" dirty="0"/>
              <a:t>Shall shelter the despot or the slave.</a:t>
            </a:r>
            <a:br>
              <a:rPr lang="en-US" dirty="0"/>
            </a:br>
            <a:r>
              <a:rPr lang="en-US" dirty="0"/>
              <a:t>Tonight we man the gap of danger</a:t>
            </a:r>
            <a:br>
              <a:rPr lang="en-US" dirty="0"/>
            </a:br>
            <a:r>
              <a:rPr lang="en-US" dirty="0"/>
              <a:t>In Erin's cause, come woe or weal</a:t>
            </a:r>
            <a:br>
              <a:rPr lang="en-US" dirty="0"/>
            </a:br>
            <a:r>
              <a:rPr lang="en-US" dirty="0"/>
              <a:t>Mid cannons' roar and rifles peal,</a:t>
            </a:r>
            <a:br>
              <a:rPr lang="en-US" dirty="0"/>
            </a:br>
            <a:r>
              <a:rPr lang="en-US" dirty="0"/>
              <a:t>We'll chant a soldier's song.</a:t>
            </a:r>
            <a:endParaRPr lang="sk-SK" dirty="0"/>
          </a:p>
        </p:txBody>
      </p:sp>
      <p:sp>
        <p:nvSpPr>
          <p:cNvPr id="4" name="BlokTextu 3"/>
          <p:cNvSpPr txBox="1"/>
          <p:nvPr/>
        </p:nvSpPr>
        <p:spPr>
          <a:xfrm>
            <a:off x="1921566" y="901146"/>
            <a:ext cx="1073426" cy="523220"/>
          </a:xfrm>
          <a:prstGeom prst="rect">
            <a:avLst/>
          </a:prstGeom>
          <a:solidFill>
            <a:schemeClr val="accent6">
              <a:lumMod val="60000"/>
              <a:lumOff val="40000"/>
            </a:schemeClr>
          </a:solidFill>
        </p:spPr>
        <p:txBody>
          <a:bodyPr wrap="square" rtlCol="0">
            <a:spAutoFit/>
          </a:bodyPr>
          <a:lstStyle/>
          <a:p>
            <a:r>
              <a:rPr lang="sk-SK" sz="2800" dirty="0" smtClean="0"/>
              <a:t>vlajka</a:t>
            </a:r>
            <a:endParaRPr lang="sk-SK" sz="2800" dirty="0"/>
          </a:p>
        </p:txBody>
      </p:sp>
      <p:sp>
        <p:nvSpPr>
          <p:cNvPr id="6" name="BlokTextu 5"/>
          <p:cNvSpPr txBox="1"/>
          <p:nvPr/>
        </p:nvSpPr>
        <p:spPr>
          <a:xfrm>
            <a:off x="5950226" y="881025"/>
            <a:ext cx="901148" cy="543341"/>
          </a:xfrm>
          <a:prstGeom prst="rect">
            <a:avLst/>
          </a:prstGeom>
          <a:solidFill>
            <a:schemeClr val="accent6">
              <a:lumMod val="60000"/>
              <a:lumOff val="40000"/>
            </a:schemeClr>
          </a:solidFill>
        </p:spPr>
        <p:txBody>
          <a:bodyPr wrap="square" rtlCol="0">
            <a:spAutoFit/>
          </a:bodyPr>
          <a:lstStyle/>
          <a:p>
            <a:r>
              <a:rPr lang="sk-SK" sz="2800" dirty="0" smtClean="0"/>
              <a:t>znak</a:t>
            </a:r>
            <a:endParaRPr lang="sk-SK" sz="2800" dirty="0"/>
          </a:p>
        </p:txBody>
      </p:sp>
      <p:sp>
        <p:nvSpPr>
          <p:cNvPr id="9" name="BlokTextu 8"/>
          <p:cNvSpPr txBox="1"/>
          <p:nvPr/>
        </p:nvSpPr>
        <p:spPr>
          <a:xfrm>
            <a:off x="8984974" y="901146"/>
            <a:ext cx="1219200" cy="523220"/>
          </a:xfrm>
          <a:prstGeom prst="rect">
            <a:avLst/>
          </a:prstGeom>
          <a:solidFill>
            <a:schemeClr val="accent6">
              <a:lumMod val="60000"/>
              <a:lumOff val="40000"/>
            </a:schemeClr>
          </a:solidFill>
        </p:spPr>
        <p:txBody>
          <a:bodyPr wrap="square" rtlCol="0">
            <a:spAutoFit/>
          </a:bodyPr>
          <a:lstStyle/>
          <a:p>
            <a:r>
              <a:rPr lang="sk-SK" sz="2800" dirty="0" smtClean="0"/>
              <a:t>hymna</a:t>
            </a:r>
            <a:endParaRPr lang="sk-SK" sz="2800" dirty="0"/>
          </a:p>
        </p:txBody>
      </p:sp>
    </p:spTree>
    <p:extLst>
      <p:ext uri="{BB962C8B-B14F-4D97-AF65-F5344CB8AC3E}">
        <p14:creationId xmlns:p14="http://schemas.microsoft.com/office/powerpoint/2010/main" val="189278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3"/>
          <a:stretch>
            <a:fillRect/>
          </a:stretch>
        </p:blipFill>
        <p:spPr>
          <a:xfrm>
            <a:off x="-529" y="-297"/>
            <a:ext cx="12193057" cy="6858594"/>
          </a:xfrm>
          <a:prstGeom prst="rect">
            <a:avLst/>
          </a:prstGeom>
        </p:spPr>
      </p:pic>
      <p:sp>
        <p:nvSpPr>
          <p:cNvPr id="2" name="Nadpis 1"/>
          <p:cNvSpPr>
            <a:spLocks noGrp="1"/>
          </p:cNvSpPr>
          <p:nvPr>
            <p:ph type="title"/>
          </p:nvPr>
        </p:nvSpPr>
        <p:spPr>
          <a:xfrm>
            <a:off x="202392" y="245855"/>
            <a:ext cx="2885661" cy="668545"/>
          </a:xfrm>
          <a:solidFill>
            <a:schemeClr val="accent6">
              <a:lumMod val="60000"/>
              <a:lumOff val="40000"/>
            </a:schemeClr>
          </a:solidFill>
        </p:spPr>
        <p:txBody>
          <a:bodyPr>
            <a:noAutofit/>
          </a:bodyPr>
          <a:lstStyle/>
          <a:p>
            <a:r>
              <a:rPr lang="sk-SK" b="1" dirty="0"/>
              <a:t>Svätý Patrik </a:t>
            </a:r>
          </a:p>
        </p:txBody>
      </p:sp>
      <p:pic>
        <p:nvPicPr>
          <p:cNvPr id="3" name="Obrázok 2"/>
          <p:cNvPicPr>
            <a:picLocks noChangeAspect="1"/>
          </p:cNvPicPr>
          <p:nvPr/>
        </p:nvPicPr>
        <p:blipFill>
          <a:blip r:embed="rId4"/>
          <a:stretch>
            <a:fillRect/>
          </a:stretch>
        </p:blipFill>
        <p:spPr>
          <a:xfrm>
            <a:off x="8117415" y="0"/>
            <a:ext cx="4075113" cy="5272697"/>
          </a:xfrm>
          <a:prstGeom prst="rect">
            <a:avLst/>
          </a:prstGeom>
          <a:effectLst>
            <a:glow rad="127000">
              <a:schemeClr val="accent6">
                <a:lumMod val="75000"/>
              </a:schemeClr>
            </a:glow>
          </a:effectLst>
        </p:spPr>
      </p:pic>
      <p:pic>
        <p:nvPicPr>
          <p:cNvPr id="4" name="Obrázok 3"/>
          <p:cNvPicPr>
            <a:picLocks noChangeAspect="1"/>
          </p:cNvPicPr>
          <p:nvPr/>
        </p:nvPicPr>
        <p:blipFill rotWithShape="1">
          <a:blip r:embed="rId5"/>
          <a:srcRect l="10558" t="4634" r="16489" b="1"/>
          <a:stretch/>
        </p:blipFill>
        <p:spPr>
          <a:xfrm>
            <a:off x="3600153" y="-297"/>
            <a:ext cx="4280453" cy="3151988"/>
          </a:xfrm>
          <a:prstGeom prst="rect">
            <a:avLst/>
          </a:prstGeom>
          <a:effectLst>
            <a:glow rad="127000">
              <a:schemeClr val="accent6">
                <a:lumMod val="75000"/>
              </a:schemeClr>
            </a:glow>
          </a:effectLst>
        </p:spPr>
      </p:pic>
      <p:pic>
        <p:nvPicPr>
          <p:cNvPr id="6" name="Obrázok 5"/>
          <p:cNvPicPr>
            <a:picLocks noChangeAspect="1"/>
          </p:cNvPicPr>
          <p:nvPr/>
        </p:nvPicPr>
        <p:blipFill rotWithShape="1">
          <a:blip r:embed="rId6"/>
          <a:srcRect l="9834" t="1311"/>
          <a:stretch/>
        </p:blipFill>
        <p:spPr>
          <a:xfrm>
            <a:off x="-529" y="1366360"/>
            <a:ext cx="2576483" cy="2810655"/>
          </a:xfrm>
          <a:prstGeom prst="rect">
            <a:avLst/>
          </a:prstGeom>
          <a:effectLst>
            <a:glow rad="127000">
              <a:schemeClr val="accent6">
                <a:lumMod val="75000"/>
              </a:schemeClr>
            </a:glow>
          </a:effectLst>
        </p:spPr>
      </p:pic>
      <p:pic>
        <p:nvPicPr>
          <p:cNvPr id="8" name="Obrázok 7"/>
          <p:cNvPicPr>
            <a:picLocks noChangeAspect="1"/>
          </p:cNvPicPr>
          <p:nvPr/>
        </p:nvPicPr>
        <p:blipFill rotWithShape="1">
          <a:blip r:embed="rId7"/>
          <a:srcRect l="1338" t="1422"/>
          <a:stretch/>
        </p:blipFill>
        <p:spPr>
          <a:xfrm>
            <a:off x="2601560" y="3179507"/>
            <a:ext cx="5490249" cy="3650974"/>
          </a:xfrm>
          <a:prstGeom prst="rect">
            <a:avLst/>
          </a:prstGeom>
          <a:effectLst>
            <a:glow rad="127000">
              <a:schemeClr val="accent6">
                <a:lumMod val="75000"/>
              </a:schemeClr>
            </a:glow>
          </a:effectLst>
        </p:spPr>
      </p:pic>
    </p:spTree>
    <p:extLst>
      <p:ext uri="{BB962C8B-B14F-4D97-AF65-F5344CB8AC3E}">
        <p14:creationId xmlns:p14="http://schemas.microsoft.com/office/powerpoint/2010/main" val="203583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3"/>
          <a:stretch>
            <a:fillRect/>
          </a:stretch>
        </p:blipFill>
        <p:spPr>
          <a:xfrm>
            <a:off x="-529" y="-297"/>
            <a:ext cx="12193057" cy="6858594"/>
          </a:xfrm>
          <a:prstGeom prst="rect">
            <a:avLst/>
          </a:prstGeom>
        </p:spPr>
      </p:pic>
      <p:sp>
        <p:nvSpPr>
          <p:cNvPr id="2" name="Nadpis 1"/>
          <p:cNvSpPr>
            <a:spLocks noGrp="1"/>
          </p:cNvSpPr>
          <p:nvPr>
            <p:ph type="title"/>
          </p:nvPr>
        </p:nvSpPr>
        <p:spPr>
          <a:xfrm>
            <a:off x="838200" y="365125"/>
            <a:ext cx="3454400" cy="1006475"/>
          </a:xfrm>
          <a:solidFill>
            <a:schemeClr val="accent6">
              <a:lumMod val="40000"/>
              <a:lumOff val="60000"/>
            </a:schemeClr>
          </a:solidFill>
        </p:spPr>
        <p:txBody>
          <a:bodyPr/>
          <a:lstStyle/>
          <a:p>
            <a:r>
              <a:rPr lang="sk-SK" b="1" dirty="0" err="1" smtClean="0"/>
              <a:t>Croagh</a:t>
            </a:r>
            <a:r>
              <a:rPr lang="sk-SK" b="1" dirty="0" smtClean="0"/>
              <a:t> </a:t>
            </a:r>
            <a:r>
              <a:rPr lang="sk-SK" b="1" dirty="0" err="1" smtClean="0"/>
              <a:t>Patrick</a:t>
            </a:r>
            <a:endParaRPr lang="sk-SK" b="1" dirty="0"/>
          </a:p>
        </p:txBody>
      </p:sp>
      <p:pic>
        <p:nvPicPr>
          <p:cNvPr id="5" name="Obrázok 4"/>
          <p:cNvPicPr>
            <a:picLocks noChangeAspect="1"/>
          </p:cNvPicPr>
          <p:nvPr/>
        </p:nvPicPr>
        <p:blipFill>
          <a:blip r:embed="rId4"/>
          <a:stretch>
            <a:fillRect/>
          </a:stretch>
        </p:blipFill>
        <p:spPr>
          <a:xfrm>
            <a:off x="152766" y="1485189"/>
            <a:ext cx="6157076" cy="4108449"/>
          </a:xfrm>
          <a:prstGeom prst="rect">
            <a:avLst/>
          </a:prstGeom>
          <a:effectLst>
            <a:glow rad="127000">
              <a:schemeClr val="accent6">
                <a:lumMod val="75000"/>
              </a:schemeClr>
            </a:glow>
          </a:effectLst>
        </p:spPr>
      </p:pic>
      <p:pic>
        <p:nvPicPr>
          <p:cNvPr id="7" name="Obrázok 6"/>
          <p:cNvPicPr>
            <a:picLocks noChangeAspect="1"/>
          </p:cNvPicPr>
          <p:nvPr/>
        </p:nvPicPr>
        <p:blipFill>
          <a:blip r:embed="rId5"/>
          <a:stretch>
            <a:fillRect/>
          </a:stretch>
        </p:blipFill>
        <p:spPr>
          <a:xfrm>
            <a:off x="7455641" y="588070"/>
            <a:ext cx="4736359" cy="5902688"/>
          </a:xfrm>
          <a:prstGeom prst="rect">
            <a:avLst/>
          </a:prstGeom>
        </p:spPr>
      </p:pic>
      <p:sp>
        <p:nvSpPr>
          <p:cNvPr id="8" name="Krát 7"/>
          <p:cNvSpPr/>
          <p:nvPr/>
        </p:nvSpPr>
        <p:spPr>
          <a:xfrm>
            <a:off x="8375342" y="2866593"/>
            <a:ext cx="413913" cy="361968"/>
          </a:xfrm>
          <a:prstGeom prst="mathMultiply">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sk-SK"/>
          </a:p>
        </p:txBody>
      </p:sp>
      <p:pic>
        <p:nvPicPr>
          <p:cNvPr id="4" name="Obrázok 3"/>
          <p:cNvPicPr>
            <a:picLocks noChangeAspect="1"/>
          </p:cNvPicPr>
          <p:nvPr/>
        </p:nvPicPr>
        <p:blipFill>
          <a:blip r:embed="rId6"/>
          <a:stretch>
            <a:fillRect/>
          </a:stretch>
        </p:blipFill>
        <p:spPr>
          <a:xfrm>
            <a:off x="5956246" y="3703666"/>
            <a:ext cx="3867574" cy="2900681"/>
          </a:xfrm>
          <a:prstGeom prst="rect">
            <a:avLst/>
          </a:prstGeom>
          <a:effectLst>
            <a:glow rad="127000">
              <a:schemeClr val="accent6">
                <a:lumMod val="75000"/>
              </a:schemeClr>
            </a:glow>
          </a:effectLst>
        </p:spPr>
      </p:pic>
    </p:spTree>
    <p:extLst>
      <p:ext uri="{BB962C8B-B14F-4D97-AF65-F5344CB8AC3E}">
        <p14:creationId xmlns:p14="http://schemas.microsoft.com/office/powerpoint/2010/main" val="1324770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3"/>
          <a:stretch>
            <a:fillRect/>
          </a:stretch>
        </p:blipFill>
        <p:spPr>
          <a:xfrm>
            <a:off x="-529" y="-297"/>
            <a:ext cx="12193057" cy="6858594"/>
          </a:xfrm>
          <a:prstGeom prst="rect">
            <a:avLst/>
          </a:prstGeom>
        </p:spPr>
      </p:pic>
      <p:sp>
        <p:nvSpPr>
          <p:cNvPr id="2" name="Nadpis 1"/>
          <p:cNvSpPr>
            <a:spLocks noGrp="1"/>
          </p:cNvSpPr>
          <p:nvPr>
            <p:ph type="title"/>
          </p:nvPr>
        </p:nvSpPr>
        <p:spPr>
          <a:xfrm>
            <a:off x="341608" y="319202"/>
            <a:ext cx="5041900" cy="760412"/>
          </a:xfrm>
          <a:solidFill>
            <a:schemeClr val="accent6">
              <a:lumMod val="40000"/>
              <a:lumOff val="60000"/>
            </a:schemeClr>
          </a:solidFill>
        </p:spPr>
        <p:txBody>
          <a:bodyPr/>
          <a:lstStyle/>
          <a:p>
            <a:r>
              <a:rPr lang="sk-SK" b="1" dirty="0" err="1"/>
              <a:t>Guinness</a:t>
            </a:r>
            <a:r>
              <a:rPr lang="sk-SK" b="1" dirty="0"/>
              <a:t> </a:t>
            </a:r>
            <a:r>
              <a:rPr lang="sk-SK" b="1" dirty="0" err="1"/>
              <a:t>Storehouse</a:t>
            </a:r>
            <a:endParaRPr lang="sk-SK" b="1" dirty="0"/>
          </a:p>
        </p:txBody>
      </p:sp>
      <p:pic>
        <p:nvPicPr>
          <p:cNvPr id="5" name="Obrázok 4"/>
          <p:cNvPicPr>
            <a:picLocks noChangeAspect="1"/>
          </p:cNvPicPr>
          <p:nvPr/>
        </p:nvPicPr>
        <p:blipFill>
          <a:blip r:embed="rId4"/>
          <a:stretch>
            <a:fillRect/>
          </a:stretch>
        </p:blipFill>
        <p:spPr>
          <a:xfrm>
            <a:off x="170026" y="2159524"/>
            <a:ext cx="6667500" cy="4486275"/>
          </a:xfrm>
          <a:prstGeom prst="rect">
            <a:avLst/>
          </a:prstGeom>
          <a:effectLst>
            <a:glow rad="127000">
              <a:schemeClr val="accent6">
                <a:lumMod val="75000"/>
              </a:schemeClr>
            </a:glow>
          </a:effectLst>
        </p:spPr>
      </p:pic>
      <p:pic>
        <p:nvPicPr>
          <p:cNvPr id="6" name="Obrázok 5"/>
          <p:cNvPicPr>
            <a:picLocks noChangeAspect="1"/>
          </p:cNvPicPr>
          <p:nvPr/>
        </p:nvPicPr>
        <p:blipFill>
          <a:blip r:embed="rId5"/>
          <a:stretch>
            <a:fillRect/>
          </a:stretch>
        </p:blipFill>
        <p:spPr>
          <a:xfrm>
            <a:off x="7455641" y="588070"/>
            <a:ext cx="4736359" cy="5902688"/>
          </a:xfrm>
          <a:prstGeom prst="rect">
            <a:avLst/>
          </a:prstGeom>
        </p:spPr>
      </p:pic>
      <p:sp>
        <p:nvSpPr>
          <p:cNvPr id="7" name="Krát 6"/>
          <p:cNvSpPr/>
          <p:nvPr/>
        </p:nvSpPr>
        <p:spPr>
          <a:xfrm>
            <a:off x="10958739" y="3358430"/>
            <a:ext cx="413913" cy="361968"/>
          </a:xfrm>
          <a:prstGeom prst="mathMultiply">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sk-SK"/>
          </a:p>
        </p:txBody>
      </p:sp>
      <p:pic>
        <p:nvPicPr>
          <p:cNvPr id="4" name="Obrázok 3"/>
          <p:cNvPicPr>
            <a:picLocks noChangeAspect="1"/>
          </p:cNvPicPr>
          <p:nvPr/>
        </p:nvPicPr>
        <p:blipFill>
          <a:blip r:embed="rId6"/>
          <a:stretch>
            <a:fillRect/>
          </a:stretch>
        </p:blipFill>
        <p:spPr>
          <a:xfrm>
            <a:off x="5555090" y="1061874"/>
            <a:ext cx="4438650" cy="2959100"/>
          </a:xfrm>
          <a:prstGeom prst="rect">
            <a:avLst/>
          </a:prstGeom>
          <a:effectLst>
            <a:glow rad="127000">
              <a:schemeClr val="accent6">
                <a:lumMod val="75000"/>
              </a:schemeClr>
            </a:glow>
          </a:effectLst>
        </p:spPr>
      </p:pic>
    </p:spTree>
    <p:extLst>
      <p:ext uri="{BB962C8B-B14F-4D97-AF65-F5344CB8AC3E}">
        <p14:creationId xmlns:p14="http://schemas.microsoft.com/office/powerpoint/2010/main" val="350078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3"/>
          <a:stretch>
            <a:fillRect/>
          </a:stretch>
        </p:blipFill>
        <p:spPr>
          <a:xfrm>
            <a:off x="-529" y="-297"/>
            <a:ext cx="12193057" cy="6858594"/>
          </a:xfrm>
          <a:prstGeom prst="rect">
            <a:avLst/>
          </a:prstGeom>
        </p:spPr>
      </p:pic>
      <p:sp>
        <p:nvSpPr>
          <p:cNvPr id="2" name="Nadpis 1"/>
          <p:cNvSpPr>
            <a:spLocks noGrp="1"/>
          </p:cNvSpPr>
          <p:nvPr>
            <p:ph type="title"/>
          </p:nvPr>
        </p:nvSpPr>
        <p:spPr>
          <a:xfrm>
            <a:off x="591060" y="391631"/>
            <a:ext cx="3644900" cy="847132"/>
          </a:xfrm>
          <a:solidFill>
            <a:schemeClr val="accent6">
              <a:lumMod val="40000"/>
              <a:lumOff val="60000"/>
            </a:schemeClr>
          </a:solidFill>
        </p:spPr>
        <p:txBody>
          <a:bodyPr/>
          <a:lstStyle/>
          <a:p>
            <a:r>
              <a:rPr lang="sk-SK" b="1" dirty="0" smtClean="0"/>
              <a:t>Rock of </a:t>
            </a:r>
            <a:r>
              <a:rPr lang="sk-SK" b="1" dirty="0" err="1" smtClean="0"/>
              <a:t>Cashel</a:t>
            </a:r>
            <a:endParaRPr lang="sk-SK" b="1" dirty="0"/>
          </a:p>
        </p:txBody>
      </p:sp>
      <p:pic>
        <p:nvPicPr>
          <p:cNvPr id="3" name="Obrázok 2"/>
          <p:cNvPicPr>
            <a:picLocks noChangeAspect="1"/>
          </p:cNvPicPr>
          <p:nvPr/>
        </p:nvPicPr>
        <p:blipFill>
          <a:blip r:embed="rId4"/>
          <a:stretch>
            <a:fillRect/>
          </a:stretch>
        </p:blipFill>
        <p:spPr>
          <a:xfrm>
            <a:off x="240781" y="2714979"/>
            <a:ext cx="5857284" cy="3936274"/>
          </a:xfrm>
          <a:prstGeom prst="rect">
            <a:avLst/>
          </a:prstGeom>
          <a:effectLst>
            <a:glow rad="127000">
              <a:schemeClr val="accent6">
                <a:lumMod val="75000"/>
              </a:schemeClr>
            </a:glow>
          </a:effectLst>
        </p:spPr>
      </p:pic>
      <p:pic>
        <p:nvPicPr>
          <p:cNvPr id="7" name="Obrázok 6"/>
          <p:cNvPicPr>
            <a:picLocks noChangeAspect="1"/>
          </p:cNvPicPr>
          <p:nvPr/>
        </p:nvPicPr>
        <p:blipFill>
          <a:blip r:embed="rId5"/>
          <a:stretch>
            <a:fillRect/>
          </a:stretch>
        </p:blipFill>
        <p:spPr>
          <a:xfrm>
            <a:off x="7455641" y="588070"/>
            <a:ext cx="4736359" cy="5902688"/>
          </a:xfrm>
          <a:prstGeom prst="rect">
            <a:avLst/>
          </a:prstGeom>
        </p:spPr>
      </p:pic>
      <p:sp>
        <p:nvSpPr>
          <p:cNvPr id="8" name="Krát 7"/>
          <p:cNvSpPr/>
          <p:nvPr/>
        </p:nvSpPr>
        <p:spPr>
          <a:xfrm>
            <a:off x="9711268" y="4502132"/>
            <a:ext cx="413913" cy="361968"/>
          </a:xfrm>
          <a:prstGeom prst="mathMultiply">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sk-SK"/>
          </a:p>
        </p:txBody>
      </p:sp>
      <p:pic>
        <p:nvPicPr>
          <p:cNvPr id="5" name="Obrázok 4"/>
          <p:cNvPicPr>
            <a:picLocks noChangeAspect="1"/>
          </p:cNvPicPr>
          <p:nvPr/>
        </p:nvPicPr>
        <p:blipFill>
          <a:blip r:embed="rId6"/>
          <a:stretch>
            <a:fillRect/>
          </a:stretch>
        </p:blipFill>
        <p:spPr>
          <a:xfrm>
            <a:off x="4661179" y="131272"/>
            <a:ext cx="5429250" cy="3619500"/>
          </a:xfrm>
          <a:prstGeom prst="rect">
            <a:avLst/>
          </a:prstGeom>
          <a:effectLst>
            <a:glow rad="127000">
              <a:schemeClr val="accent6">
                <a:lumMod val="75000"/>
              </a:schemeClr>
            </a:glow>
            <a:softEdge rad="0"/>
          </a:effectLst>
        </p:spPr>
      </p:pic>
    </p:spTree>
    <p:extLst>
      <p:ext uri="{BB962C8B-B14F-4D97-AF65-F5344CB8AC3E}">
        <p14:creationId xmlns:p14="http://schemas.microsoft.com/office/powerpoint/2010/main" val="3557896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3"/>
          <a:stretch>
            <a:fillRect/>
          </a:stretch>
        </p:blipFill>
        <p:spPr>
          <a:xfrm>
            <a:off x="-529" y="-297"/>
            <a:ext cx="12193057" cy="6858594"/>
          </a:xfrm>
          <a:prstGeom prst="rect">
            <a:avLst/>
          </a:prstGeom>
        </p:spPr>
      </p:pic>
      <p:sp>
        <p:nvSpPr>
          <p:cNvPr id="2" name="Nadpis 1"/>
          <p:cNvSpPr>
            <a:spLocks noGrp="1"/>
          </p:cNvSpPr>
          <p:nvPr>
            <p:ph type="title"/>
          </p:nvPr>
        </p:nvSpPr>
        <p:spPr>
          <a:xfrm>
            <a:off x="838200" y="365125"/>
            <a:ext cx="2578100" cy="1044575"/>
          </a:xfrm>
          <a:solidFill>
            <a:schemeClr val="accent6">
              <a:lumMod val="40000"/>
              <a:lumOff val="60000"/>
            </a:schemeClr>
          </a:solidFill>
        </p:spPr>
        <p:txBody>
          <a:bodyPr/>
          <a:lstStyle/>
          <a:p>
            <a:r>
              <a:rPr lang="sk-SK" b="1" dirty="0" err="1"/>
              <a:t>Sean’s</a:t>
            </a:r>
            <a:r>
              <a:rPr lang="sk-SK" b="1" dirty="0"/>
              <a:t> Bar</a:t>
            </a:r>
          </a:p>
        </p:txBody>
      </p:sp>
      <p:pic>
        <p:nvPicPr>
          <p:cNvPr id="4" name="Obrázok 3"/>
          <p:cNvPicPr>
            <a:picLocks noChangeAspect="1"/>
          </p:cNvPicPr>
          <p:nvPr/>
        </p:nvPicPr>
        <p:blipFill>
          <a:blip r:embed="rId4"/>
          <a:stretch>
            <a:fillRect/>
          </a:stretch>
        </p:blipFill>
        <p:spPr>
          <a:xfrm>
            <a:off x="76836" y="3288016"/>
            <a:ext cx="6143625" cy="3454141"/>
          </a:xfrm>
          <a:prstGeom prst="rect">
            <a:avLst/>
          </a:prstGeom>
          <a:effectLst>
            <a:glow rad="127000">
              <a:schemeClr val="accent6">
                <a:lumMod val="75000"/>
              </a:schemeClr>
            </a:glow>
          </a:effectLst>
        </p:spPr>
      </p:pic>
      <p:pic>
        <p:nvPicPr>
          <p:cNvPr id="6" name="Obrázok 5"/>
          <p:cNvPicPr>
            <a:picLocks noChangeAspect="1"/>
          </p:cNvPicPr>
          <p:nvPr/>
        </p:nvPicPr>
        <p:blipFill>
          <a:blip r:embed="rId5"/>
          <a:stretch>
            <a:fillRect/>
          </a:stretch>
        </p:blipFill>
        <p:spPr>
          <a:xfrm>
            <a:off x="7455641" y="588070"/>
            <a:ext cx="4736359" cy="5902688"/>
          </a:xfrm>
          <a:prstGeom prst="rect">
            <a:avLst/>
          </a:prstGeom>
        </p:spPr>
      </p:pic>
      <p:sp>
        <p:nvSpPr>
          <p:cNvPr id="7" name="Krát 6"/>
          <p:cNvSpPr/>
          <p:nvPr/>
        </p:nvSpPr>
        <p:spPr>
          <a:xfrm>
            <a:off x="9616863" y="3358430"/>
            <a:ext cx="413913" cy="361968"/>
          </a:xfrm>
          <a:prstGeom prst="mathMultiply">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sk-SK"/>
          </a:p>
        </p:txBody>
      </p:sp>
      <p:pic>
        <p:nvPicPr>
          <p:cNvPr id="5" name="Obrázok 4"/>
          <p:cNvPicPr>
            <a:picLocks noChangeAspect="1"/>
          </p:cNvPicPr>
          <p:nvPr/>
        </p:nvPicPr>
        <p:blipFill>
          <a:blip r:embed="rId6"/>
          <a:stretch>
            <a:fillRect/>
          </a:stretch>
        </p:blipFill>
        <p:spPr>
          <a:xfrm>
            <a:off x="4229259" y="116764"/>
            <a:ext cx="5133975" cy="3422650"/>
          </a:xfrm>
          <a:prstGeom prst="rect">
            <a:avLst/>
          </a:prstGeom>
          <a:effectLst>
            <a:glow rad="127000">
              <a:schemeClr val="accent6">
                <a:lumMod val="75000"/>
              </a:schemeClr>
            </a:glow>
          </a:effectLst>
        </p:spPr>
      </p:pic>
    </p:spTree>
    <p:extLst>
      <p:ext uri="{BB962C8B-B14F-4D97-AF65-F5344CB8AC3E}">
        <p14:creationId xmlns:p14="http://schemas.microsoft.com/office/powerpoint/2010/main" val="273760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3"/>
          <a:stretch>
            <a:fillRect/>
          </a:stretch>
        </p:blipFill>
        <p:spPr>
          <a:xfrm>
            <a:off x="-529" y="-297"/>
            <a:ext cx="12193057" cy="6858594"/>
          </a:xfrm>
          <a:prstGeom prst="rect">
            <a:avLst/>
          </a:prstGeom>
        </p:spPr>
      </p:pic>
      <p:sp>
        <p:nvSpPr>
          <p:cNvPr id="2" name="Nadpis 1"/>
          <p:cNvSpPr>
            <a:spLocks noGrp="1"/>
          </p:cNvSpPr>
          <p:nvPr>
            <p:ph type="title"/>
          </p:nvPr>
        </p:nvSpPr>
        <p:spPr>
          <a:xfrm>
            <a:off x="838200" y="182414"/>
            <a:ext cx="3873500" cy="1019175"/>
          </a:xfrm>
          <a:solidFill>
            <a:schemeClr val="accent6">
              <a:lumMod val="40000"/>
              <a:lumOff val="60000"/>
            </a:schemeClr>
          </a:solidFill>
        </p:spPr>
        <p:txBody>
          <a:bodyPr/>
          <a:lstStyle/>
          <a:p>
            <a:r>
              <a:rPr lang="sk-SK" b="1" dirty="0" smtClean="0"/>
              <a:t>Mohérové útesy</a:t>
            </a:r>
            <a:endParaRPr lang="sk-SK" b="1" dirty="0"/>
          </a:p>
        </p:txBody>
      </p:sp>
      <p:pic>
        <p:nvPicPr>
          <p:cNvPr id="9" name="Obrázok 8"/>
          <p:cNvPicPr>
            <a:picLocks noChangeAspect="1"/>
          </p:cNvPicPr>
          <p:nvPr/>
        </p:nvPicPr>
        <p:blipFill>
          <a:blip r:embed="rId4"/>
          <a:stretch>
            <a:fillRect/>
          </a:stretch>
        </p:blipFill>
        <p:spPr>
          <a:xfrm>
            <a:off x="7455641" y="588070"/>
            <a:ext cx="4736359" cy="5902688"/>
          </a:xfrm>
          <a:prstGeom prst="rect">
            <a:avLst/>
          </a:prstGeom>
        </p:spPr>
      </p:pic>
      <p:cxnSp>
        <p:nvCxnSpPr>
          <p:cNvPr id="5" name="Zaoblená spojnica 4"/>
          <p:cNvCxnSpPr/>
          <p:nvPr/>
        </p:nvCxnSpPr>
        <p:spPr>
          <a:xfrm rot="5400000">
            <a:off x="8095875" y="4136554"/>
            <a:ext cx="776933" cy="381000"/>
          </a:xfrm>
          <a:prstGeom prst="curvedConnector3">
            <a:avLst>
              <a:gd name="adj1" fmla="val 46731"/>
            </a:avLst>
          </a:prstGeom>
        </p:spPr>
        <p:style>
          <a:lnRef idx="3">
            <a:schemeClr val="dk1"/>
          </a:lnRef>
          <a:fillRef idx="0">
            <a:schemeClr val="dk1"/>
          </a:fillRef>
          <a:effectRef idx="2">
            <a:schemeClr val="dk1"/>
          </a:effectRef>
          <a:fontRef idx="minor">
            <a:schemeClr val="tx1"/>
          </a:fontRef>
        </p:style>
      </p:cxnSp>
      <p:pic>
        <p:nvPicPr>
          <p:cNvPr id="6" name="Obrázok 5"/>
          <p:cNvPicPr>
            <a:picLocks noChangeAspect="1"/>
          </p:cNvPicPr>
          <p:nvPr/>
        </p:nvPicPr>
        <p:blipFill>
          <a:blip r:embed="rId5"/>
          <a:stretch>
            <a:fillRect/>
          </a:stretch>
        </p:blipFill>
        <p:spPr>
          <a:xfrm>
            <a:off x="98008" y="1384300"/>
            <a:ext cx="7585705" cy="5426074"/>
          </a:xfrm>
          <a:prstGeom prst="rect">
            <a:avLst/>
          </a:prstGeom>
          <a:effectLst>
            <a:glow rad="127000">
              <a:schemeClr val="accent6">
                <a:lumMod val="75000"/>
              </a:schemeClr>
            </a:glow>
          </a:effectLst>
        </p:spPr>
      </p:pic>
      <p:pic>
        <p:nvPicPr>
          <p:cNvPr id="8" name="Obrázok 7" descr="http://www.myirelandtour.com/images/photos/attractions/cliffs-of-moher/Cliffs-of-Moher-3.jpg"/>
          <p:cNvPicPr/>
          <p:nvPr/>
        </p:nvPicPr>
        <p:blipFill rotWithShape="1">
          <a:blip r:embed="rId6">
            <a:extLst>
              <a:ext uri="{28A0092B-C50C-407E-A947-70E740481C1C}">
                <a14:useLocalDpi xmlns:a14="http://schemas.microsoft.com/office/drawing/2010/main" val="0"/>
              </a:ext>
            </a:extLst>
          </a:blip>
          <a:srcRect t="15167"/>
          <a:stretch/>
        </p:blipFill>
        <p:spPr bwMode="auto">
          <a:xfrm>
            <a:off x="6308613" y="187692"/>
            <a:ext cx="5760720" cy="3241307"/>
          </a:xfrm>
          <a:prstGeom prst="rect">
            <a:avLst/>
          </a:prstGeom>
          <a:noFill/>
          <a:ln>
            <a:noFill/>
          </a:ln>
          <a:effectLst>
            <a:glow rad="127000">
              <a:schemeClr val="accent6">
                <a:lumMod val="75000"/>
              </a:schemeClr>
            </a:glow>
          </a:effectLst>
        </p:spPr>
      </p:pic>
    </p:spTree>
    <p:extLst>
      <p:ext uri="{BB962C8B-B14F-4D97-AF65-F5344CB8AC3E}">
        <p14:creationId xmlns:p14="http://schemas.microsoft.com/office/powerpoint/2010/main" val="285587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3"/>
          <a:stretch>
            <a:fillRect/>
          </a:stretch>
        </p:blipFill>
        <p:spPr>
          <a:xfrm>
            <a:off x="-529" y="-297"/>
            <a:ext cx="12193057" cy="6858594"/>
          </a:xfrm>
          <a:prstGeom prst="rect">
            <a:avLst/>
          </a:prstGeom>
        </p:spPr>
      </p:pic>
      <p:pic>
        <p:nvPicPr>
          <p:cNvPr id="8" name="Obrázok 7"/>
          <p:cNvPicPr>
            <a:picLocks noChangeAspect="1"/>
          </p:cNvPicPr>
          <p:nvPr/>
        </p:nvPicPr>
        <p:blipFill>
          <a:blip r:embed="rId4"/>
          <a:stretch>
            <a:fillRect/>
          </a:stretch>
        </p:blipFill>
        <p:spPr>
          <a:xfrm>
            <a:off x="7455641" y="588070"/>
            <a:ext cx="4736359" cy="5902688"/>
          </a:xfrm>
          <a:prstGeom prst="rect">
            <a:avLst/>
          </a:prstGeom>
        </p:spPr>
      </p:pic>
      <p:sp>
        <p:nvSpPr>
          <p:cNvPr id="2" name="Nadpis 1"/>
          <p:cNvSpPr>
            <a:spLocks noGrp="1"/>
          </p:cNvSpPr>
          <p:nvPr>
            <p:ph type="title"/>
          </p:nvPr>
        </p:nvSpPr>
        <p:spPr>
          <a:xfrm>
            <a:off x="838200" y="365126"/>
            <a:ext cx="4610100" cy="755267"/>
          </a:xfrm>
          <a:solidFill>
            <a:schemeClr val="accent6">
              <a:lumMod val="40000"/>
              <a:lumOff val="60000"/>
            </a:schemeClr>
          </a:solidFill>
        </p:spPr>
        <p:txBody>
          <a:bodyPr>
            <a:noAutofit/>
          </a:bodyPr>
          <a:lstStyle/>
          <a:p>
            <a:r>
              <a:rPr lang="sk-SK" b="1" dirty="0" smtClean="0"/>
              <a:t>Hrobka </a:t>
            </a:r>
            <a:r>
              <a:rPr lang="sk-SK" b="1" dirty="0" err="1" smtClean="0"/>
              <a:t>Newgrange</a:t>
            </a:r>
            <a:endParaRPr lang="sk-SK" b="1" dirty="0"/>
          </a:p>
        </p:txBody>
      </p:sp>
      <p:pic>
        <p:nvPicPr>
          <p:cNvPr id="5" name="Obrázok 4"/>
          <p:cNvPicPr>
            <a:picLocks noChangeAspect="1"/>
          </p:cNvPicPr>
          <p:nvPr/>
        </p:nvPicPr>
        <p:blipFill>
          <a:blip r:embed="rId5"/>
          <a:stretch>
            <a:fillRect/>
          </a:stretch>
        </p:blipFill>
        <p:spPr>
          <a:xfrm>
            <a:off x="112447" y="1314112"/>
            <a:ext cx="5635625" cy="4229775"/>
          </a:xfrm>
          <a:prstGeom prst="rect">
            <a:avLst/>
          </a:prstGeom>
          <a:effectLst>
            <a:glow rad="127000">
              <a:schemeClr val="accent6">
                <a:lumMod val="75000"/>
              </a:schemeClr>
            </a:glow>
          </a:effectLst>
        </p:spPr>
      </p:pic>
      <p:pic>
        <p:nvPicPr>
          <p:cNvPr id="6" name="Obrázok 5"/>
          <p:cNvPicPr>
            <a:picLocks noChangeAspect="1"/>
          </p:cNvPicPr>
          <p:nvPr/>
        </p:nvPicPr>
        <p:blipFill>
          <a:blip r:embed="rId6"/>
          <a:stretch>
            <a:fillRect/>
          </a:stretch>
        </p:blipFill>
        <p:spPr>
          <a:xfrm>
            <a:off x="1860549" y="3968743"/>
            <a:ext cx="4235450" cy="2823633"/>
          </a:xfrm>
          <a:prstGeom prst="rect">
            <a:avLst/>
          </a:prstGeom>
          <a:effectLst>
            <a:glow rad="127000">
              <a:schemeClr val="accent6">
                <a:lumMod val="75000"/>
              </a:schemeClr>
            </a:glow>
          </a:effectLst>
        </p:spPr>
      </p:pic>
      <p:pic>
        <p:nvPicPr>
          <p:cNvPr id="7" name="Obrázok 6"/>
          <p:cNvPicPr>
            <a:picLocks noChangeAspect="1"/>
          </p:cNvPicPr>
          <p:nvPr/>
        </p:nvPicPr>
        <p:blipFill>
          <a:blip r:embed="rId7"/>
          <a:stretch>
            <a:fillRect/>
          </a:stretch>
        </p:blipFill>
        <p:spPr>
          <a:xfrm>
            <a:off x="3838014" y="1314112"/>
            <a:ext cx="6178980" cy="4634235"/>
          </a:xfrm>
          <a:prstGeom prst="rect">
            <a:avLst/>
          </a:prstGeom>
          <a:effectLst>
            <a:glow rad="127000">
              <a:schemeClr val="accent6">
                <a:lumMod val="75000"/>
              </a:schemeClr>
            </a:glow>
          </a:effectLst>
        </p:spPr>
      </p:pic>
      <p:sp>
        <p:nvSpPr>
          <p:cNvPr id="9" name="Krát 8"/>
          <p:cNvSpPr/>
          <p:nvPr/>
        </p:nvSpPr>
        <p:spPr>
          <a:xfrm>
            <a:off x="10870778" y="2890336"/>
            <a:ext cx="413913" cy="361968"/>
          </a:xfrm>
          <a:prstGeom prst="mathMultiply">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587472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1494</TotalTime>
  <Words>973</Words>
  <Application>Microsoft Office PowerPoint</Application>
  <PresentationFormat>Širokouhlá</PresentationFormat>
  <Paragraphs>80</Paragraphs>
  <Slides>15</Slides>
  <Notes>13</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15</vt:i4>
      </vt:variant>
    </vt:vector>
  </HeadingPairs>
  <TitlesOfParts>
    <vt:vector size="20" baseType="lpstr">
      <vt:lpstr>Arial</vt:lpstr>
      <vt:lpstr>Calibri</vt:lpstr>
      <vt:lpstr>Calibri Light</vt:lpstr>
      <vt:lpstr>Wingdings</vt:lpstr>
      <vt:lpstr>Motív Office</vt:lpstr>
      <vt:lpstr>Írsko</vt:lpstr>
      <vt:lpstr>Prezentácia programu PowerPoint</vt:lpstr>
      <vt:lpstr>Svätý Patrik </vt:lpstr>
      <vt:lpstr>Croagh Patrick</vt:lpstr>
      <vt:lpstr>Guinness Storehouse</vt:lpstr>
      <vt:lpstr>Rock of Cashel</vt:lpstr>
      <vt:lpstr>Sean’s Bar</vt:lpstr>
      <vt:lpstr>Mohérové útesy</vt:lpstr>
      <vt:lpstr>Hrobka Newgrange</vt:lpstr>
      <vt:lpstr>Burren – kamenná púšť</vt:lpstr>
      <vt:lpstr> Powerscourt Estate </vt:lpstr>
      <vt:lpstr>Cobh</vt:lpstr>
      <vt:lpstr>Írska kuchyňa</vt:lpstr>
      <vt:lpstr>Prezentácia programu PowerPoint</vt:lpstr>
      <vt:lpstr>Ďakujem za pozornosť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Írsko</dc:title>
  <dc:creator>Peťka</dc:creator>
  <cp:lastModifiedBy>Peťka</cp:lastModifiedBy>
  <cp:revision>107</cp:revision>
  <dcterms:created xsi:type="dcterms:W3CDTF">2015-09-27T12:46:09Z</dcterms:created>
  <dcterms:modified xsi:type="dcterms:W3CDTF">2015-10-05T21:05:13Z</dcterms:modified>
</cp:coreProperties>
</file>