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0" r:id="rId4"/>
    <p:sldId id="263" r:id="rId5"/>
    <p:sldId id="258" r:id="rId6"/>
    <p:sldId id="264" r:id="rId7"/>
    <p:sldId id="259" r:id="rId8"/>
    <p:sldId id="261" r:id="rId9"/>
    <p:sldId id="266" r:id="rId10"/>
    <p:sldId id="267" r:id="rId11"/>
    <p:sldId id="265" r:id="rId1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05A768-B4E8-46D5-BDE7-F515461EDDBD}" type="datetimeFigureOut">
              <a:rPr lang="sk-SK" smtClean="0"/>
              <a:t>22. 5. 2014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67FA0-7D66-4C57-88B0-7A1FB5340B42}" type="slidenum">
              <a:rPr lang="sk-SK" smtClean="0"/>
              <a:t>‹#›</a:t>
            </a:fld>
            <a:endParaRPr lang="sk-SK"/>
          </a:p>
        </p:txBody>
      </p:sp>
    </p:spTree>
    <p:extLst>
      <p:ext uri="{BB962C8B-B14F-4D97-AF65-F5344CB8AC3E}">
        <p14:creationId xmlns:p14="http://schemas.microsoft.com/office/powerpoint/2010/main" val="182204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b="0" i="0" kern="1200" dirty="0" smtClean="0">
                <a:solidFill>
                  <a:schemeClr val="tx1"/>
                </a:solidFill>
                <a:effectLst/>
                <a:latin typeface="+mn-lt"/>
                <a:ea typeface="+mn-ea"/>
                <a:cs typeface="+mn-cs"/>
              </a:rPr>
              <a:t>Prvým rýchlovlakom bol japonský Guľkový vlak </a:t>
            </a:r>
            <a:r>
              <a:rPr lang="sk-SK" sz="1200" b="1" i="0" kern="1200" dirty="0" smtClean="0">
                <a:solidFill>
                  <a:schemeClr val="tx1"/>
                </a:solidFill>
                <a:effectLst/>
                <a:latin typeface="+mn-lt"/>
                <a:ea typeface="+mn-ea"/>
                <a:cs typeface="+mn-cs"/>
              </a:rPr>
              <a:t>Šinkansen</a:t>
            </a:r>
            <a:r>
              <a:rPr lang="sk-SK" sz="1200" b="0" i="0" kern="1200" dirty="0" smtClean="0">
                <a:solidFill>
                  <a:schemeClr val="tx1"/>
                </a:solidFill>
                <a:effectLst/>
                <a:latin typeface="+mn-lt"/>
                <a:ea typeface="+mn-ea"/>
                <a:cs typeface="+mn-cs"/>
              </a:rPr>
              <a:t>, skonštruovaný v roku 1964, ktorý prekonal 1176 km za necelých 6 hodín. </a:t>
            </a:r>
            <a:r>
              <a:rPr lang="sk-SK" dirty="0" smtClean="0"/>
              <a:t>Rýchlovlak je vlak ktorého konštrukcia a aerodynamický</a:t>
            </a:r>
            <a:r>
              <a:rPr lang="sk-SK" baseline="0" dirty="0" smtClean="0"/>
              <a:t> tvar mu umožňujú dosahovať minimálnu rýchlosť 250km/h. Je prioritne určený na prevoz po vysokorýchlostných tratiach. </a:t>
            </a:r>
            <a:r>
              <a:rPr lang="sk-SK" sz="1200" b="0" i="0" kern="1200" dirty="0" smtClean="0">
                <a:solidFill>
                  <a:schemeClr val="tx1"/>
                </a:solidFill>
                <a:latin typeface="+mn-lt"/>
                <a:ea typeface="+mn-ea"/>
                <a:cs typeface="+mn-cs"/>
              </a:rPr>
              <a:t>Najmodernejšie vlaky majú oceľové kolesá. Tie sa valia po dvojici oceľových koľajníc. Takéto usporiadanie kolies má malý odpor, takže aj ťažký vlak môže poháňať pomerne malá sila. Odvážnejší projektanti hľadajú spôsob, ako sa celkom vyhnúť oceľovým koľajniciam. Navrhujú, aby sa použili magnety, ktoré by nadvihli vlak nad trať. Tento systém sa nazýva „</a:t>
            </a:r>
            <a:r>
              <a:rPr lang="sk-SK" sz="1200" b="0" i="0" kern="1200" dirty="0" err="1" smtClean="0">
                <a:solidFill>
                  <a:schemeClr val="tx1"/>
                </a:solidFill>
                <a:latin typeface="+mn-lt"/>
                <a:ea typeface="+mn-ea"/>
                <a:cs typeface="+mn-cs"/>
              </a:rPr>
              <a:t>maglev</a:t>
            </a:r>
            <a:r>
              <a:rPr lang="sk-SK" sz="1200" b="0" i="0" kern="1200" dirty="0" smtClean="0">
                <a:solidFill>
                  <a:schemeClr val="tx1"/>
                </a:solidFill>
                <a:latin typeface="+mn-lt"/>
                <a:ea typeface="+mn-ea"/>
                <a:cs typeface="+mn-cs"/>
              </a:rPr>
              <a:t>“ a stále ho vyvíjajú a zdokonaľujú v Nemecku a Japonsku. Experimentálny vlak na magnetickej poduške by bol schopný vyvinúť bežnú rýchlosť až do </a:t>
            </a:r>
            <a:r>
              <a:rPr lang="sk-SK" sz="1200" b="1" i="0" kern="1200" dirty="0" smtClean="0">
                <a:solidFill>
                  <a:schemeClr val="tx1"/>
                </a:solidFill>
                <a:latin typeface="+mn-lt"/>
                <a:ea typeface="+mn-ea"/>
                <a:cs typeface="+mn-cs"/>
              </a:rPr>
              <a:t>400 km/h</a:t>
            </a:r>
            <a:r>
              <a:rPr lang="sk-SK" sz="1200" b="0" i="0" kern="1200" dirty="0" smtClean="0">
                <a:solidFill>
                  <a:schemeClr val="tx1"/>
                </a:solidFill>
                <a:latin typeface="+mn-lt"/>
                <a:ea typeface="+mn-ea"/>
                <a:cs typeface="+mn-cs"/>
              </a:rPr>
              <a:t>. To by prinieslo nielen zvýšenie rýchlosti, ale aj zníženie hlučnosti. </a:t>
            </a:r>
            <a:endParaRPr lang="sk-SK" b="0" dirty="0"/>
          </a:p>
        </p:txBody>
      </p:sp>
      <p:sp>
        <p:nvSpPr>
          <p:cNvPr id="4" name="Zástupný symbol čísla snímky 3"/>
          <p:cNvSpPr>
            <a:spLocks noGrp="1"/>
          </p:cNvSpPr>
          <p:nvPr>
            <p:ph type="sldNum" sz="quarter" idx="10"/>
          </p:nvPr>
        </p:nvSpPr>
        <p:spPr/>
        <p:txBody>
          <a:bodyPr/>
          <a:lstStyle/>
          <a:p>
            <a:fld id="{F8767FA0-7D66-4C57-88B0-7A1FB5340B42}" type="slidenum">
              <a:rPr lang="sk-SK" smtClean="0"/>
              <a:t>2</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sk-SK" sz="1200" b="0" i="0" kern="1200" dirty="0" smtClean="0">
                <a:solidFill>
                  <a:schemeClr val="tx1"/>
                </a:solidFill>
                <a:effectLst/>
                <a:latin typeface="+mn-lt"/>
                <a:ea typeface="+mn-ea"/>
                <a:cs typeface="+mn-cs"/>
              </a:rPr>
              <a:t>Tento vlak sa vyznačuje dlhým šípovým nosom.  V roku 2027 by mal začať premávať na trati Tokio – Nagoja. Vzdialenosť 260 km medzi týmito dvoma mestami prejde za 40 minút. Súpravu bude tvoriť16 vozňov. Kapacita: 1 000 pasažierov.Bude</a:t>
            </a:r>
            <a:r>
              <a:rPr lang="sk-SK" sz="1200" b="0" i="0" kern="1200" baseline="0" dirty="0" smtClean="0">
                <a:solidFill>
                  <a:schemeClr val="tx1"/>
                </a:solidFill>
                <a:effectLst/>
                <a:latin typeface="+mn-lt"/>
                <a:ea typeface="+mn-ea"/>
                <a:cs typeface="+mn-cs"/>
              </a:rPr>
              <a:t> dosahovať rýchlosť až</a:t>
            </a:r>
            <a:r>
              <a:rPr lang="sk-SK" sz="1200" b="0" i="0" kern="1200" dirty="0" smtClean="0">
                <a:solidFill>
                  <a:schemeClr val="tx1"/>
                </a:solidFill>
                <a:effectLst/>
                <a:latin typeface="+mn-lt"/>
                <a:ea typeface="+mn-ea"/>
                <a:cs typeface="+mn-cs"/>
              </a:rPr>
              <a:t> 500 km/h. Vlak L0 nejazdí po kolesách, ale vznáša sa na magnetickom vankúši.</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Tieto magnetické vlaky predstavujú ďalší technologický pokrok.Funguje na princípe</a:t>
            </a:r>
            <a:r>
              <a:rPr lang="sk-SK" sz="1200" b="0" i="0" u="none" strike="noStrike" kern="1200" baseline="0" dirty="0" smtClean="0">
                <a:solidFill>
                  <a:schemeClr val="tx1"/>
                </a:solidFill>
                <a:effectLst/>
                <a:latin typeface="+mn-lt"/>
                <a:ea typeface="+mn-ea"/>
                <a:cs typeface="+mn-cs"/>
              </a:rPr>
              <a:t> technológie</a:t>
            </a:r>
            <a:r>
              <a:rPr lang="sk-SK" sz="1200" b="0" i="0" u="none" strike="noStrike" kern="1200" dirty="0" smtClean="0">
                <a:solidFill>
                  <a:schemeClr val="tx1"/>
                </a:solidFill>
                <a:effectLst/>
                <a:latin typeface="+mn-lt"/>
                <a:ea typeface="+mn-ea"/>
                <a:cs typeface="+mn-cs"/>
              </a:rPr>
              <a:t> Maglev ktorá</a:t>
            </a:r>
            <a:r>
              <a:rPr lang="sk-SK" sz="1200" b="0" i="0" kern="1200" dirty="0" smtClean="0">
                <a:solidFill>
                  <a:schemeClr val="tx1"/>
                </a:solidFill>
                <a:effectLst/>
                <a:latin typeface="+mn-lt"/>
                <a:ea typeface="+mn-ea"/>
                <a:cs typeface="+mn-cs"/>
              </a:rPr>
              <a:t> využíva silné elektromagnety, ktoré vytvárajú niečo ako magnetický vankúš, čím udržujú vlak v levitujúcej polohe nad traťou. Elektromagnetické pole dokáže tiež vlak uviesť do pohybu. Elimináciou trenia dokáže vyvinúť veľmi vysokú rýchlosť. </a:t>
            </a:r>
            <a:r>
              <a:rPr lang="sk-SK" sz="1200" b="0" i="0" kern="1200" dirty="0" smtClean="0">
                <a:solidFill>
                  <a:schemeClr val="tx1"/>
                </a:solidFill>
                <a:effectLst/>
                <a:latin typeface="+mn-lt"/>
                <a:ea typeface="+mn-ea"/>
                <a:cs typeface="+mn-cs"/>
              </a:rPr>
              <a:t>Výhodou </a:t>
            </a:r>
            <a:r>
              <a:rPr lang="sk-SK" sz="1200" b="0" i="0" kern="1200" dirty="0" smtClean="0">
                <a:solidFill>
                  <a:schemeClr val="tx1"/>
                </a:solidFill>
                <a:effectLst/>
                <a:latin typeface="+mn-lt"/>
                <a:ea typeface="+mn-ea"/>
                <a:cs typeface="+mn-cs"/>
              </a:rPr>
              <a:t>je, že odpadá trenie podvozka a magnetické vlaky majú veľmi tichú a hladkú jazdu.</a:t>
            </a:r>
            <a:endParaRPr lang="sk-SK" b="0" dirty="0"/>
          </a:p>
        </p:txBody>
      </p:sp>
      <p:sp>
        <p:nvSpPr>
          <p:cNvPr id="4" name="Slide Number Placeholder 3"/>
          <p:cNvSpPr>
            <a:spLocks noGrp="1"/>
          </p:cNvSpPr>
          <p:nvPr>
            <p:ph type="sldNum" sz="quarter" idx="10"/>
          </p:nvPr>
        </p:nvSpPr>
        <p:spPr/>
        <p:txBody>
          <a:bodyPr/>
          <a:lstStyle/>
          <a:p>
            <a:fld id="{F8767FA0-7D66-4C57-88B0-7A1FB5340B42}" type="slidenum">
              <a:rPr lang="sk-SK" smtClean="0"/>
              <a:t>3</a:t>
            </a:fld>
            <a:endParaRPr lang="sk-SK"/>
          </a:p>
        </p:txBody>
      </p:sp>
    </p:spTree>
    <p:extLst>
      <p:ext uri="{BB962C8B-B14F-4D97-AF65-F5344CB8AC3E}">
        <p14:creationId xmlns:p14="http://schemas.microsoft.com/office/powerpoint/2010/main" val="155193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i="0" kern="1200" dirty="0" smtClean="0">
                <a:solidFill>
                  <a:schemeClr val="tx1"/>
                </a:solidFill>
                <a:effectLst/>
                <a:latin typeface="+mn-lt"/>
                <a:ea typeface="+mn-ea"/>
                <a:cs typeface="+mn-cs"/>
              </a:rPr>
              <a:t>Nový vlak je postavený z plastu a posilnený uhlíkovým vláknom. Poháňa ho motor s výkonom 22 800 kW. Vlak dokáže vyvinúť maximálnu rýchlosť 480 kilometrov za hodinu. Dokáže prekonať 1300-kilometrovú vzdialenosť medzi Pekingom a Šanghajom za necelých 5 hodín.</a:t>
            </a:r>
            <a:endParaRPr lang="sk-SK" dirty="0"/>
          </a:p>
        </p:txBody>
      </p:sp>
      <p:sp>
        <p:nvSpPr>
          <p:cNvPr id="4" name="Slide Number Placeholder 3"/>
          <p:cNvSpPr>
            <a:spLocks noGrp="1"/>
          </p:cNvSpPr>
          <p:nvPr>
            <p:ph type="sldNum" sz="quarter" idx="10"/>
          </p:nvPr>
        </p:nvSpPr>
        <p:spPr/>
        <p:txBody>
          <a:bodyPr/>
          <a:lstStyle/>
          <a:p>
            <a:fld id="{F8767FA0-7D66-4C57-88B0-7A1FB5340B42}" type="slidenum">
              <a:rPr lang="sk-SK" smtClean="0"/>
              <a:t>4</a:t>
            </a:fld>
            <a:endParaRPr lang="sk-SK"/>
          </a:p>
        </p:txBody>
      </p:sp>
    </p:spTree>
    <p:extLst>
      <p:ext uri="{BB962C8B-B14F-4D97-AF65-F5344CB8AC3E}">
        <p14:creationId xmlns:p14="http://schemas.microsoft.com/office/powerpoint/2010/main" val="178263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1" i="0" kern="1200" dirty="0" smtClean="0">
                <a:solidFill>
                  <a:schemeClr val="tx1"/>
                </a:solidFill>
                <a:effectLst/>
                <a:latin typeface="+mn-lt"/>
                <a:ea typeface="+mn-ea"/>
                <a:cs typeface="+mn-cs"/>
              </a:rPr>
              <a:t>TGV</a:t>
            </a:r>
            <a:r>
              <a:rPr lang="sk-SK" sz="1200" b="0" i="0" kern="1200" dirty="0" smtClean="0">
                <a:solidFill>
                  <a:schemeClr val="tx1"/>
                </a:solidFill>
                <a:effectLst/>
                <a:latin typeface="+mn-lt"/>
                <a:ea typeface="+mn-ea"/>
                <a:cs typeface="+mn-cs"/>
              </a:rPr>
              <a:t> je </a:t>
            </a:r>
            <a:r>
              <a:rPr lang="sk-SK" sz="1200" b="0" i="0" u="none" strike="noStrike" kern="1200" dirty="0" smtClean="0">
                <a:solidFill>
                  <a:schemeClr val="tx1"/>
                </a:solidFill>
                <a:effectLst/>
                <a:latin typeface="+mn-lt"/>
                <a:ea typeface="+mn-ea"/>
                <a:cs typeface="+mn-cs"/>
              </a:rPr>
              <a:t>vysokorýchlostný</a:t>
            </a:r>
            <a:r>
              <a:rPr lang="sk-SK" sz="1200" b="0" i="0" kern="1200" dirty="0" smtClean="0">
                <a:solidFill>
                  <a:schemeClr val="tx1"/>
                </a:solidFill>
                <a:effectLst/>
                <a:latin typeface="+mn-lt"/>
                <a:ea typeface="+mn-ea"/>
                <a:cs typeface="+mn-cs"/>
              </a:rPr>
              <a:t> </a:t>
            </a:r>
            <a:r>
              <a:rPr lang="sk-SK" sz="1200" b="0" i="0" u="none" strike="noStrike" kern="1200" dirty="0" smtClean="0">
                <a:solidFill>
                  <a:schemeClr val="tx1"/>
                </a:solidFill>
                <a:effectLst/>
                <a:latin typeface="+mn-lt"/>
                <a:ea typeface="+mn-ea"/>
                <a:cs typeface="+mn-cs"/>
              </a:rPr>
              <a:t>vlak</a:t>
            </a:r>
            <a:r>
              <a:rPr lang="sk-SK" sz="1200" b="0" i="0" kern="1200" dirty="0" smtClean="0">
                <a:solidFill>
                  <a:schemeClr val="tx1"/>
                </a:solidFill>
                <a:effectLst/>
                <a:latin typeface="+mn-lt"/>
                <a:ea typeface="+mn-ea"/>
                <a:cs typeface="+mn-cs"/>
              </a:rPr>
              <a:t> </a:t>
            </a:r>
            <a:r>
              <a:rPr lang="sk-SK" sz="1200" b="0" i="0" u="none" strike="noStrike" kern="1200" dirty="0" smtClean="0">
                <a:solidFill>
                  <a:schemeClr val="tx1"/>
                </a:solidFill>
                <a:effectLst/>
                <a:latin typeface="+mn-lt"/>
                <a:ea typeface="+mn-ea"/>
                <a:cs typeface="+mn-cs"/>
              </a:rPr>
              <a:t>francúzskych</a:t>
            </a:r>
            <a:r>
              <a:rPr lang="sk-SK" sz="1200" b="0" i="0" kern="1200" dirty="0" smtClean="0">
                <a:solidFill>
                  <a:schemeClr val="tx1"/>
                </a:solidFill>
                <a:effectLst/>
                <a:latin typeface="+mn-lt"/>
                <a:ea typeface="+mn-ea"/>
                <a:cs typeface="+mn-cs"/>
              </a:rPr>
              <a:t> národných železníc.  Vlaky TGV majú elektrický pohon a dosahujú rýchlosť až 320 km/h (pri testoch až 574,8 km/h). Premáva medzi  </a:t>
            </a:r>
            <a:r>
              <a:rPr lang="sk-SK" sz="1200" b="0" i="0" u="none" strike="noStrike" kern="1200" dirty="0" smtClean="0">
                <a:solidFill>
                  <a:schemeClr val="tx1"/>
                </a:solidFill>
                <a:effectLst/>
                <a:latin typeface="+mn-lt"/>
                <a:ea typeface="+mn-ea"/>
                <a:cs typeface="+mn-cs"/>
              </a:rPr>
              <a:t>Parížom</a:t>
            </a:r>
            <a:r>
              <a:rPr lang="sk-SK" sz="1200" b="0" i="0" kern="1200" dirty="0" smtClean="0">
                <a:solidFill>
                  <a:schemeClr val="tx1"/>
                </a:solidFill>
                <a:effectLst/>
                <a:latin typeface="+mn-lt"/>
                <a:ea typeface="+mn-ea"/>
                <a:cs typeface="+mn-cs"/>
              </a:rPr>
              <a:t> a </a:t>
            </a:r>
            <a:r>
              <a:rPr lang="sk-SK" sz="1200" b="0" i="0" u="none" strike="noStrike" kern="1200" dirty="0" smtClean="0">
                <a:solidFill>
                  <a:schemeClr val="tx1"/>
                </a:solidFill>
                <a:effectLst/>
                <a:latin typeface="+mn-lt"/>
                <a:ea typeface="+mn-ea"/>
                <a:cs typeface="+mn-cs"/>
              </a:rPr>
              <a:t>Lyonom. </a:t>
            </a:r>
            <a:r>
              <a:rPr lang="sk-SK" sz="1200" b="0" i="0" kern="1200" dirty="0" smtClean="0">
                <a:solidFill>
                  <a:schemeClr val="tx1"/>
                </a:solidFill>
                <a:effectLst/>
                <a:latin typeface="+mn-lt"/>
                <a:ea typeface="+mn-ea"/>
                <a:cs typeface="+mn-cs"/>
              </a:rPr>
              <a:t>Jednotky TGV sa skladajú z dvoch hnacích čelných,</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niekoľko hnaných vložených a ostatných vozov.  Vložené vozy spočívajú na spoločných podvozkoch so susednými vozmi.  Prednosťou tohoto netypického riešenia je zníženie počtu náprav, zvýšenie priestrannosti vo vnútri vozu, ľahšia priechodnosť a lepšia aerodynamika vlaku. Prvý prototyp TGV 001 bol poháňaný plynovou turbínou,</a:t>
            </a:r>
            <a:r>
              <a:rPr lang="sk-SK" sz="1200" b="0" i="0" kern="1200" baseline="0" dirty="0" smtClean="0">
                <a:solidFill>
                  <a:schemeClr val="tx1"/>
                </a:solidFill>
                <a:effectLst/>
                <a:latin typeface="+mn-lt"/>
                <a:ea typeface="+mn-ea"/>
                <a:cs typeface="+mn-cs"/>
              </a:rPr>
              <a:t> ale</a:t>
            </a:r>
            <a:r>
              <a:rPr lang="sk-SK" sz="1200" b="0" i="0" kern="1200" dirty="0" smtClean="0">
                <a:solidFill>
                  <a:schemeClr val="tx1"/>
                </a:solidFill>
                <a:effectLst/>
                <a:latin typeface="+mn-lt"/>
                <a:ea typeface="+mn-ea"/>
                <a:cs typeface="+mn-cs"/>
              </a:rPr>
              <a:t> výšenie cien ropy počas ropnej krízy však rozhodlo v prospech elektrickej trakcie. </a:t>
            </a:r>
            <a:endParaRPr lang="sk-SK" dirty="0"/>
          </a:p>
        </p:txBody>
      </p:sp>
      <p:sp>
        <p:nvSpPr>
          <p:cNvPr id="4" name="Slide Number Placeholder 3"/>
          <p:cNvSpPr>
            <a:spLocks noGrp="1"/>
          </p:cNvSpPr>
          <p:nvPr>
            <p:ph type="sldNum" sz="quarter" idx="10"/>
          </p:nvPr>
        </p:nvSpPr>
        <p:spPr/>
        <p:txBody>
          <a:bodyPr/>
          <a:lstStyle/>
          <a:p>
            <a:fld id="{F8767FA0-7D66-4C57-88B0-7A1FB5340B42}" type="slidenum">
              <a:rPr lang="sk-SK" smtClean="0"/>
              <a:t>5</a:t>
            </a:fld>
            <a:endParaRPr lang="sk-SK"/>
          </a:p>
        </p:txBody>
      </p:sp>
    </p:spTree>
    <p:extLst>
      <p:ext uri="{BB962C8B-B14F-4D97-AF65-F5344CB8AC3E}">
        <p14:creationId xmlns:p14="http://schemas.microsoft.com/office/powerpoint/2010/main" val="340789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i="0" kern="1200" dirty="0" smtClean="0">
                <a:solidFill>
                  <a:schemeClr val="tx1"/>
                </a:solidFill>
                <a:effectLst/>
                <a:latin typeface="+mn-lt"/>
                <a:ea typeface="+mn-ea"/>
                <a:cs typeface="+mn-cs"/>
              </a:rPr>
              <a:t>TR-07 jazdí na nemeckých tratiach už od roku 1989 a dosahuje rekordnú rýchlosť. Rušeň a vozne sú však na koľajniciach pridržiavané magnetmi a pohybujú sa pomocou magnetickej levitácie, takže vlakoví inžinieri neustále hľadajú možnosti, ako ich rýchlosť zvýšiť. Ostatný pokus sa preniesol cez hranicu 500 kilometrov za hodinu, avšak zatiaľ len pokusne a neoverene.</a:t>
            </a:r>
            <a:endParaRPr lang="sk-SK" dirty="0"/>
          </a:p>
        </p:txBody>
      </p:sp>
      <p:sp>
        <p:nvSpPr>
          <p:cNvPr id="4" name="Slide Number Placeholder 3"/>
          <p:cNvSpPr>
            <a:spLocks noGrp="1"/>
          </p:cNvSpPr>
          <p:nvPr>
            <p:ph type="sldNum" sz="quarter" idx="10"/>
          </p:nvPr>
        </p:nvSpPr>
        <p:spPr/>
        <p:txBody>
          <a:bodyPr/>
          <a:lstStyle/>
          <a:p>
            <a:fld id="{F8767FA0-7D66-4C57-88B0-7A1FB5340B42}" type="slidenum">
              <a:rPr lang="sk-SK" smtClean="0"/>
              <a:t>6</a:t>
            </a:fld>
            <a:endParaRPr lang="sk-SK"/>
          </a:p>
        </p:txBody>
      </p:sp>
    </p:spTree>
    <p:extLst>
      <p:ext uri="{BB962C8B-B14F-4D97-AF65-F5344CB8AC3E}">
        <p14:creationId xmlns:p14="http://schemas.microsoft.com/office/powerpoint/2010/main" val="33435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i="0" kern="1200" dirty="0" smtClean="0">
                <a:solidFill>
                  <a:schemeClr val="tx1"/>
                </a:solidFill>
                <a:effectLst/>
                <a:latin typeface="+mn-lt"/>
                <a:ea typeface="+mn-ea"/>
                <a:cs typeface="+mn-cs"/>
              </a:rPr>
              <a:t>Rýchlovlak jazdiaci v Ázii pozdĺž západného pobrežia Taiwanu. Má skratku </a:t>
            </a:r>
            <a:r>
              <a:rPr lang="sk-SK" sz="1200" b="1" i="0" kern="1200" dirty="0" smtClean="0">
                <a:solidFill>
                  <a:schemeClr val="tx1"/>
                </a:solidFill>
                <a:effectLst/>
                <a:latin typeface="+mn-lt"/>
                <a:ea typeface="+mn-ea"/>
                <a:cs typeface="+mn-cs"/>
              </a:rPr>
              <a:t>THSR</a:t>
            </a:r>
            <a:r>
              <a:rPr lang="sk-SK" sz="1200" b="0" i="0" kern="1200" dirty="0" smtClean="0">
                <a:solidFill>
                  <a:schemeClr val="tx1"/>
                </a:solidFill>
                <a:effectLst/>
                <a:latin typeface="+mn-lt"/>
                <a:ea typeface="+mn-ea"/>
                <a:cs typeface="+mn-cs"/>
              </a:rPr>
              <a:t>, priemernú rýchlosť </a:t>
            </a:r>
            <a:r>
              <a:rPr lang="sk-SK" sz="1200" b="1" i="0" kern="1200" dirty="0" smtClean="0">
                <a:solidFill>
                  <a:schemeClr val="tx1"/>
                </a:solidFill>
                <a:effectLst/>
                <a:latin typeface="+mn-lt"/>
                <a:ea typeface="+mn-ea"/>
                <a:cs typeface="+mn-cs"/>
              </a:rPr>
              <a:t>335 km/h</a:t>
            </a:r>
            <a:r>
              <a:rPr lang="sk-SK" sz="1200" b="0" i="0" kern="1200" dirty="0" smtClean="0">
                <a:solidFill>
                  <a:schemeClr val="tx1"/>
                </a:solidFill>
                <a:effectLst/>
                <a:latin typeface="+mn-lt"/>
                <a:ea typeface="+mn-ea"/>
                <a:cs typeface="+mn-cs"/>
              </a:rPr>
              <a:t> a od roku 2007 spája, mestá Kaohsiung a Tajpej. </a:t>
            </a:r>
            <a:endParaRPr lang="sk-SK" dirty="0"/>
          </a:p>
        </p:txBody>
      </p:sp>
      <p:sp>
        <p:nvSpPr>
          <p:cNvPr id="4" name="Slide Number Placeholder 3"/>
          <p:cNvSpPr>
            <a:spLocks noGrp="1"/>
          </p:cNvSpPr>
          <p:nvPr>
            <p:ph type="sldNum" sz="quarter" idx="10"/>
          </p:nvPr>
        </p:nvSpPr>
        <p:spPr/>
        <p:txBody>
          <a:bodyPr/>
          <a:lstStyle/>
          <a:p>
            <a:fld id="{F8767FA0-7D66-4C57-88B0-7A1FB5340B42}" type="slidenum">
              <a:rPr lang="sk-SK" smtClean="0"/>
              <a:t>7</a:t>
            </a:fld>
            <a:endParaRPr lang="sk-SK"/>
          </a:p>
        </p:txBody>
      </p:sp>
    </p:spTree>
    <p:extLst>
      <p:ext uri="{BB962C8B-B14F-4D97-AF65-F5344CB8AC3E}">
        <p14:creationId xmlns:p14="http://schemas.microsoft.com/office/powerpoint/2010/main" val="340789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k-SK" sz="1200" b="0" i="0" kern="1200" dirty="0" smtClean="0">
                <a:solidFill>
                  <a:schemeClr val="tx1"/>
                </a:solidFill>
                <a:effectLst/>
                <a:latin typeface="+mn-lt"/>
                <a:ea typeface="+mn-ea"/>
                <a:cs typeface="+mn-cs"/>
              </a:rPr>
              <a:t>Acela Express je americký vysokorýchlostný vlak s </a:t>
            </a:r>
            <a:r>
              <a:rPr lang="sk-SK" sz="1200" b="0" i="0" u="none" strike="noStrike" kern="1200" dirty="0" smtClean="0">
                <a:solidFill>
                  <a:schemeClr val="tx1"/>
                </a:solidFill>
                <a:effectLst/>
                <a:latin typeface="+mn-lt"/>
                <a:ea typeface="+mn-ea"/>
                <a:cs typeface="+mn-cs"/>
              </a:rPr>
              <a:t>aktívnym naklápaním vozňovej skrine. Premáva</a:t>
            </a:r>
            <a:r>
              <a:rPr lang="sk-SK" sz="1200" b="0" i="0" kern="1200" dirty="0" smtClean="0">
                <a:solidFill>
                  <a:schemeClr val="tx1"/>
                </a:solidFill>
                <a:effectLst/>
                <a:latin typeface="+mn-lt"/>
                <a:ea typeface="+mn-ea"/>
                <a:cs typeface="+mn-cs"/>
              </a:rPr>
              <a:t> medzi mestami </a:t>
            </a:r>
            <a:r>
              <a:rPr lang="sk-SK" sz="1200" b="0" i="0" u="none" strike="noStrike" kern="1200" dirty="0" smtClean="0">
                <a:solidFill>
                  <a:schemeClr val="tx1"/>
                </a:solidFill>
                <a:effectLst/>
                <a:latin typeface="+mn-lt"/>
                <a:ea typeface="+mn-ea"/>
                <a:cs typeface="+mn-cs"/>
              </a:rPr>
              <a:t>Washington D.C.</a:t>
            </a:r>
            <a:r>
              <a:rPr lang="sk-SK" sz="1200" b="0" i="0" kern="1200" dirty="0" smtClean="0">
                <a:solidFill>
                  <a:schemeClr val="tx1"/>
                </a:solidFill>
                <a:effectLst/>
                <a:latin typeface="+mn-lt"/>
                <a:ea typeface="+mn-ea"/>
                <a:cs typeface="+mn-cs"/>
              </a:rPr>
              <a:t> a </a:t>
            </a:r>
            <a:r>
              <a:rPr lang="sk-SK" sz="1200" b="0" i="0" u="none" strike="noStrike" kern="1200" dirty="0" smtClean="0">
                <a:solidFill>
                  <a:schemeClr val="tx1"/>
                </a:solidFill>
                <a:effectLst/>
                <a:latin typeface="+mn-lt"/>
                <a:ea typeface="+mn-ea"/>
                <a:cs typeface="+mn-cs"/>
              </a:rPr>
              <a:t>Boston. </a:t>
            </a:r>
            <a:r>
              <a:rPr lang="sk-SK" sz="1200" b="0" i="0" kern="1200" dirty="0" smtClean="0">
                <a:solidFill>
                  <a:schemeClr val="tx1"/>
                </a:solidFill>
                <a:effectLst/>
                <a:latin typeface="+mn-lt"/>
                <a:ea typeface="+mn-ea"/>
                <a:cs typeface="+mn-cs"/>
              </a:rPr>
              <a:t>Konštrukčná rýchlosť je 265 km/h. Na trati je však maximálna</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povolená rýchlosť iba 240 km/h. Skladá sa z 2 hnacích vozidiel,</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6 hnaných (vložené) a 8 asynchrónnych motorov (na každom hnacom vozidle 4) .Vydáva celkový výkon 9200kW. Súprava je naklápacia.</a:t>
            </a:r>
          </a:p>
          <a:p>
            <a:r>
              <a:rPr lang="sk-SK" dirty="0" smtClean="0"/>
              <a:t/>
            </a:r>
            <a:br>
              <a:rPr lang="sk-SK" dirty="0" smtClean="0"/>
            </a:br>
            <a:r>
              <a:rPr lang="sk-SK" sz="1200" b="0" i="0" u="none" strike="noStrike" kern="1200" dirty="0" smtClean="0">
                <a:solidFill>
                  <a:schemeClr val="tx1"/>
                </a:solidFill>
                <a:effectLst/>
                <a:latin typeface="+mn-lt"/>
                <a:ea typeface="+mn-ea"/>
                <a:cs typeface="+mn-cs"/>
              </a:rPr>
              <a:t> </a:t>
            </a:r>
            <a:endParaRPr lang="sk-SK" dirty="0"/>
          </a:p>
        </p:txBody>
      </p:sp>
      <p:sp>
        <p:nvSpPr>
          <p:cNvPr id="4" name="Slide Number Placeholder 3"/>
          <p:cNvSpPr>
            <a:spLocks noGrp="1"/>
          </p:cNvSpPr>
          <p:nvPr>
            <p:ph type="sldNum" sz="quarter" idx="10"/>
          </p:nvPr>
        </p:nvSpPr>
        <p:spPr/>
        <p:txBody>
          <a:bodyPr/>
          <a:lstStyle/>
          <a:p>
            <a:fld id="{F8767FA0-7D66-4C57-88B0-7A1FB5340B42}" type="slidenum">
              <a:rPr lang="sk-SK" smtClean="0"/>
              <a:t>8</a:t>
            </a:fld>
            <a:endParaRPr lang="sk-SK"/>
          </a:p>
        </p:txBody>
      </p:sp>
    </p:spTree>
    <p:extLst>
      <p:ext uri="{BB962C8B-B14F-4D97-AF65-F5344CB8AC3E}">
        <p14:creationId xmlns:p14="http://schemas.microsoft.com/office/powerpoint/2010/main" val="213586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95AF76-D1DD-4E07-8E6B-6BA9E58EB7EF}" type="datetimeFigureOut">
              <a:rPr lang="sk-SK" smtClean="0"/>
              <a:t>22. 5. 2014</a:t>
            </a:fld>
            <a:endParaRPr lang="sk-SK"/>
          </a:p>
        </p:txBody>
      </p:sp>
      <p:sp>
        <p:nvSpPr>
          <p:cNvPr id="19" name="Footer Placeholder 18"/>
          <p:cNvSpPr>
            <a:spLocks noGrp="1"/>
          </p:cNvSpPr>
          <p:nvPr>
            <p:ph type="ftr" sz="quarter" idx="11"/>
          </p:nvPr>
        </p:nvSpPr>
        <p:spPr/>
        <p:txBody>
          <a:bodyPr/>
          <a:lstStyle/>
          <a:p>
            <a:endParaRPr lang="sk-SK"/>
          </a:p>
        </p:txBody>
      </p:sp>
      <p:sp>
        <p:nvSpPr>
          <p:cNvPr id="27" name="Slide Number Placeholder 26"/>
          <p:cNvSpPr>
            <a:spLocks noGrp="1"/>
          </p:cNvSpPr>
          <p:nvPr>
            <p:ph type="sldNum" sz="quarter" idx="12"/>
          </p:nvPr>
        </p:nvSpPr>
        <p:spPr/>
        <p:txBody>
          <a:bodyPr/>
          <a:lstStyle/>
          <a:p>
            <a:fld id="{907BB798-98F8-4427-BFEA-4B5E25630407}" type="slidenum">
              <a:rPr lang="sk-SK" smtClean="0"/>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5AF76-D1DD-4E07-8E6B-6BA9E58EB7EF}" type="datetimeFigureOut">
              <a:rPr lang="sk-SK" smtClean="0"/>
              <a:t>22. 5. 2014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5AF76-D1DD-4E07-8E6B-6BA9E58EB7EF}" type="datetimeFigureOut">
              <a:rPr lang="sk-SK" smtClean="0"/>
              <a:t>22. 5. 2014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95AF76-D1DD-4E07-8E6B-6BA9E58EB7EF}" type="datetimeFigureOut">
              <a:rPr lang="sk-SK" smtClean="0"/>
              <a:t>22. 5. 2014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95AF76-D1DD-4E07-8E6B-6BA9E58EB7EF}" type="datetimeFigureOut">
              <a:rPr lang="sk-SK" smtClean="0"/>
              <a:t>22. 5. 2014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07BB798-98F8-4427-BFEA-4B5E25630407}" type="slidenum">
              <a:rPr lang="sk-SK" smtClean="0"/>
              <a:t>‹#›</a:t>
            </a:fld>
            <a:endParaRPr lang="sk-S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95AF76-D1DD-4E07-8E6B-6BA9E58EB7EF}" type="datetimeFigureOut">
              <a:rPr lang="sk-SK" smtClean="0"/>
              <a:t>22. 5. 2014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95AF76-D1DD-4E07-8E6B-6BA9E58EB7EF}" type="datetimeFigureOut">
              <a:rPr lang="sk-SK" smtClean="0"/>
              <a:t>22. 5. 2014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95AF76-D1DD-4E07-8E6B-6BA9E58EB7EF}" type="datetimeFigureOut">
              <a:rPr lang="sk-SK" smtClean="0"/>
              <a:t>22. 5. 2014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5AF76-D1DD-4E07-8E6B-6BA9E58EB7EF}" type="datetimeFigureOut">
              <a:rPr lang="sk-SK" smtClean="0"/>
              <a:t>22. 5. 2014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95AF76-D1DD-4E07-8E6B-6BA9E58EB7EF}" type="datetimeFigureOut">
              <a:rPr lang="sk-SK" smtClean="0"/>
              <a:t>22. 5. 2014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07BB798-98F8-4427-BFEA-4B5E25630407}"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95AF76-D1DD-4E07-8E6B-6BA9E58EB7EF}" type="datetimeFigureOut">
              <a:rPr lang="sk-SK" smtClean="0"/>
              <a:t>22. 5. 2014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8077200" y="6356350"/>
            <a:ext cx="609600" cy="365125"/>
          </a:xfrm>
        </p:spPr>
        <p:txBody>
          <a:bodyPr/>
          <a:lstStyle/>
          <a:p>
            <a:fld id="{907BB798-98F8-4427-BFEA-4B5E25630407}" type="slidenum">
              <a:rPr lang="sk-SK" smtClean="0"/>
              <a:t>‹#›</a:t>
            </a:fld>
            <a:endParaRPr lang="sk-SK"/>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95AF76-D1DD-4E07-8E6B-6BA9E58EB7EF}" type="datetimeFigureOut">
              <a:rPr lang="sk-SK" smtClean="0"/>
              <a:t>22. 5. 2014</a:t>
            </a:fld>
            <a:endParaRPr lang="sk-SK"/>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k-SK"/>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7BB798-98F8-4427-BFEA-4B5E25630407}" type="slidenum">
              <a:rPr lang="sk-SK" smtClean="0"/>
              <a:t>‹#›</a:t>
            </a:fld>
            <a:endParaRPr lang="sk-SK"/>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6lmtbLu5nx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k_eT4zq8eO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youtube.com/watch?v=y_IRbRy84h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NwxKW3J2a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SmhKmSrkYa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Rýchlovlaky</a:t>
            </a:r>
            <a:endParaRPr lang="sk-SK" dirty="0"/>
          </a:p>
        </p:txBody>
      </p:sp>
      <p:sp>
        <p:nvSpPr>
          <p:cNvPr id="3" name="Podnadpis 2"/>
          <p:cNvSpPr>
            <a:spLocks noGrp="1"/>
          </p:cNvSpPr>
          <p:nvPr>
            <p:ph type="subTitle" idx="1"/>
          </p:nvPr>
        </p:nvSpPr>
        <p:spPr/>
        <p:txBody>
          <a:bodyPr/>
          <a:lstStyle/>
          <a:p>
            <a:r>
              <a:rPr lang="sk-SK" dirty="0" smtClean="0"/>
              <a:t>Ondrej </a:t>
            </a:r>
            <a:r>
              <a:rPr lang="sk-SK" dirty="0" err="1" smtClean="0"/>
              <a:t>Pribula</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Zdroje </a:t>
            </a:r>
            <a:endParaRPr lang="sk-SK"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2857576"/>
              </p:ext>
            </p:extLst>
          </p:nvPr>
        </p:nvGraphicFramePr>
        <p:xfrm>
          <a:off x="857250" y="1844824"/>
          <a:ext cx="7429500" cy="2621280"/>
        </p:xfrm>
        <a:graphic>
          <a:graphicData uri="http://schemas.openxmlformats.org/drawingml/2006/table">
            <a:tbl>
              <a:tblPr/>
              <a:tblGrid>
                <a:gridCol w="7429500"/>
              </a:tblGrid>
              <a:tr h="2498417">
                <a:tc>
                  <a:txBody>
                    <a:bodyPr/>
                    <a:lstStyle/>
                    <a:p>
                      <a:pPr algn="l" fontAlgn="t"/>
                      <a:r>
                        <a:rPr lang="sk-SK" dirty="0" smtClean="0">
                          <a:effectLst/>
                        </a:rPr>
                        <a:t>http://lnk.sk/bVK	</a:t>
                      </a:r>
                    </a:p>
                    <a:p>
                      <a:pPr algn="l" fontAlgn="t"/>
                      <a:r>
                        <a:rPr lang="sk-SK" dirty="0" smtClean="0">
                          <a:effectLst/>
                        </a:rPr>
                        <a:t>http://lnk.sk/bVM	</a:t>
                      </a:r>
                    </a:p>
                    <a:p>
                      <a:pPr algn="l" fontAlgn="t"/>
                      <a:r>
                        <a:rPr lang="sk-SK" dirty="0" smtClean="0">
                          <a:effectLst/>
                        </a:rPr>
                        <a:t>http://lnk.sk/bVN	</a:t>
                      </a:r>
                    </a:p>
                    <a:p>
                      <a:pPr algn="l" fontAlgn="t"/>
                      <a:r>
                        <a:rPr lang="sk-SK" dirty="0" smtClean="0">
                          <a:effectLst/>
                        </a:rPr>
                        <a:t>http://lnk.sk/bVP	</a:t>
                      </a:r>
                    </a:p>
                    <a:p>
                      <a:pPr algn="l" fontAlgn="t"/>
                      <a:r>
                        <a:rPr lang="sk-SK" dirty="0" smtClean="0">
                          <a:effectLst/>
                        </a:rPr>
                        <a:t>http://lnk.sk/bVQ	</a:t>
                      </a:r>
                    </a:p>
                    <a:p>
                      <a:pPr algn="l" fontAlgn="t"/>
                      <a:r>
                        <a:rPr lang="sk-SK" dirty="0" smtClean="0">
                          <a:effectLst/>
                        </a:rPr>
                        <a:t>http://lnk.sk/bVR	</a:t>
                      </a:r>
                    </a:p>
                    <a:p>
                      <a:pPr algn="l" fontAlgn="t"/>
                      <a:r>
                        <a:rPr lang="sk-SK" dirty="0" smtClean="0">
                          <a:effectLst/>
                        </a:rPr>
                        <a:t>http://lnk.sk/bVS	</a:t>
                      </a:r>
                    </a:p>
                    <a:p>
                      <a:pPr algn="l" fontAlgn="t"/>
                      <a:r>
                        <a:rPr lang="sk-SK" dirty="0" smtClean="0">
                          <a:effectLst/>
                        </a:rPr>
                        <a:t>http://lnk.sk/bVT	</a:t>
                      </a:r>
                    </a:p>
                    <a:p>
                      <a:pPr algn="l" fontAlgn="t"/>
                      <a:r>
                        <a:rPr lang="sk-SK" smtClean="0">
                          <a:effectLst/>
                        </a:rPr>
                        <a:t>http://lnk.sk/bVU	</a:t>
                      </a:r>
                      <a:endParaRPr lang="sk-SK" dirty="0">
                        <a:effectLst/>
                      </a:endParaRPr>
                    </a:p>
                  </a:txBody>
                  <a:tcPr marL="76200" marR="76200" marT="76200" marB="76200">
                    <a:lnL>
                      <a:noFill/>
                    </a:lnL>
                    <a:lnR>
                      <a:noFill/>
                    </a:lnR>
                    <a:lnT w="9525" cap="flat" cmpd="sng" algn="ctr">
                      <a:solidFill>
                        <a:srgbClr val="DDDDDD"/>
                      </a:solidFill>
                      <a:prstDash val="solid"/>
                      <a:round/>
                      <a:headEnd type="none" w="med" len="med"/>
                      <a:tailEnd type="none" w="med" len="med"/>
                    </a:lnT>
                    <a:lnB>
                      <a:noFill/>
                    </a:lnB>
                    <a:solidFill>
                      <a:srgbClr val="F5F5F5"/>
                    </a:solidFill>
                  </a:tcPr>
                </a:tc>
              </a:tr>
            </a:tbl>
          </a:graphicData>
        </a:graphic>
      </p:graphicFrame>
      <p:sp>
        <p:nvSpPr>
          <p:cNvPr id="5" name="Rectangle 1"/>
          <p:cNvSpPr>
            <a:spLocks noChangeArrowheads="1"/>
          </p:cNvSpPr>
          <p:nvPr/>
        </p:nvSpPr>
        <p:spPr bwMode="auto">
          <a:xfrm>
            <a:off x="857250" y="391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800" b="0" i="0" u="none" strike="noStrike" cap="none" normalizeH="0" baseline="0" smtClean="0">
                <a:ln>
                  <a:noFill/>
                </a:ln>
                <a:solidFill>
                  <a:schemeClr val="tx1"/>
                </a:solidFill>
                <a:effectLst/>
                <a:latin typeface="Arial" charset="0"/>
                <a:cs typeface="Arial" charset="0"/>
              </a:rPr>
              <a:t/>
            </a:r>
            <a:br>
              <a:rPr kumimoji="0" lang="sk-SK" sz="1800" b="0" i="0" u="none" strike="noStrike" cap="none" normalizeH="0" baseline="0" smtClean="0">
                <a:ln>
                  <a:noFill/>
                </a:ln>
                <a:solidFill>
                  <a:schemeClr val="tx1"/>
                </a:solidFill>
                <a:effectLst/>
                <a:latin typeface="Arial" charset="0"/>
                <a:cs typeface="Arial" charset="0"/>
              </a:rPr>
            </a:br>
            <a:endParaRPr kumimoji="0" lang="sk-SK" sz="1800" b="0" i="0" u="none" strike="noStrike" cap="none" normalizeH="0" baseline="0" smtClean="0">
              <a:ln>
                <a:noFill/>
              </a:ln>
              <a:solidFill>
                <a:schemeClr val="tx1"/>
              </a:solidFill>
              <a:effectLst/>
              <a:latin typeface="Arial" charset="0"/>
              <a:cs typeface="Arial" charset="0"/>
            </a:endParaRPr>
          </a:p>
        </p:txBody>
      </p:sp>
      <p:sp>
        <p:nvSpPr>
          <p:cNvPr id="7" name="Rectangle 2"/>
          <p:cNvSpPr>
            <a:spLocks noChangeArrowheads="1"/>
          </p:cNvSpPr>
          <p:nvPr/>
        </p:nvSpPr>
        <p:spPr bwMode="auto">
          <a:xfrm>
            <a:off x="614363" y="391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800" b="0" i="0" u="none" strike="noStrike" cap="none" normalizeH="0" baseline="0" smtClean="0">
                <a:ln>
                  <a:noFill/>
                </a:ln>
                <a:solidFill>
                  <a:schemeClr val="tx1"/>
                </a:solidFill>
                <a:effectLst/>
                <a:latin typeface="Arial" charset="0"/>
                <a:cs typeface="Arial" charset="0"/>
              </a:rPr>
              <a:t/>
            </a:r>
            <a:br>
              <a:rPr kumimoji="0" lang="sk-SK" sz="1800" b="0" i="0" u="none" strike="noStrike" cap="none" normalizeH="0" baseline="0" smtClean="0">
                <a:ln>
                  <a:noFill/>
                </a:ln>
                <a:solidFill>
                  <a:schemeClr val="tx1"/>
                </a:solidFill>
                <a:effectLst/>
                <a:latin typeface="Arial" charset="0"/>
                <a:cs typeface="Arial" charset="0"/>
              </a:rPr>
            </a:br>
            <a:endParaRPr kumimoji="0" lang="sk-SK" sz="1800" b="0" i="0" u="none" strike="noStrike" cap="none" normalizeH="0" baseline="0" smtClean="0">
              <a:ln>
                <a:noFill/>
              </a:ln>
              <a:solidFill>
                <a:schemeClr val="tx1"/>
              </a:solidFill>
              <a:effectLst/>
              <a:latin typeface="Arial" charset="0"/>
              <a:cs typeface="Arial" charset="0"/>
            </a:endParaRPr>
          </a:p>
        </p:txBody>
      </p:sp>
      <p:sp>
        <p:nvSpPr>
          <p:cNvPr id="10" name="Rectangle 3"/>
          <p:cNvSpPr>
            <a:spLocks noChangeArrowheads="1"/>
          </p:cNvSpPr>
          <p:nvPr/>
        </p:nvSpPr>
        <p:spPr bwMode="auto">
          <a:xfrm>
            <a:off x="857250" y="391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800" b="0" i="0" u="none" strike="noStrike" cap="none" normalizeH="0" baseline="0" smtClean="0">
                <a:ln>
                  <a:noFill/>
                </a:ln>
                <a:solidFill>
                  <a:schemeClr val="tx1"/>
                </a:solidFill>
                <a:effectLst/>
                <a:latin typeface="Arial" charset="0"/>
                <a:cs typeface="Arial" charset="0"/>
              </a:rPr>
              <a:t/>
            </a:r>
            <a:br>
              <a:rPr kumimoji="0" lang="sk-SK" sz="1800" b="0" i="0" u="none" strike="noStrike" cap="none" normalizeH="0" baseline="0" smtClean="0">
                <a:ln>
                  <a:noFill/>
                </a:ln>
                <a:solidFill>
                  <a:schemeClr val="tx1"/>
                </a:solidFill>
                <a:effectLst/>
                <a:latin typeface="Arial" charset="0"/>
                <a:cs typeface="Arial" charset="0"/>
              </a:rPr>
            </a:br>
            <a:endParaRPr kumimoji="0" lang="sk-SK"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3533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Ďakujem za pozornosť</a:t>
            </a:r>
            <a:endParaRPr lang="sk-SK" dirty="0"/>
          </a:p>
        </p:txBody>
      </p:sp>
      <p:sp>
        <p:nvSpPr>
          <p:cNvPr id="3" name="Content Placeholder 2"/>
          <p:cNvSpPr>
            <a:spLocks noGrp="1"/>
          </p:cNvSpPr>
          <p:nvPr>
            <p:ph idx="1"/>
          </p:nvPr>
        </p:nvSpPr>
        <p:spPr/>
        <p:txBody>
          <a:bodyPr/>
          <a:lstStyle/>
          <a:p>
            <a:endParaRPr lang="sk-SK"/>
          </a:p>
        </p:txBody>
      </p:sp>
    </p:spTree>
    <p:extLst>
      <p:ext uri="{BB962C8B-B14F-4D97-AF65-F5344CB8AC3E}">
        <p14:creationId xmlns:p14="http://schemas.microsoft.com/office/powerpoint/2010/main" val="383147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endParaRPr lang="sk-SK" dirty="0"/>
          </a:p>
        </p:txBody>
      </p:sp>
      <p:sp>
        <p:nvSpPr>
          <p:cNvPr id="3" name="Zástupný symbol obsahu 2"/>
          <p:cNvSpPr>
            <a:spLocks noGrp="1"/>
          </p:cNvSpPr>
          <p:nvPr>
            <p:ph idx="1"/>
          </p:nvPr>
        </p:nvSpPr>
        <p:spPr>
          <a:xfrm>
            <a:off x="457200" y="1556792"/>
            <a:ext cx="8229600" cy="4320480"/>
          </a:xfrm>
        </p:spPr>
        <p:txBody>
          <a:bodyPr/>
          <a:lstStyle/>
          <a:p>
            <a:r>
              <a:rPr lang="sk-SK" dirty="0"/>
              <a:t>k</a:t>
            </a:r>
            <a:r>
              <a:rPr lang="sk-SK" dirty="0" smtClean="0"/>
              <a:t>onštrukcia na veľké rýchlosti</a:t>
            </a:r>
          </a:p>
          <a:p>
            <a:r>
              <a:rPr lang="sk-SK" dirty="0" smtClean="0"/>
              <a:t>premáva na vysokorýchlostných tratiach</a:t>
            </a:r>
          </a:p>
          <a:p>
            <a:r>
              <a:rPr lang="sk-SK" dirty="0"/>
              <a:t>m</a:t>
            </a:r>
            <a:r>
              <a:rPr lang="sk-SK" dirty="0" smtClean="0"/>
              <a:t>alý odpor</a:t>
            </a:r>
          </a:p>
          <a:p>
            <a:endParaRPr lang="sk-SK" dirty="0"/>
          </a:p>
        </p:txBody>
      </p:sp>
      <p:pic>
        <p:nvPicPr>
          <p:cNvPr id="12290" name="Picture 2" descr="http://obrazky.4ever.sk/data/674xX/doprava/vlaky/ice-3,-rychlovlak,-zeleznicna-stanica,-kolajnice-160174.jpg">
            <a:hlinkClick r:id="rId3"/>
          </p:cNvPr>
          <p:cNvPicPr>
            <a:picLocks noChangeAspect="1" noChangeArrowheads="1"/>
          </p:cNvPicPr>
          <p:nvPr/>
        </p:nvPicPr>
        <p:blipFill>
          <a:blip r:embed="rId4" cstate="print"/>
          <a:srcRect/>
          <a:stretch>
            <a:fillRect/>
          </a:stretch>
        </p:blipFill>
        <p:spPr bwMode="auto">
          <a:xfrm>
            <a:off x="3275856" y="3140968"/>
            <a:ext cx="3748123" cy="28083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L0</a:t>
            </a:r>
          </a:p>
        </p:txBody>
      </p:sp>
      <p:pic>
        <p:nvPicPr>
          <p:cNvPr id="2050"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99592" y="1772816"/>
            <a:ext cx="7023336" cy="412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297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CRH380A </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462" y="3768877"/>
            <a:ext cx="5238328" cy="307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480" y="1124744"/>
            <a:ext cx="472952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844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TGV </a:t>
            </a:r>
            <a:endParaRPr lang="sk-SK" dirty="0"/>
          </a:p>
        </p:txBody>
      </p:sp>
      <p:sp>
        <p:nvSpPr>
          <p:cNvPr id="3" name="Content Placeholder 2"/>
          <p:cNvSpPr>
            <a:spLocks noGrp="1"/>
          </p:cNvSpPr>
          <p:nvPr>
            <p:ph idx="1"/>
          </p:nvPr>
        </p:nvSpPr>
        <p:spPr/>
        <p:txBody>
          <a:bodyPr/>
          <a:lstStyle/>
          <a:p>
            <a:r>
              <a:rPr lang="sk-SK" dirty="0" smtClean="0"/>
              <a:t>Francúzsky rýchlovlak</a:t>
            </a:r>
          </a:p>
          <a:p>
            <a:endParaRPr lang="sk-SK" dirty="0"/>
          </a:p>
        </p:txBody>
      </p:sp>
      <p:sp>
        <p:nvSpPr>
          <p:cNvPr id="4" name="AutoShape 2" descr="data:image/jpeg;base64,/9j/4AAQSkZJRgABAQAAAQABAAD/2wCEAAkGBxQTEhUUExQVFBUVGBUUFxgXFxgXGBQYFxQWFxUcFRgaHCggGBwlHBQXITEhJSkrLi4uGB8zODMsNygtLisBCgoKDg0OGxAQGywkICQsLSwsLCwsLCwsLC8sLCwsLCwsLCwsLCwtLCwsLCwsLCwsLCwsLCwsLCwsLCwsLCwsLP/AABEIAMwA9wMBIgACEQEDEQH/xAAcAAACAgMBAQAAAAAAAAAAAAAEBQMGAAECBwj/xABHEAACAAMEBgcFBQYEBQUAAAABAgADEQQSITEFQVFhcYEGEyIykaGxQsHR4fAjUmJyghQzkrLC8QckU6IWNENjcxWDo9Li/8QAGgEAAgMBAQAAAAAAAAAAAAAAAAIBAwQFBv/EAC8RAAIBAwMBBgUFAQEAAAAAAAABAgMREgQhMUEFEzJRYZEicYHR8BQjQrHhocH/2gAMAwEAAhEDEQA/ADgkdhIkCx0Fj0dzzliC5jwHqflGilXH4Re5tVV8r3iInRM959MPdGWdKgt9415ZL5AHnEXGsauRl2J7kZdibkYkIWOgsShI6uRORGJDcjV2J7kZdiMicSILGwsShI6uRGQYkN2MuxMVjV0ncPP5QZE4kLeJ+s9kaErb8hBAl0jLkFwsQ3Y2FiW5HVyC5GJBdjRWJ2AGJNOMRGpyHNsB4ZnygyDEjKxAzDV2ju95yEEmRXvGu7IeGvnWOrkTcLAJlMczTcuf8R9wjFkAZD4niczBtyOSkTchoEKRzdgopHJlxORGIKUjRWCbkclIMgsD3Y1SJ7kRvQRORFiOkZGMTs8cIyIyROLGgSOrlImCRt1w40Hnj5RRkX4gzy+xTWaDmczyxPKJxKju7VuArzOA8gfGJrkRkTiD9XGXIJuRlyDIMSAJG7kThI3cgyDEguRnVwRcjCsGQYkISMI5n6ziUKTuHn8okWXSIyJxBhJ1nH0HCOurgi7G7sRkTiDXI1ciW9XIV9PH4VjOqJzPIYeeZ8oMgxIGoMNewYmNXGP4R4n4DzgpZYGQpHQWJyIxBVs4GOZ2nE/LlGzLgq7HJWDIMQQy456uC2WOCsTkRiDFI5KQQwpnhEbNsBPkPEwZBiQFI5KRKan5CvmcI5Miufnj5ZROQYA5I1Y8MY4YncOOJ8BBnVRnVwZBiAGUTnX0HgIwSOXDCDSkclIm4tgTqhsjIJKRkGRGIwCRhTEePu98EBI5dM99F8cz4E+EZszViRSV17TXlkPICJgsTBI6CQZBiQXI3cicLG7kGYYkFyN3Imuxl361wZBiQlY0Je3+0EBI0R/aDIMSMJGyAM4kuHh6/D1jpZQ57dcRkTiQUOoePwz9IzqNuPp4QVdjLsRkGIOUjVyCLsaKxOQYkFyMCRKSOPD45RoV1D3/AAEGYYnF2OGp9Z+ETdUdf1yFI31I+sPSDIjEEY7vH4ZxwZZP1T4mDrkclYMibAPUfWvxMa6qDSkclIlSIxBCsclYKKRzciciMQa5GisE3Y5KQZBiDFY5KQSVjkrBmGIMUjIIMuMgzRGDDgsaRKnhj45eVfGJTHUpfPH4RkzNWJoLHQWOwI3XVBmGJyFjKR3SI77E0C0wrUmuumQwgzDE6CRlOcKtIWK86gNMqxq1JswC6pQZKwArVjhsMNZFmCCilqbGYtwxYkiIVS7JcDdz6HxjBLpG3tCDNh4wut3SOzyq35gF2gI11bui7nU6hTGGcrbsXG4xux0Fis2PptJm2lrNLVy6BmckXVS7QUqczVhqhq2ktig8yfQU8oXvUN3bGOEc13fXKE83TZXOWBxqREf/ABG2QVfP4wd4Hdjy4eH1zjOp+v7wiPSB/uL5/GIl6RTWa4su8aVwBy41gzQYMsYliN3YUtbLSuLylGF7PV47jGj0guGk2WVrv9KxMailwyHBrkcXY1diCRpSS4qH5UNfCNzNISxlePKnrGerrqNJ2m7P5Mthppz3iiQrHJWBJul1GS+JiA6Z3KIyS7ZoLi7+n3LVoaj5sMCscskJ52mZhyYDgBAkzSUw5sTziiXba/jD3Zauz/Nj8kbYi65PvARW5lpb6xgd3JzaKX2xXfCSLFoaa5uWl7Qg9qA5ulpYyx5xXiT97yjFlsch5H4RTLtHUy/lb5Fi0tJdBw+mNgHjGjpc7B4GAZUkjMgcj8I7eQxyx5U98US1VeXM37lio01wkSvpM7TGQtnWNtdBxYRkJeT/AJP3GsvIvTZcYkEK784jAycq9ybnT/zRtbVMIrek6/Zm18DM5R6bN+RycRmzila4bsY7WEcvSDCWDNMqWzL3auLuGIxahPhBi2x69xLtO8HapOG4imeNeUQ6lun9E4DBiFxJ8YXTNMoJstKNWYrXcBkuJbPAZeOUQ22YzK2AqQQMTrFBq2kR2a0yGGETk2RiANPKzWmKk5nb7MlRdQKCaU6xgCBU4rXM0zivTukU2ZfpQdubLVjVsVnyZKHHDEzHwp7Ii0l2vAYYYnD5wus3RySgp2moxerEd4zuurgB7dDyEGT6EpLqU7StpmTJbVdiHqgFSBSba+rTBaDBJZAO87YgZQz0phM0ldpTAiUi0w5xfpeh5KqoEsUW7drU0KMWQipzDMTXfEqWKWvdloMS2CL3jmcszQVO6FtfljZJcIo/+G8mtot09qC8yopJzxZmpXPJfGL91y7QeGPpHLS9gFeH9o3KDe1TgB8zEsjlmjRtR5gj1gS0WYZjLZHFu0mJc5JRzcXhhUAC9Usbwp3TqhP0t6QzLFaLMx7VmmBlmrdFaqcSpzrRwafh3wlm3sMhgZOzDhGupYZVNNxB5ERLp5J8yzkWScUmUEySy3aTVpW4SQcxkdoGqseQWjpVbzW9a7UDrHWulCDQiikQJORJ69MkzH7yzG41YDgdUC23RrXb1D8eG+PHX6QWs52q0njPmn+qG3RTpfOs837V5k2S2DozscDmyXmor4DHXkcDg6jKPBDiXYl1odR3jnBVn00QQrkHGg7S13UxxiDpJodZ8oTJbCYjDrJTjLHMg0yNKMM6jaDHn7yyrFSKMpoRsh3ShqI4zEylTd4nsCEHH3Ry84Db4RSNC9JWAVZnayWorfJ1VFe0aDViaaznZ1tAIDKQQwqCMag5ER5nVaKWnni+OjOnSrqpG6CXnjYYhebXIecQmZXXEbJsihRLWwtXp3vWNPawMl8YDBiRJe2JsLdmzbG+hGzbDHLoBERmD6EMG5p7VvPjGftp3xzyWOW5eMNsLdnMy0HYYyI2ptjIayDcc2pGvXOypZSwCipqLt4aqntjVEH7XNlr25jUpe6xCbt2mZUkkDfU8o3pi00eS+ozmlmmxpVB5hYn6wBgGrdmE3SMDLm4FlH5u8OJGyNkas42aFcIvZkXX2s3ik+WRdN0lUZ73Z/BjrwxzgRdO2pJqK6yXq6qxWWZbEFgDUyytDxjqdYyCwWkt24XJgyqNSHEaiN2uJrBpdwwE1QJku6SrCtCDgRru4eyaYxsp6pNWZnnp2uAOT00mdeZf7NLN6YUDdZMXOYFBLEmmo1NcjDf/jFQSHszVBINydUYGmFZUKdJ6NkzXV1cymLXsVvymIIbtOpDIP0mIJ+hrQoZyomLUktKPWKKmuNO0v6gI7enWlq2X+M51bvoIsMnpZZq1aXaVJ2XGA/lgodJrGRi89OMm9/K0UVWjpjGp6Ci/P3My1Uy+Jp+wnK1EfmkTl87pEFSLZZXICWyzkkgAFihJOAFGEeaxy+7PVuMI+zqfRsdauXVI9FW3yySLy4Eg4jAio9xiRrQCcKGgXIjWK++EbXWW0OAO2bPOGAw60M5pzciANJSlpJNB+7OrM9bMz5ADlHGbs7M3pGuk8iaZsyaJbXRIMtWGPaaq4AY/wDUPhEfTuzPabDLdJbMyOkwBQWajrdYXQK+0p5R3LlPgFJqbtKMR3gCPWC7LbHUAh2xLVqa1pTbBlaxNhZ/h3b5yobLaJU1FFWku0twFzLISRQDWOY2QD086NtOcTbMnWO9RNRSAwfU4qe6aGoFMTXWY9C0ZpRmwvANsZVIPA08oZDTE5fu8lX4QXd7oLnz5ZOiFsm3uqkMwVihqyLRhng7Awzs3+HNtIN+SVOF37SVQY436EnLZHtM/Ts85OB+lfhAM3Sdp+/4AD3Q15vyDJFb6HaCtNkBlTnlPIerXQXrIfalUFQ2TDDUcxQhdIejnWGqkqR7QUthmVIGY1jYd0WWdpCae9MmDmR6QFOq2ZLcSTBGEr3uK5Iov/orSyalnXchRhxvArTfWG+irUyvcusZZAxYqCrY3mqta1wwwxqdZhxMkboGeXSLpUIVlao7id44bxDJhQaiOeHKIlmbIGWbTDMbI6oc0Nd2sfGOPquyp0llT+KP/Ua6OsjN4y2f/Aqh3+Mbv0gI2t9YrziM2w6xTxjmYM23CnmbhEbzog6/cI4M3dDKBFyVp8ctNgbrd0bLfWEPiRc7ZztjIGcnZGQ6gLcZ9MJv+VV1Pdno1fylSfQw2SWs1TLY4TVBU/dcdxq8SRzhJ0rFdHn8zn/a3wgnQM/rLNLb8KgnZhTPiIe37N10kx/529A7Rtp6wNKm1E2WbrHJq4gONxyOFK7iI6tEgYJNBYAVVxVWBrnLauB2j1gbpAjDq7ZK7w7MwZBjkQ25hQbuwdUMLHaZdok/fluMK54HEHY6sPLfFb4yXH9P84G42EOkrJNlfaBmmS7pFUAwDKQTMljAPl2hhgOeWPTjXr1CuRDyyRSpoAWGIatcOFc4bVaS4BOeCtqeuo6g3kYGtmiFmVaQRKmVBK+w7LqAPcOOUXwr47T3XmJKmn4dmFPbkmfvpUud+L93O/jXP9QMDzNCyZn7mf1ZOSWmig/lmoCp5gQns0wqTLnfZzATS9gpBOAB1UyrXHDGtYOMwqbrA846dDW1YeCV15MxVtLCXiiQaR0LPkYzJTBdTgXpZ4OtV84XkxYtHaRmSj9lNZPw17J4qeyYJmWyzzf+Ysyg65ln+zbiU7rGOpS7Vi9qi9jBU0LXgZxosk2EnMgLKP8A7c8sv+yco5QPpPuSfyOP/lf4w2sFhlJInJZ7R1wdpLJLcdXNQhqPWpowIu4j7ohdbmVklcJg8HjnV5RdVuPDdzVTTUEpcnMo9pOEr+VYAtVrMtJdADVpla8Ey8YZyZPcO6X6CBpdjR2lpMF4kzurW/1fWTLsu4l+hu1x50GuFp2clc00FF1FktjrR2kUfDutsOvhtixWS2ZB8RqOscdohBaeiYBBWeFV5vVSiyklyQpXu5Uq146ru+OrPOPdEyXNu07cskq1cswCDhiIrbtKxr1ekpxh3lJ3XVb7FsaWCNRByOoxC1m2VEbs86hwoRhhqOAy2Nvg/q7y3lxGR2qdjD3w8Z3OY4il5J1isBTrIvA+EPnlwLNlbYsUhWhBNs7DfxgScu0Uh7OsuyogKfJYavCLFMVoRzVEQ1IyhhOlg7j4QBNlEZGsaadSxVKFw6x2lG7MxRx2cYJfQZbukEbiIQFqQ30RpQqaNiPSOdr+zlUTq0dn1Xn8vX+zTptU4PCpx5+R22gW118DEEzRgXX5Q7tWlVAwMLFt145HjHnLzOrsAPZ1Gw84GmWYbIs1mVDnB/7FJIxA8IFVaIsigvZOPjGRd5ui5ByoOZEZFv6lkYIrvSEVsNPzeZce+FH+H9qvWcLXu150IP8AVDvTCf5NP0H+JwffFN/w6n3WKnUcfAj1CxtorLTzXqxKjtUj8j0Ww0a9KbFZi0/UBiOYr4RWZM42O0MjkiU7AOfuNlLmAbD3W4V2Q+CFe0DjUMNx1xz0msAnyRNVakA1Xap768QRUcBGWnNRlZ8PZ/ctauhmKMpRgD95TiCN23aIWWyS0jtE3pWV496WPxfeXfmN8KuimlD/AMu5vOgrKb/Vl50/MNXAjUItslgw2g+/bBJOlLF8f36kJ3Vxe3Vz16uctRSqsD2lByKnWv1uhNbbBOswqPt5Gr8PDWnpuEF2uzmztUAmQThTvSScyv4d2UH2W2lSMQQ2RzV/gd2eyCzh8UOPz2YylfZiCzTVmdw45lDgwG7U3ERMj137j9YQdpPo9LnduT9nMHaK6q7VplxHMQhe1PLa5aFY0yYDtjwwccMdxjXS1ClsUzodYjeTaDKYOKhwCQDTOnZzwONDAxtIny7xF11mOSK076qezTVVIU2nrROkTJU29ImOkqaAQVoXJBIPdNSRtrSDbHbFcMaXe0QTStWvGtKDIHDdQxq6XRlfkxnZ5zALQ1Apgdxpnyjhbc6EMtwMrv30WYtewQRUdkgrUHdA9aY6tRGIPAiOxiDxB9QfOkNGTTuTF4u6D7Bpgy5cpJ0tnEhnmypiEMRMYu3aH3Tf5XRGtDMZiPNmEF2cVooUHsEYKooO5q3wDLF2tK5VNPAHkWrBsnSF0MGGBKtVeB1fqiHdyuaquszpODik2+V78er35LJZxDVQVoQaGmedRsI1iFUi1y3AKsDUnDIjHWIaPNDKPrKFuYgsS747Io2tdm9do3ZwM8j6+so6sopUg4ip81EF6S0etrkvLYlC6lSy4ZjyPlFkZ+YrQin2yVj9rKwz+0TDVjjCyfpGz4/bycM6TFNONDGaY0ZLkWcyZkkdY0tpIKSzcmUGBZFQgCi6iMQBkYr857oVBJAQVqAmGRumi9wg0zG3OHzCME5JNktu09YhgbRKrsF5j4KpjJkoFA6MCppjiKVyvKQGU8RFfs2ji1q6zqyESUiK8yoLOoF5gCAdZAJAwAiwyryYgVGRGYYawaRYp2K5RSewMJFagkV9k43a6q7jAsmWVJWYVreotKKGKhSQATXCuvOGs2UKXlrdONNa6iDtG/x3wvOSoNB1iggNdrhsJ1bj9C6FSVxHFWsZpKz3xeXBgMfxAe+F6TWG+J7TpE0wA3nKIJNr+7jyw8aRi7Q0t497FfP7l+lrWfdv6fYYWS13dRruMGC3njxAMLpNvp3kB4ROLfKOoiOC478HRuEnSI1r4VjIGNplDXGQY+gG9On/ACgP4ZZ/ljzno1NuWlxvfyN7+mPRtPj/ACpH4B5UjzGyPdtjH/uA8iQT5GOnoN6c16lWo2cWeomcaU3A+NIP0PPreln8w8MR4ekL7EKywT3gLp5H4x2xukOpoVoeWqvpyjDOK3RcmV3pJotpcwGXVSD1kk7DWrJXlUbxD7QmmevliYKBhRZq7GOsDUreRqIZ6bsSz5OGBpeQj2SN+44R59KtTWad1yjAkpNTUSe8DuPrF9L9+ng/EuAn8LzX1+56WhDDaNYMIrVZzZySBekt3l+7vXd6QfY56sqsjVVhVD6q28ZGD6BhRhh6RmjJwdmS1fcUybRgGVqrmGriNl73MINm9VaFuTgK6m+OziIUW2xvZ3vyxelnF02b1+ESy3VlvyzVdY1rtw90POCe69wUhZpTo9Ns7X5dWAIaoANaEFb65OKgQmnW1llACpu0FFCgXTMDMVAFQw28c6xe7NbSBneXZ8NkBaW6PSp6s0o3GPe1fxAeoiylqZU3afAThGovUQ2SWEmAAsOtmdZiKLMU31a6bt3WppnVaa4lm6SlrOElqoWJRWxZSQa9oDFdmGGEDK82znq3FUJBKNRlJGuUT3Ww+s4Q6QtjTbVLuymqsx5oBKgstchjQ4UyJjoQnGe6Mc6M4clxYYV1bdXjHdl1g7IitGkKTqFSAyyiDWtS0lSQMdqucBjjsgpXR2rgMqhcOPZ1GGXBWwGcjhgVOFKG6ca0bUcK4jb74eWDSMwACt40FQ22mOMD27R12pVwwBHZIKTKEmhuHPIZE5iALxHziW7oguuj9Oymqr9gk68s64Hwziz2JgRUEEbQa+ceU361Jzw9PlBVhtsyUao7LwOB4jIwlibHrcyzJNS661HmOEI7X0dlJiUFNtTTnCfR3TSYlBMRZg2jst8D4Q6snSyzTXPWEoFooDLUVIBY4VGsAc9sPB+YrQsm6Ok6kVuALelYDm2dRlKpyUe+sWx3kPjLnSzuLCA7Ro1zktd4ofSLlYraZTrUpPsgcT8oTWhDry3Ch8TX0i52vRUz/TfwMINI2MrW/RfzMF9TF8MSt3KxPkUO3WCfdsiMGkTWzSEhagzVbcnaIw3YecV+1adDG7KU1ORbwwEXqrFLcr7qT4G7zGgeZaWh09nuKFIyAHgN8AvJU6o8wqkMm0tjs4u24saadkZBr2MajGRcqsBcWWLT+Mpx+Ej1+EeUTjS0k7Qp8gPdHqWlHrLfPI/XnHk+lDSap2qvvizs7iSJ1PCPT9C2i8lNZun+Ja/zCDj6VHvH1vitdFrT2V/Ky8SpDjyakWKa2R2+oEZ9RHGY1N3iMtDWgEGWeK+/4+MVvpXo26xenYfsuNmw8vhsg1pxlurb8ffD23WdZqHCoYYV3jX5iM2TpyUkXxfRlC6MaW/Z5hkTj9kxqD90+y49DF7WYQaHP6pxEeb6X0eQSntpih+8p1H61Q+6I6b65BJdvtFH2ZOF4a0J2jV/eNeopqpHvYfX7lK+CWD46FzUilDlqOzcd0JdIaNKN1knsNrHstx3GDrNOr7/AK2xOx1HLUdnyjHGTix2ivSbSWJK9iYO8hyamz5QdZrVU1WqsNWscNo8o40no+9iMGGIIgeQwchX7Lg4MMDX68YvklJXQq2Y4mNLnLcmgCuANOy3/wBTuisab6MlQbql0zunvLvU5+/fDtXIN2bSpwDam474Ll2pkwYX02e0v5ScxuMZ1lB3j/hap7WKHpC1THEslmZpLVVbowF1lNRgSe1X+8FSZhMpJtQQ1cVqLpBNQQcVI3xadJ6ElTxfQ46mXMbnHuMVG32OZJNHFMe8O6fzfON9HVKWz5Kp6eMt4ew3fpNNMtZbsHVaXbw7QpqDZ0jiVpeWcGqvKo8oVLa5OHXq8v8A7ks3k/UDUp6Q3k9H5c0AyrRfBxHdPvEbE1Yxyji7MJUqRVSDwMdqKQA/RGaDVZuI4r6Axx+wWyXrvjYbp8zdMG3mKNlaNWeZ2n/N/SsKzbpy9+Q/6FLeS3tkCrp9EJDpOTEkEynpQ7arUeEGJFy2S2wiC0PsJHDCEMrpTZzlOTgar8IyZ0hkH/rSv4/nAoNBczSE9q95v4j8YrVuzhradNWf/Vln9VffCm16ZlA0XPctPOL43FBTL7JIEDSLT1TiZg1wq13UaMDSvLfDKTMWYCDRwRgVejocclbstwNMs4VaS0ayCuDpWgYYEE5B0OKnDeNhMO49GQpI9IsWmktMu/LYfiU4Mp2GI5rAZjw+UebaLthkTA8s7mU5MNhj06yShPlLNkmqtq1qdYO+OLqNL3LuuGbadXJeoGZ41UMbiK3aPcZrGREYRavcltjO2GqPw94jyvTYoyHdTwI+MeoTwAjcDHmenxluZh5n4Rp0GzYajwjzolaNWxlPJgUPmVi7g1FNuI4j+wjzPo3aCGIAxKsBxFGHmsejSnqlRqoRwP0InWQ+K4lF7EkxLynx8sIZ9H7RflmWT2kqRvGFfjC2YaUPsk05Nj618IhWcZU0OOe8jPxHrGBxyVjQmS9KNGllvr31xG/aOcUG21lus6XgCQTT2Wj1u2hSARiCAw4HGKBpixBHZSOxM8AYt0VbF4sacO8jbr0LDonSn7RL65cHTCao3e2B6/KHEicCN3x1jdHlWi9ITLHPwOA1ffSuUeiSZy3VmSzWU+I/ATmp2D0htTp8HePD4Kac77PkaHDh6fKANIWG/iMDu90GSpgpuPl9bY7H18oyxk4u6LGrimy27/pTqGuAbUeOwwSb0r8UvzXcdsbt9iVhiM/rkYXSLa0lrk3FDgr+5otxUlePt9iL25Gso0N+U1DszDbiNcGLMSd2GAVj7Jyb8pPoYVMlO1L4ldTDasSJOWYN41HMRVKncZOwr0x0XZKtJ5ofds4RVlktKYmUerb2pbCstjvXUd6x6TIt9OzNqRkG9peO0RFpXQ0uctcD911+sIenXnDaW6LG4zVpFZ0Z0pIIR2Mp8gsw30b/AMbnPhURY002fbl1/Jj/ALWx8zFP0roZ5YIdRMTbT1HvEA2S1TZP7s9bL/03PaX/AMbn0Ma1NyV4P349/uUT06W/K9OfY9FlaXszmhZQ2xxdPnDCXJltiAp4UPpFHsOkZNpF3AsO8jjtLyOY3iojp9DrmjPLO1GI8jUDlB+oUXaaaKHQvvFnoVg6OWWc6ibZ5Mz86K3qIUdKuhNhVzdsspR+EFfQxVpU+3yTWTbGwyExa+YNP9sRW3T+lWPa6qbvBRSfFRFsakHxL/wR0proB6S6JWYVuy7p3M3xii6Zs3VvQVwwP9NeXpFs0gNKzB+6ug61eUfMNCWV0YtKN1k5DnU4hyeNCY0xrQXMl7ixpTbtYXWLRtoehSVMIOINKA8CcIcmwWyWlXlF11g0mEcQCSIcaP0y8sBCA6KAApwKgagwxHOsPLJpWU9O1cbY+Hg+XpwiqWqqxey2Lnplbc8+6yQ/eBlHxX4jyj0foL0VtFnQzhMBSaAerHaw1Mcaq26hwjqdYZZcO0pGcYgsoJ+cGy9J3TrQ7QYWpqlVjjb5lXcyg7ph1qnjJhTlUfKNRpdMlu+qzRtyYRkZ/wBPEnvZCO0kXDwPpHmunxhwb3t8Y9KtAFDzjznTq4NxPqsPoeWaK/hAdCz7kxDsYHzxj0XQ0zsBTqrLPIlR/KvjHl9mbGL9oifUn8YV/FafzS/ONepjeNzNSdmWOSKpdOYqOeY9YhtAvLxx4EfL+WOpEzGo1ivMY/ERttdNRr8Pd4xy2rM1pjXQVoDIUOa9ocPaHjQ8zAenLCHRl2Yj3eEC2KdcmBht/sOYwiwWsCgZcRSo3g6vrWIomnGV0WRZ5bpKyF0IOEyX5/KJeh2nOqcypp+zc0YH2W27oc9ILHcbrFxGfFflFQ01Zbp6xMjn9fXlHVoTjVhi+pTXjb9yP1PUgSjUrXWp1OvxEFrMqNxy3GKX0Q0yJqdRMbEYy2Of17osUqaVJDChGDD0I3Rgq0nCVmNGSkrjRZmYPMbRtHwgS22cEGovKc9fj8YmDBhnvBjSzKZ84rW26GEKs0g0qWlatqfLfDAgTO0po2o6juMTWuQKVGI1jZ8oToplGq4rrXZwjSrTV1yJwNpVpNbr4N68NoieVNaWarrzBxDQIsxJq7RqPtKY4W0mUbszFTk+r9WwxU4XHuP5TJOFFwbWh/pOsRW9L9HASWl9k6xqPEQwZA2IwOeHuMF2fSPszqnY4GI/MNY3xUouLvEZTaPOrbY8QJgKuO6wNGB2q0F2PTs2ThOBnJ/qKKTF/OuTccDxi96S0XLmriAwOIYZGKdpPQcyUarVl8xw2xphWjNYz/Pk+hLjGW62Y7slqlzlvy2DKdY9GGYO4x2ZMUZZRVr8pjKmayuR3OuREOtH9J6ELaVEs6pi1Mtvza19OEEtN1h7df8AStuUfF7likllyNPQwSJ6nBhQ7svCBVmKQCCCDiCKEHeCMDG6+EZ3DzJuR2/QUub2qY/eWK5btBTZeI7a+fzi0y2IxU03fWcTpawcGFDtGXMfCHjOcOHdDKRQ7NpGZKwUkD7jCq/wnLlSGMnTqNg4KHaKsvh3l84eaR0VLmipA4iKtb9AumK9oecaoVKc/Fs/zqJJJ8DqWwIvKajapqPERkVJJjSzgWRtxKnxGcZF3c+TK8GXWcMD+qKBpxe/9ezX3ReWOHjFJ01meA/laKtF4mNV8JW5Rxi36BtH7nd1ks+UxfQjnFOSLHoRyEP4XkEcSxU+UdGorxMUeS72Z6EjYcInY4/7fePKvhAEo9scB60gqYcAdw8j845U47muLMf6+tx9YeaKn30KnvLX/wDQ9DzhGfl7om0ZOImqR7QBPI3fQxTON0OnuMbbZgwK8SvvH1tij2yy3GMs91qld27lHoFuFOWI8fnFa6UWcUY7BeG44D3wumm4yt5lyPPZitImYEjGqnZHoug9JftUsEU66WKEfeGw8dUU7S8sNKBOdPcfh5mA+jtteXOQqaVIU7wTHWqQ76nfqjE13VS3Q9NkT8K6jmNanXzgtGr9ZwFaxSZLIw60G+NRIpQ7jHUliDSOU0aQstT6wMC2mQGxXDds+W6CgK0GpgSeIOrZA9cK6waQRdgYpFUbDA7NR3iGNltKuKEVrmPh8IitkoEci3AjZCoTCKNrJod/zjTbNFXA5aS0rFKvL2a14QVInq4qDUenHZHFinGB9LJ1RDpga0Ow8RFXidnyPwrh8mY0o1U1BzU5H4cYZyWSaOzgdaNmOG3iIVIagbxX+0R0xGYIqQRgRwiuUMhuCLS/R1XqV7Lefzio22yNLqsxcNtMD8I9G0fPM2XefMEiowy2wNa7OrqbwrBCrKDs97fmw6lsec2WZNkGshsDiZbYoeGw7xSH+i+kMuYbrfYzMrrHBj+FtfA0MLNL2dZb0XI6oBnyFfBhX1jd8NRXfv1K5Urbx9i89Ztwjovtxik9G9JzOuWQWLIa0vYstDhdbPkaxay0U1KLg7FcalyUzCMVP1742ttU94UO0e8fCBXMcDHOFSXUGEWqxS5gxAYbRGQGs0g4GNQ2LXDIy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908720"/>
            <a:ext cx="3779912" cy="3121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36912"/>
            <a:ext cx="47625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512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TR-07</a:t>
            </a:r>
          </a:p>
        </p:txBody>
      </p:sp>
      <p:pic>
        <p:nvPicPr>
          <p:cNvPr id="6146"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52657" y="1844824"/>
            <a:ext cx="4788367" cy="335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631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a:t>THSR</a:t>
            </a:r>
            <a:endParaRPr lang="sk-SK"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67000" y="2701131"/>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2" descr="data:image/jpeg;base64,/9j/4AAQSkZJRgABAQAAAQABAAD/2wCEAAkGBxQTEhUUExQVFBUVGBUUFxgXFxgXGBQYFxQWFxUcFRgaHCggGBwlHBQXITEhJSkrLi4uGB8zODMsNygtLisBCgoKDg0OGxAQGywkICQsLSwsLCwsLCwsLC8sLCwsLCwsLCwsLCwtLCwsLCwsLCwsLCwsLCwsLCwsLCwsLCwsLP/AABEIAMwA9wMBIgACEQEDEQH/xAAcAAACAgMBAQAAAAAAAAAAAAAEBQMGAAECBwj/xABHEAACAAMEBgcFBQYEBQUAAAABAgADEQQSITEFQVFhcYEGEyIykaGxQsHR4fAjUmJyghQzkrLC8QckU6IWNENjcxWDo9Li/8QAGgEAAgMBAQAAAAAAAAAAAAAAAAIBAwQFBv/EAC8RAAIBAwMBBgUFAQEAAAAAAAABAgMREgQhMUEFEzJRYZEicYHR8BQjQrHhocH/2gAMAwEAAhEDEQA/ADgkdhIkCx0Fj0dzzliC5jwHqflGilXH4Re5tVV8r3iInRM959MPdGWdKgt9415ZL5AHnEXGsauRl2J7kZdibkYkIWOgsShI6uRORGJDcjV2J7kZdiMicSILGwsShI6uRGQYkN2MuxMVjV0ncPP5QZE4kLeJ+s9kaErb8hBAl0jLkFwsQ3Y2FiW5HVyC5GJBdjRWJ2AGJNOMRGpyHNsB4ZnygyDEjKxAzDV2ju95yEEmRXvGu7IeGvnWOrkTcLAJlMczTcuf8R9wjFkAZD4niczBtyOSkTchoEKRzdgopHJlxORGIKUjRWCbkclIMgsD3Y1SJ7kRvQRORFiOkZGMTs8cIyIyROLGgSOrlImCRt1w40Hnj5RRkX4gzy+xTWaDmczyxPKJxKju7VuArzOA8gfGJrkRkTiD9XGXIJuRlyDIMSAJG7kThI3cgyDEguRnVwRcjCsGQYkISMI5n6ziUKTuHn8okWXSIyJxBhJ1nH0HCOurgi7G7sRkTiDXI1ciW9XIV9PH4VjOqJzPIYeeZ8oMgxIGoMNewYmNXGP4R4n4DzgpZYGQpHQWJyIxBVs4GOZ2nE/LlGzLgq7HJWDIMQQy456uC2WOCsTkRiDFI5KQQwpnhEbNsBPkPEwZBiQFI5KRKan5CvmcI5Miufnj5ZROQYA5I1Y8MY4YncOOJ8BBnVRnVwZBiAGUTnX0HgIwSOXDCDSkclIm4tgTqhsjIJKRkGRGIwCRhTEePu98EBI5dM99F8cz4E+EZszViRSV17TXlkPICJgsTBI6CQZBiQXI3cicLG7kGYYkFyN3Imuxl361wZBiQlY0Je3+0EBI0R/aDIMSMJGyAM4kuHh6/D1jpZQ57dcRkTiQUOoePwz9IzqNuPp4QVdjLsRkGIOUjVyCLsaKxOQYkFyMCRKSOPD45RoV1D3/AAEGYYnF2OGp9Z+ETdUdf1yFI31I+sPSDIjEEY7vH4ZxwZZP1T4mDrkclYMibAPUfWvxMa6qDSkclIlSIxBCsclYKKRzciciMQa5GisE3Y5KQZBiDFY5KQSVjkrBmGIMUjIIMuMgzRGDDgsaRKnhj45eVfGJTHUpfPH4RkzNWJoLHQWOwI3XVBmGJyFjKR3SI77E0C0wrUmuumQwgzDE6CRlOcKtIWK86gNMqxq1JswC6pQZKwArVjhsMNZFmCCilqbGYtwxYkiIVS7JcDdz6HxjBLpG3tCDNh4wut3SOzyq35gF2gI11bui7nU6hTGGcrbsXG4xux0Fis2PptJm2lrNLVy6BmckXVS7QUqczVhqhq2ktig8yfQU8oXvUN3bGOEc13fXKE83TZXOWBxqREf/ABG2QVfP4wd4Hdjy4eH1zjOp+v7wiPSB/uL5/GIl6RTWa4su8aVwBy41gzQYMsYliN3YUtbLSuLylGF7PV47jGj0guGk2WVrv9KxMailwyHBrkcXY1diCRpSS4qH5UNfCNzNISxlePKnrGerrqNJ2m7P5Mthppz3iiQrHJWBJul1GS+JiA6Z3KIyS7ZoLi7+n3LVoaj5sMCscskJ52mZhyYDgBAkzSUw5sTziiXba/jD3Zauz/Nj8kbYi65PvARW5lpb6xgd3JzaKX2xXfCSLFoaa5uWl7Qg9qA5ulpYyx5xXiT97yjFlsch5H4RTLtHUy/lb5Fi0tJdBw+mNgHjGjpc7B4GAZUkjMgcj8I7eQxyx5U98US1VeXM37lio01wkSvpM7TGQtnWNtdBxYRkJeT/AJP3GsvIvTZcYkEK784jAycq9ybnT/zRtbVMIrek6/Zm18DM5R6bN+RycRmzila4bsY7WEcvSDCWDNMqWzL3auLuGIxahPhBi2x69xLtO8HapOG4imeNeUQ6lun9E4DBiFxJ8YXTNMoJstKNWYrXcBkuJbPAZeOUQ22YzK2AqQQMTrFBq2kR2a0yGGETk2RiANPKzWmKk5nb7MlRdQKCaU6xgCBU4rXM0zivTukU2ZfpQdubLVjVsVnyZKHHDEzHwp7Ii0l2vAYYYnD5wus3RySgp2moxerEd4zuurgB7dDyEGT6EpLqU7StpmTJbVdiHqgFSBSba+rTBaDBJZAO87YgZQz0phM0ldpTAiUi0w5xfpeh5KqoEsUW7drU0KMWQipzDMTXfEqWKWvdloMS2CL3jmcszQVO6FtfljZJcIo/+G8mtot09qC8yopJzxZmpXPJfGL91y7QeGPpHLS9gFeH9o3KDe1TgB8zEsjlmjRtR5gj1gS0WYZjLZHFu0mJc5JRzcXhhUAC9Usbwp3TqhP0t6QzLFaLMx7VmmBlmrdFaqcSpzrRwafh3wlm3sMhgZOzDhGupYZVNNxB5ERLp5J8yzkWScUmUEySy3aTVpW4SQcxkdoGqseQWjpVbzW9a7UDrHWulCDQiikQJORJ69MkzH7yzG41YDgdUC23RrXb1D8eG+PHX6QWs52q0njPmn+qG3RTpfOs837V5k2S2DozscDmyXmor4DHXkcDg6jKPBDiXYl1odR3jnBVn00QQrkHGg7S13UxxiDpJodZ8oTJbCYjDrJTjLHMg0yNKMM6jaDHn7yyrFSKMpoRsh3ShqI4zEylTd4nsCEHH3Ry84Db4RSNC9JWAVZnayWorfJ1VFe0aDViaaznZ1tAIDKQQwqCMag5ER5nVaKWnni+OjOnSrqpG6CXnjYYhebXIecQmZXXEbJsihRLWwtXp3vWNPawMl8YDBiRJe2JsLdmzbG+hGzbDHLoBERmD6EMG5p7VvPjGftp3xzyWOW5eMNsLdnMy0HYYyI2ptjIayDcc2pGvXOypZSwCipqLt4aqntjVEH7XNlr25jUpe6xCbt2mZUkkDfU8o3pi00eS+ozmlmmxpVB5hYn6wBgGrdmE3SMDLm4FlH5u8OJGyNkas42aFcIvZkXX2s3ik+WRdN0lUZ73Z/BjrwxzgRdO2pJqK6yXq6qxWWZbEFgDUyytDxjqdYyCwWkt24XJgyqNSHEaiN2uJrBpdwwE1QJku6SrCtCDgRru4eyaYxsp6pNWZnnp2uAOT00mdeZf7NLN6YUDdZMXOYFBLEmmo1NcjDf/jFQSHszVBINydUYGmFZUKdJ6NkzXV1cymLXsVvymIIbtOpDIP0mIJ+hrQoZyomLUktKPWKKmuNO0v6gI7enWlq2X+M51bvoIsMnpZZq1aXaVJ2XGA/lgodJrGRi89OMm9/K0UVWjpjGp6Ci/P3My1Uy+Jp+wnK1EfmkTl87pEFSLZZXICWyzkkgAFihJOAFGEeaxy+7PVuMI+zqfRsdauXVI9FW3yySLy4Eg4jAio9xiRrQCcKGgXIjWK++EbXWW0OAO2bPOGAw60M5pzciANJSlpJNB+7OrM9bMz5ADlHGbs7M3pGuk8iaZsyaJbXRIMtWGPaaq4AY/wDUPhEfTuzPabDLdJbMyOkwBQWajrdYXQK+0p5R3LlPgFJqbtKMR3gCPWC7LbHUAh2xLVqa1pTbBlaxNhZ/h3b5yobLaJU1FFWku0twFzLISRQDWOY2QD086NtOcTbMnWO9RNRSAwfU4qe6aGoFMTXWY9C0ZpRmwvANsZVIPA08oZDTE5fu8lX4QXd7oLnz5ZOiFsm3uqkMwVihqyLRhng7Awzs3+HNtIN+SVOF37SVQY436EnLZHtM/Ts85OB+lfhAM3Sdp+/4AD3Q15vyDJFb6HaCtNkBlTnlPIerXQXrIfalUFQ2TDDUcxQhdIejnWGqkqR7QUthmVIGY1jYd0WWdpCae9MmDmR6QFOq2ZLcSTBGEr3uK5Iov/orSyalnXchRhxvArTfWG+irUyvcusZZAxYqCrY3mqta1wwwxqdZhxMkboGeXSLpUIVlao7id44bxDJhQaiOeHKIlmbIGWbTDMbI6oc0Nd2sfGOPquyp0llT+KP/Ua6OsjN4y2f/Aqh3+Mbv0gI2t9YrziM2w6xTxjmYM23CnmbhEbzog6/cI4M3dDKBFyVp8ctNgbrd0bLfWEPiRc7ZztjIGcnZGQ6gLcZ9MJv+VV1Pdno1fylSfQw2SWs1TLY4TVBU/dcdxq8SRzhJ0rFdHn8zn/a3wgnQM/rLNLb8KgnZhTPiIe37N10kx/529A7Rtp6wNKm1E2WbrHJq4gONxyOFK7iI6tEgYJNBYAVVxVWBrnLauB2j1gbpAjDq7ZK7w7MwZBjkQ25hQbuwdUMLHaZdok/fluMK54HEHY6sPLfFb4yXH9P84G42EOkrJNlfaBmmS7pFUAwDKQTMljAPl2hhgOeWPTjXr1CuRDyyRSpoAWGIatcOFc4bVaS4BOeCtqeuo6g3kYGtmiFmVaQRKmVBK+w7LqAPcOOUXwr47T3XmJKmn4dmFPbkmfvpUud+L93O/jXP9QMDzNCyZn7mf1ZOSWmig/lmoCp5gQns0wqTLnfZzATS9gpBOAB1UyrXHDGtYOMwqbrA846dDW1YeCV15MxVtLCXiiQaR0LPkYzJTBdTgXpZ4OtV84XkxYtHaRmSj9lNZPw17J4qeyYJmWyzzf+Ysyg65ln+zbiU7rGOpS7Vi9qi9jBU0LXgZxosk2EnMgLKP8A7c8sv+yco5QPpPuSfyOP/lf4w2sFhlJInJZ7R1wdpLJLcdXNQhqPWpowIu4j7ohdbmVklcJg8HjnV5RdVuPDdzVTTUEpcnMo9pOEr+VYAtVrMtJdADVpla8Ey8YZyZPcO6X6CBpdjR2lpMF4kzurW/1fWTLsu4l+hu1x50GuFp2clc00FF1FktjrR2kUfDutsOvhtixWS2ZB8RqOscdohBaeiYBBWeFV5vVSiyklyQpXu5Uq146ru+OrPOPdEyXNu07cskq1cswCDhiIrbtKxr1ekpxh3lJ3XVb7FsaWCNRByOoxC1m2VEbs86hwoRhhqOAy2Nvg/q7y3lxGR2qdjD3w8Z3OY4il5J1isBTrIvA+EPnlwLNlbYsUhWhBNs7DfxgScu0Uh7OsuyogKfJYavCLFMVoRzVEQ1IyhhOlg7j4QBNlEZGsaadSxVKFw6x2lG7MxRx2cYJfQZbukEbiIQFqQ30RpQqaNiPSOdr+zlUTq0dn1Xn8vX+zTptU4PCpx5+R22gW118DEEzRgXX5Q7tWlVAwMLFt145HjHnLzOrsAPZ1Gw84GmWYbIs1mVDnB/7FJIxA8IFVaIsigvZOPjGRd5ui5ByoOZEZFv6lkYIrvSEVsNPzeZce+FH+H9qvWcLXu150IP8AVDvTCf5NP0H+JwffFN/w6n3WKnUcfAj1CxtorLTzXqxKjtUj8j0Ww0a9KbFZi0/UBiOYr4RWZM42O0MjkiU7AOfuNlLmAbD3W4V2Q+CFe0DjUMNx1xz0msAnyRNVakA1Xap768QRUcBGWnNRlZ8PZ/ctauhmKMpRgD95TiCN23aIWWyS0jtE3pWV496WPxfeXfmN8KuimlD/AMu5vOgrKb/Vl50/MNXAjUItslgw2g+/bBJOlLF8f36kJ3Vxe3Vz16uctRSqsD2lByKnWv1uhNbbBOswqPt5Gr8PDWnpuEF2uzmztUAmQThTvSScyv4d2UH2W2lSMQQ2RzV/gd2eyCzh8UOPz2YylfZiCzTVmdw45lDgwG7U3ERMj137j9YQdpPo9LnduT9nMHaK6q7VplxHMQhe1PLa5aFY0yYDtjwwccMdxjXS1ClsUzodYjeTaDKYOKhwCQDTOnZzwONDAxtIny7xF11mOSK076qezTVVIU2nrROkTJU29ImOkqaAQVoXJBIPdNSRtrSDbHbFcMaXe0QTStWvGtKDIHDdQxq6XRlfkxnZ5zALQ1Apgdxpnyjhbc6EMtwMrv30WYtewQRUdkgrUHdA9aY6tRGIPAiOxiDxB9QfOkNGTTuTF4u6D7Bpgy5cpJ0tnEhnmypiEMRMYu3aH3Tf5XRGtDMZiPNmEF2cVooUHsEYKooO5q3wDLF2tK5VNPAHkWrBsnSF0MGGBKtVeB1fqiHdyuaquszpODik2+V78er35LJZxDVQVoQaGmedRsI1iFUi1y3AKsDUnDIjHWIaPNDKPrKFuYgsS747Io2tdm9do3ZwM8j6+so6sopUg4ip81EF6S0etrkvLYlC6lSy4ZjyPlFkZ+YrQin2yVj9rKwz+0TDVjjCyfpGz4/bycM6TFNONDGaY0ZLkWcyZkkdY0tpIKSzcmUGBZFQgCi6iMQBkYr857oVBJAQVqAmGRumi9wg0zG3OHzCME5JNktu09YhgbRKrsF5j4KpjJkoFA6MCppjiKVyvKQGU8RFfs2ji1q6zqyESUiK8yoLOoF5gCAdZAJAwAiwyryYgVGRGYYawaRYp2K5RSewMJFagkV9k43a6q7jAsmWVJWYVreotKKGKhSQATXCuvOGs2UKXlrdONNa6iDtG/x3wvOSoNB1iggNdrhsJ1bj9C6FSVxHFWsZpKz3xeXBgMfxAe+F6TWG+J7TpE0wA3nKIJNr+7jyw8aRi7Q0t497FfP7l+lrWfdv6fYYWS13dRruMGC3njxAMLpNvp3kB4ROLfKOoiOC478HRuEnSI1r4VjIGNplDXGQY+gG9On/ACgP4ZZ/ljzno1NuWlxvfyN7+mPRtPj/ACpH4B5UjzGyPdtjH/uA8iQT5GOnoN6c16lWo2cWeomcaU3A+NIP0PPreln8w8MR4ekL7EKywT3gLp5H4x2xukOpoVoeWqvpyjDOK3RcmV3pJotpcwGXVSD1kk7DWrJXlUbxD7QmmevliYKBhRZq7GOsDUreRqIZ6bsSz5OGBpeQj2SN+44R59KtTWad1yjAkpNTUSe8DuPrF9L9+ng/EuAn8LzX1+56WhDDaNYMIrVZzZySBekt3l+7vXd6QfY56sqsjVVhVD6q28ZGD6BhRhh6RmjJwdmS1fcUybRgGVqrmGriNl73MINm9VaFuTgK6m+OziIUW2xvZ3vyxelnF02b1+ESy3VlvyzVdY1rtw90POCe69wUhZpTo9Ns7X5dWAIaoANaEFb65OKgQmnW1llACpu0FFCgXTMDMVAFQw28c6xe7NbSBneXZ8NkBaW6PSp6s0o3GPe1fxAeoiylqZU3afAThGovUQ2SWEmAAsOtmdZiKLMU31a6bt3WppnVaa4lm6SlrOElqoWJRWxZSQa9oDFdmGGEDK82znq3FUJBKNRlJGuUT3Ww+s4Q6QtjTbVLuymqsx5oBKgstchjQ4UyJjoQnGe6Mc6M4clxYYV1bdXjHdl1g7IitGkKTqFSAyyiDWtS0lSQMdqucBjjsgpXR2rgMqhcOPZ1GGXBWwGcjhgVOFKG6ca0bUcK4jb74eWDSMwACt40FQ22mOMD27R12pVwwBHZIKTKEmhuHPIZE5iALxHziW7oguuj9Oymqr9gk68s64Hwziz2JgRUEEbQa+ceU361Jzw9PlBVhtsyUao7LwOB4jIwlibHrcyzJNS661HmOEI7X0dlJiUFNtTTnCfR3TSYlBMRZg2jst8D4Q6snSyzTXPWEoFooDLUVIBY4VGsAc9sPB+YrQsm6Ok6kVuALelYDm2dRlKpyUe+sWx3kPjLnSzuLCA7Ro1zktd4ofSLlYraZTrUpPsgcT8oTWhDry3Ch8TX0i52vRUz/TfwMINI2MrW/RfzMF9TF8MSt3KxPkUO3WCfdsiMGkTWzSEhagzVbcnaIw3YecV+1adDG7KU1ORbwwEXqrFLcr7qT4G7zGgeZaWh09nuKFIyAHgN8AvJU6o8wqkMm0tjs4u24saadkZBr2MajGRcqsBcWWLT+Mpx+Ej1+EeUTjS0k7Qp8gPdHqWlHrLfPI/XnHk+lDSap2qvvizs7iSJ1PCPT9C2i8lNZun+Ja/zCDj6VHvH1vitdFrT2V/Ky8SpDjyakWKa2R2+oEZ9RHGY1N3iMtDWgEGWeK+/4+MVvpXo26xenYfsuNmw8vhsg1pxlurb8ffD23WdZqHCoYYV3jX5iM2TpyUkXxfRlC6MaW/Z5hkTj9kxqD90+y49DF7WYQaHP6pxEeb6X0eQSntpih+8p1H61Q+6I6b65BJdvtFH2ZOF4a0J2jV/eNeopqpHvYfX7lK+CWD46FzUilDlqOzcd0JdIaNKN1knsNrHstx3GDrNOr7/AK2xOx1HLUdnyjHGTix2ivSbSWJK9iYO8hyamz5QdZrVU1WqsNWscNo8o40no+9iMGGIIgeQwchX7Lg4MMDX68YvklJXQq2Y4mNLnLcmgCuANOy3/wBTuisab6MlQbql0zunvLvU5+/fDtXIN2bSpwDam474Ll2pkwYX02e0v5ScxuMZ1lB3j/hap7WKHpC1THEslmZpLVVbowF1lNRgSe1X+8FSZhMpJtQQ1cVqLpBNQQcVI3xadJ6ElTxfQ46mXMbnHuMVG32OZJNHFMe8O6fzfON9HVKWz5Kp6eMt4ew3fpNNMtZbsHVaXbw7QpqDZ0jiVpeWcGqvKo8oVLa5OHXq8v8A7ks3k/UDUp6Q3k9H5c0AyrRfBxHdPvEbE1Yxyji7MJUqRVSDwMdqKQA/RGaDVZuI4r6Axx+wWyXrvjYbp8zdMG3mKNlaNWeZ2n/N/SsKzbpy9+Q/6FLeS3tkCrp9EJDpOTEkEynpQ7arUeEGJFy2S2wiC0PsJHDCEMrpTZzlOTgar8IyZ0hkH/rSv4/nAoNBczSE9q95v4j8YrVuzhradNWf/Vln9VffCm16ZlA0XPctPOL43FBTL7JIEDSLT1TiZg1wq13UaMDSvLfDKTMWYCDRwRgVejocclbstwNMs4VaS0ayCuDpWgYYEE5B0OKnDeNhMO49GQpI9IsWmktMu/LYfiU4Mp2GI5rAZjw+UebaLthkTA8s7mU5MNhj06yShPlLNkmqtq1qdYO+OLqNL3LuuGbadXJeoGZ41UMbiK3aPcZrGREYRavcltjO2GqPw94jyvTYoyHdTwI+MeoTwAjcDHmenxluZh5n4Rp0GzYajwjzolaNWxlPJgUPmVi7g1FNuI4j+wjzPo3aCGIAxKsBxFGHmsejSnqlRqoRwP0InWQ+K4lF7EkxLynx8sIZ9H7RflmWT2kqRvGFfjC2YaUPsk05Nj618IhWcZU0OOe8jPxHrGBxyVjQmS9KNGllvr31xG/aOcUG21lus6XgCQTT2Wj1u2hSARiCAw4HGKBpixBHZSOxM8AYt0VbF4sacO8jbr0LDonSn7RL65cHTCao3e2B6/KHEicCN3x1jdHlWi9ITLHPwOA1ffSuUeiSZy3VmSzWU+I/ATmp2D0htTp8HePD4Kac77PkaHDh6fKANIWG/iMDu90GSpgpuPl9bY7H18oyxk4u6LGrimy27/pTqGuAbUeOwwSb0r8UvzXcdsbt9iVhiM/rkYXSLa0lrk3FDgr+5otxUlePt9iL25Gso0N+U1DszDbiNcGLMSd2GAVj7Jyb8pPoYVMlO1L4ldTDasSJOWYN41HMRVKncZOwr0x0XZKtJ5ofds4RVlktKYmUerb2pbCstjvXUd6x6TIt9OzNqRkG9peO0RFpXQ0uctcD911+sIenXnDaW6LG4zVpFZ0Z0pIIR2Mp8gsw30b/AMbnPhURY002fbl1/Jj/ALWx8zFP0roZ5YIdRMTbT1HvEA2S1TZP7s9bL/03PaX/AMbn0Ma1NyV4P349/uUT06W/K9OfY9FlaXszmhZQ2xxdPnDCXJltiAp4UPpFHsOkZNpF3AsO8jjtLyOY3iojp9DrmjPLO1GI8jUDlB+oUXaaaKHQvvFnoVg6OWWc6ibZ5Mz86K3qIUdKuhNhVzdsspR+EFfQxVpU+3yTWTbGwyExa+YNP9sRW3T+lWPa6qbvBRSfFRFsakHxL/wR0proB6S6JWYVuy7p3M3xii6Zs3VvQVwwP9NeXpFs0gNKzB+6ug61eUfMNCWV0YtKN1k5DnU4hyeNCY0xrQXMl7ixpTbtYXWLRtoehSVMIOINKA8CcIcmwWyWlXlF11g0mEcQCSIcaP0y8sBCA6KAApwKgagwxHOsPLJpWU9O1cbY+Hg+XpwiqWqqxey2Lnplbc8+6yQ/eBlHxX4jyj0foL0VtFnQzhMBSaAerHaw1Mcaq26hwjqdYZZcO0pGcYgsoJ+cGy9J3TrQ7QYWpqlVjjb5lXcyg7ph1qnjJhTlUfKNRpdMlu+qzRtyYRkZ/wBPEnvZCO0kXDwPpHmunxhwb3t8Y9KtAFDzjznTq4NxPqsPoeWaK/hAdCz7kxDsYHzxj0XQ0zsBTqrLPIlR/KvjHl9mbGL9oifUn8YV/FafzS/ONepjeNzNSdmWOSKpdOYqOeY9YhtAvLxx4EfL+WOpEzGo1ivMY/ERttdNRr8Pd4xy2rM1pjXQVoDIUOa9ocPaHjQ8zAenLCHRl2Yj3eEC2KdcmBht/sOYwiwWsCgZcRSo3g6vrWIomnGV0WRZ5bpKyF0IOEyX5/KJeh2nOqcypp+zc0YH2W27oc9ILHcbrFxGfFflFQ01Zbp6xMjn9fXlHVoTjVhi+pTXjb9yP1PUgSjUrXWp1OvxEFrMqNxy3GKX0Q0yJqdRMbEYy2Of17osUqaVJDChGDD0I3Rgq0nCVmNGSkrjRZmYPMbRtHwgS22cEGovKc9fj8YmDBhnvBjSzKZ84rW26GEKs0g0qWlatqfLfDAgTO0po2o6juMTWuQKVGI1jZ8oToplGq4rrXZwjSrTV1yJwNpVpNbr4N68NoieVNaWarrzBxDQIsxJq7RqPtKY4W0mUbszFTk+r9WwxU4XHuP5TJOFFwbWh/pOsRW9L9HASWl9k6xqPEQwZA2IwOeHuMF2fSPszqnY4GI/MNY3xUouLvEZTaPOrbY8QJgKuO6wNGB2q0F2PTs2ThOBnJ/qKKTF/OuTccDxi96S0XLmriAwOIYZGKdpPQcyUarVl8xw2xphWjNYz/Pk+hLjGW62Y7slqlzlvy2DKdY9GGYO4x2ZMUZZRVr8pjKmayuR3OuREOtH9J6ELaVEs6pi1Mtvza19OEEtN1h7df8AStuUfF7likllyNPQwSJ6nBhQ7svCBVmKQCCCDiCKEHeCMDG6+EZ3DzJuR2/QUub2qY/eWK5btBTZeI7a+fzi0y2IxU03fWcTpawcGFDtGXMfCHjOcOHdDKRQ7NpGZKwUkD7jCq/wnLlSGMnTqNg4KHaKsvh3l84eaR0VLmipA4iKtb9AumK9oecaoVKc/Fs/zqJJJ8DqWwIvKajapqPERkVJJjSzgWRtxKnxGcZF3c+TK8GXWcMD+qKBpxe/9ezX3ReWOHjFJ01meA/laKtF4mNV8JW5Rxi36BtH7nd1ks+UxfQjnFOSLHoRyEP4XkEcSxU+UdGorxMUeS72Z6EjYcInY4/7fePKvhAEo9scB60gqYcAdw8j845U47muLMf6+tx9YeaKn30KnvLX/wDQ9DzhGfl7om0ZOImqR7QBPI3fQxTON0OnuMbbZgwK8SvvH1tij2yy3GMs91qld27lHoFuFOWI8fnFa6UWcUY7BeG44D3wumm4yt5lyPPZitImYEjGqnZHoug9JftUsEU66WKEfeGw8dUU7S8sNKBOdPcfh5mA+jtteXOQqaVIU7wTHWqQ76nfqjE13VS3Q9NkT8K6jmNanXzgtGr9ZwFaxSZLIw60G+NRIpQ7jHUliDSOU0aQstT6wMC2mQGxXDds+W6CgK0GpgSeIOrZA9cK6waQRdgYpFUbDA7NR3iGNltKuKEVrmPh8IitkoEci3AjZCoTCKNrJod/zjTbNFXA5aS0rFKvL2a14QVInq4qDUenHZHFinGB9LJ1RDpga0Ow8RFXidnyPwrh8mY0o1U1BzU5H4cYZyWSaOzgdaNmOG3iIVIagbxX+0R0xGYIqQRgRwiuUMhuCLS/R1XqV7Lefzio22yNLqsxcNtMD8I9G0fPM2XefMEiowy2wNa7OrqbwrBCrKDs97fmw6lsec2WZNkGshsDiZbYoeGw7xSH+i+kMuYbrfYzMrrHBj+FtfA0MLNL2dZb0XI6oBnyFfBhX1jd8NRXfv1K5Urbx9i89Ztwjovtxik9G9JzOuWQWLIa0vYstDhdbPkaxay0U1KLg7FcalyUzCMVP1742ttU94UO0e8fCBXMcDHOFSXUGEWqxS5gxAYbRGQGs0g4GNQ2LXDIy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spTree>
    <p:extLst>
      <p:ext uri="{BB962C8B-B14F-4D97-AF65-F5344CB8AC3E}">
        <p14:creationId xmlns:p14="http://schemas.microsoft.com/office/powerpoint/2010/main" val="721240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sk-SK" dirty="0"/>
              <a:t>Acela Express</a:t>
            </a:r>
            <a:br>
              <a:rPr lang="sk-SK" dirty="0"/>
            </a:br>
            <a:endParaRPr lang="sk-SK" dirty="0"/>
          </a:p>
        </p:txBody>
      </p:sp>
      <p:pic>
        <p:nvPicPr>
          <p:cNvPr id="4099"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891" y="2200274"/>
            <a:ext cx="5870012" cy="30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29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Rekordy</a:t>
            </a:r>
            <a:endParaRPr lang="sk-SK" dirty="0"/>
          </a:p>
        </p:txBody>
      </p:sp>
      <p:sp>
        <p:nvSpPr>
          <p:cNvPr id="3" name="Content Placeholder 2"/>
          <p:cNvSpPr>
            <a:spLocks noGrp="1"/>
          </p:cNvSpPr>
          <p:nvPr>
            <p:ph idx="1"/>
          </p:nvPr>
        </p:nvSpPr>
        <p:spPr/>
        <p:txBody>
          <a:bodyPr>
            <a:normAutofit/>
          </a:bodyPr>
          <a:lstStyle/>
          <a:p>
            <a:r>
              <a:rPr lang="sk-SK" sz="1600" dirty="0" smtClean="0"/>
              <a:t>1903 </a:t>
            </a:r>
            <a:r>
              <a:rPr lang="sk-SK" sz="1600" dirty="0"/>
              <a:t>– </a:t>
            </a:r>
            <a:r>
              <a:rPr lang="sk-SK" sz="1600" dirty="0" smtClean="0"/>
              <a:t>Nemecko</a:t>
            </a:r>
            <a:r>
              <a:rPr lang="sk-SK" sz="1600" dirty="0"/>
              <a:t> – </a:t>
            </a:r>
            <a:r>
              <a:rPr lang="sk-SK" sz="1600" dirty="0" smtClean="0"/>
              <a:t>experimentálny elektrický voz </a:t>
            </a:r>
            <a:r>
              <a:rPr lang="sk-SK" sz="1600" dirty="0"/>
              <a:t>Siemens/AEG – 206,7 </a:t>
            </a:r>
            <a:r>
              <a:rPr lang="sk-SK" sz="1600" dirty="0" smtClean="0"/>
              <a:t>km/h</a:t>
            </a:r>
          </a:p>
          <a:p>
            <a:r>
              <a:rPr lang="sk-SK" sz="1600" dirty="0"/>
              <a:t>1963 – Japonsko – Šinkansen – 256 </a:t>
            </a:r>
            <a:r>
              <a:rPr lang="sk-SK" sz="1600" dirty="0" smtClean="0"/>
              <a:t>km/h</a:t>
            </a:r>
          </a:p>
          <a:p>
            <a:r>
              <a:rPr lang="pt-BR" sz="1600" dirty="0"/>
              <a:t>1975 – </a:t>
            </a:r>
            <a:r>
              <a:rPr lang="pt-BR" sz="1600" dirty="0" smtClean="0"/>
              <a:t>N</a:t>
            </a:r>
            <a:r>
              <a:rPr lang="sk-SK" sz="1600" dirty="0" smtClean="0"/>
              <a:t>e</a:t>
            </a:r>
            <a:r>
              <a:rPr lang="pt-BR" sz="1600" dirty="0" smtClean="0"/>
              <a:t>mecko– </a:t>
            </a:r>
            <a:r>
              <a:rPr lang="pt-BR" sz="1600" dirty="0"/>
              <a:t>Comet – 401,3 </a:t>
            </a:r>
            <a:r>
              <a:rPr lang="pt-BR" sz="1600" dirty="0" smtClean="0"/>
              <a:t>km/h</a:t>
            </a:r>
            <a:endParaRPr lang="sk-SK" sz="1600" dirty="0" smtClean="0"/>
          </a:p>
          <a:p>
            <a:r>
              <a:rPr lang="pl-PL" sz="1600" dirty="0"/>
              <a:t>1988 – </a:t>
            </a:r>
            <a:r>
              <a:rPr lang="pl-PL" sz="1600" dirty="0" smtClean="0"/>
              <a:t>Nemecko</a:t>
            </a:r>
            <a:r>
              <a:rPr lang="pl-PL" sz="1600" dirty="0"/>
              <a:t> – ICE – 406 </a:t>
            </a:r>
            <a:r>
              <a:rPr lang="pl-PL" sz="1600" dirty="0" smtClean="0"/>
              <a:t>km/h</a:t>
            </a:r>
          </a:p>
          <a:p>
            <a:r>
              <a:rPr lang="sk-SK" sz="1600" dirty="0"/>
              <a:t>1996 – Japonsko – Šinkansen – 446 </a:t>
            </a:r>
            <a:r>
              <a:rPr lang="sk-SK" sz="1600" dirty="0" smtClean="0"/>
              <a:t>km/h</a:t>
            </a:r>
          </a:p>
          <a:p>
            <a:r>
              <a:rPr lang="pt-BR" sz="1600" dirty="0" smtClean="0"/>
              <a:t>2011</a:t>
            </a:r>
            <a:r>
              <a:rPr lang="sk-SK" sz="1600" dirty="0"/>
              <a:t> </a:t>
            </a:r>
            <a:r>
              <a:rPr lang="sk-SK" sz="1600" dirty="0" smtClean="0"/>
              <a:t> </a:t>
            </a:r>
            <a:r>
              <a:rPr lang="pt-BR" sz="1600" dirty="0" smtClean="0"/>
              <a:t>–</a:t>
            </a:r>
            <a:r>
              <a:rPr lang="pt-BR" sz="1600" dirty="0"/>
              <a:t> Čína – </a:t>
            </a:r>
            <a:r>
              <a:rPr lang="sk-SK" sz="1600" dirty="0"/>
              <a:t>CRH380A </a:t>
            </a:r>
            <a:r>
              <a:rPr lang="pt-BR" sz="1600" dirty="0"/>
              <a:t> – 487,3 km/h</a:t>
            </a:r>
            <a:endParaRPr lang="sk-SK" sz="1600" dirty="0"/>
          </a:p>
          <a:p>
            <a:endParaRPr lang="pl-PL" sz="1600" dirty="0"/>
          </a:p>
          <a:p>
            <a:endParaRPr lang="pt-BR" sz="1600" dirty="0"/>
          </a:p>
          <a:p>
            <a:endParaRPr lang="sk-SK" sz="1600" dirty="0"/>
          </a:p>
          <a:p>
            <a:endParaRPr lang="sk-SK" sz="1600" dirty="0"/>
          </a:p>
        </p:txBody>
      </p:sp>
    </p:spTree>
    <p:extLst>
      <p:ext uri="{BB962C8B-B14F-4D97-AF65-F5344CB8AC3E}">
        <p14:creationId xmlns:p14="http://schemas.microsoft.com/office/powerpoint/2010/main" val="1634216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TotalTime>
  <Words>112</Words>
  <Application>Microsoft Office PowerPoint</Application>
  <PresentationFormat>On-screen Show (4:3)</PresentationFormat>
  <Paragraphs>51</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Rýchlovlaky</vt:lpstr>
      <vt:lpstr> </vt:lpstr>
      <vt:lpstr>L0</vt:lpstr>
      <vt:lpstr>CRH380A </vt:lpstr>
      <vt:lpstr>TGV </vt:lpstr>
      <vt:lpstr>TR-07</vt:lpstr>
      <vt:lpstr>THSR</vt:lpstr>
      <vt:lpstr>Acela Express </vt:lpstr>
      <vt:lpstr>Rekordy</vt:lpstr>
      <vt:lpstr>Zdroje </vt:lpstr>
      <vt:lpstr>Ďakujem za pozornosť</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Rýchlovlaky</dc:title>
  <dc:creator>Janko</dc:creator>
  <cp:lastModifiedBy>Juraj</cp:lastModifiedBy>
  <cp:revision>16</cp:revision>
  <dcterms:created xsi:type="dcterms:W3CDTF">2014-05-22T15:28:03Z</dcterms:created>
  <dcterms:modified xsi:type="dcterms:W3CDTF">2014-05-22T19:29:20Z</dcterms:modified>
</cp:coreProperties>
</file>