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60" r:id="rId4"/>
    <p:sldId id="261" r:id="rId5"/>
    <p:sldId id="258" r:id="rId6"/>
    <p:sldId id="265" r:id="rId7"/>
    <p:sldId id="266" r:id="rId8"/>
    <p:sldId id="257" r:id="rId9"/>
    <p:sldId id="267" r:id="rId10"/>
    <p:sldId id="264" r:id="rId1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57" autoAdjust="0"/>
  </p:normalViewPr>
  <p:slideViewPr>
    <p:cSldViewPr>
      <p:cViewPr>
        <p:scale>
          <a:sx n="93" d="100"/>
          <a:sy n="93" d="100"/>
        </p:scale>
        <p:origin x="-21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E288EC-BAC2-42BB-A174-AB2F626B1191}" type="datetimeFigureOut">
              <a:rPr lang="sk-SK" smtClean="0"/>
              <a:pPr/>
              <a:t>18. 1. 2015</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81403-375B-4D05-982C-5A406E7D4A12}" type="slidenum">
              <a:rPr lang="sk-SK" smtClean="0"/>
              <a:pPr/>
              <a:t>‹#›</a:t>
            </a:fld>
            <a:endParaRPr lang="sk-SK"/>
          </a:p>
        </p:txBody>
      </p:sp>
    </p:spTree>
    <p:extLst>
      <p:ext uri="{BB962C8B-B14F-4D97-AF65-F5344CB8AC3E}">
        <p14:creationId xmlns:p14="http://schemas.microsoft.com/office/powerpoint/2010/main" val="382943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latin typeface="+mn-lt"/>
                <a:ea typeface="+mn-ea"/>
                <a:cs typeface="+mn-cs"/>
              </a:rPr>
              <a:t>Kozmické</a:t>
            </a:r>
            <a:r>
              <a:rPr lang="sk-SK" sz="1200" kern="1200" baseline="0" dirty="0" smtClean="0">
                <a:solidFill>
                  <a:schemeClr val="tx1"/>
                </a:solidFill>
                <a:latin typeface="+mn-lt"/>
                <a:ea typeface="+mn-ea"/>
                <a:cs typeface="+mn-cs"/>
              </a:rPr>
              <a:t> žiarenie predstavuje </a:t>
            </a:r>
            <a:r>
              <a:rPr lang="sk-SK" sz="1200" kern="1200" baseline="0" dirty="0" err="1" smtClean="0">
                <a:solidFill>
                  <a:schemeClr val="tx1"/>
                </a:solidFill>
                <a:latin typeface="+mn-lt"/>
                <a:ea typeface="+mn-ea"/>
                <a:cs typeface="+mn-cs"/>
              </a:rPr>
              <a:t>vysokoenergetickú</a:t>
            </a:r>
            <a:r>
              <a:rPr lang="sk-SK" sz="1200" kern="1200" baseline="0" dirty="0" smtClean="0">
                <a:solidFill>
                  <a:schemeClr val="tx1"/>
                </a:solidFill>
                <a:latin typeface="+mn-lt"/>
                <a:ea typeface="+mn-ea"/>
                <a:cs typeface="+mn-cs"/>
              </a:rPr>
              <a:t> časť spektra elektromagnetického žiarenia. </a:t>
            </a:r>
            <a:r>
              <a:rPr lang="sk-SK" dirty="0" smtClean="0"/>
              <a:t>Má najkratšiu známu vlnovú dĺžku a najvyššiu frekvenciu. Vzhľadom</a:t>
            </a:r>
            <a:r>
              <a:rPr lang="sk-SK" baseline="0" dirty="0" smtClean="0"/>
              <a:t> na schopnosť tohto žiarenia ionizovať atómy prostredia a </a:t>
            </a:r>
            <a:r>
              <a:rPr lang="sk-SK" baseline="0" dirty="0" err="1" smtClean="0"/>
              <a:t>excitovať</a:t>
            </a:r>
            <a:r>
              <a:rPr lang="sk-SK" baseline="0" dirty="0" smtClean="0"/>
              <a:t> ich jadrá sa zaraďuje medzi ionizujúce žiarenia. </a:t>
            </a:r>
            <a:r>
              <a:rPr lang="sk-SK" sz="1200" kern="1200" dirty="0" smtClean="0">
                <a:solidFill>
                  <a:schemeClr val="tx1"/>
                </a:solidFill>
                <a:latin typeface="+mn-lt"/>
                <a:ea typeface="+mn-ea"/>
                <a:cs typeface="+mn-cs"/>
              </a:rPr>
              <a:t>Ionizujúce žiarenia </a:t>
            </a:r>
            <a:r>
              <a:rPr lang="sk-SK" dirty="0" smtClean="0"/>
              <a:t>môžu vyvolať vážne biologické efekty, </a:t>
            </a:r>
            <a:r>
              <a:rPr lang="sk-SK" sz="1200" kern="1200" dirty="0" smtClean="0">
                <a:solidFill>
                  <a:schemeClr val="tx1"/>
                </a:solidFill>
                <a:latin typeface="+mn-lt"/>
                <a:ea typeface="+mn-ea"/>
                <a:cs typeface="+mn-cs"/>
              </a:rPr>
              <a:t>zasahujú molekuly DNA, v ktorých žiarenie vyvoláva rôzne zmeny veľkosti, štruktúry a tvaru molekuly DNA- napr. dochádza k mutácii chromozómov. </a:t>
            </a:r>
            <a:r>
              <a:rPr lang="sk-SK" baseline="0" dirty="0" smtClean="0"/>
              <a:t>Pre jeho permanentnú prítomnosť v zemskej atmosfére ho možno považovať za stálu zložku životného prostredia človeka a ostatných organizmov. </a:t>
            </a:r>
            <a:r>
              <a:rPr lang="sk-SK" sz="1200" kern="1200" dirty="0" smtClean="0">
                <a:solidFill>
                  <a:schemeClr val="tx1"/>
                </a:solidFill>
                <a:latin typeface="+mn-lt"/>
                <a:ea typeface="+mn-ea"/>
                <a:cs typeface="+mn-cs"/>
              </a:rPr>
              <a:t>Avšak zemská atmosféra poskytuje dostatočnú ochranu pred jeho možnými škodlivými účinkami. </a:t>
            </a:r>
            <a:r>
              <a:rPr lang="sk-SK" baseline="0" dirty="0" smtClean="0"/>
              <a:t>Jeho podstatou je prúd častíc, ktoré dopadajú na Zem z jej vonkajšieho prostredia a šíria sa rýchlosťou blízkou rýchlosti svetla. </a:t>
            </a:r>
            <a:r>
              <a:rPr lang="sk-SK" dirty="0" smtClean="0"/>
              <a:t>Kozmické žiarenie sa skúma pomocou výškových balónov, rakiet, kozmických družíc a sond. Jeho štúdium má význam pre astrofyziku vysokých energií, štúdium silných interakcií a elementárnych častíc.</a:t>
            </a:r>
            <a:endParaRPr lang="sk-SK" sz="1200" kern="1200" dirty="0" smtClean="0">
              <a:solidFill>
                <a:schemeClr val="tx1"/>
              </a:solidFill>
              <a:latin typeface="+mn-lt"/>
              <a:ea typeface="+mn-ea"/>
              <a:cs typeface="+mn-cs"/>
            </a:endParaRPr>
          </a:p>
          <a:p>
            <a:endParaRPr lang="sk-SK" dirty="0"/>
          </a:p>
        </p:txBody>
      </p:sp>
      <p:sp>
        <p:nvSpPr>
          <p:cNvPr id="4" name="Zástupný symbol čísla snímky 3"/>
          <p:cNvSpPr>
            <a:spLocks noGrp="1"/>
          </p:cNvSpPr>
          <p:nvPr>
            <p:ph type="sldNum" sz="quarter" idx="10"/>
          </p:nvPr>
        </p:nvSpPr>
        <p:spPr/>
        <p:txBody>
          <a:bodyPr/>
          <a:lstStyle/>
          <a:p>
            <a:fld id="{39C81403-375B-4D05-982C-5A406E7D4A12}" type="slidenum">
              <a:rPr lang="sk-SK" smtClean="0"/>
              <a:pPr/>
              <a:t>2</a:t>
            </a:fld>
            <a:endParaRPr lang="sk-SK"/>
          </a:p>
        </p:txBody>
      </p:sp>
    </p:spTree>
    <p:extLst>
      <p:ext uri="{BB962C8B-B14F-4D97-AF65-F5344CB8AC3E}">
        <p14:creationId xmlns:p14="http://schemas.microsoft.com/office/powerpoint/2010/main" val="273566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Koncom 19. storočia</a:t>
            </a:r>
            <a:r>
              <a:rPr lang="sk-SK" baseline="0" dirty="0" smtClean="0"/>
              <a:t> vedci pozorovali pri meraní elektrického náboja elektroskopom, že naň pôsobí nejaké neznáme žiarenie, ktoré vyvoláva </a:t>
            </a:r>
            <a:r>
              <a:rPr lang="sk-SK" baseline="0" dirty="0" err="1" smtClean="0"/>
              <a:t>samovybíjanie</a:t>
            </a:r>
            <a:r>
              <a:rPr lang="sk-SK" baseline="0" dirty="0" smtClean="0"/>
              <a:t> el. náboja. Najprv sa predpokladalo, že za tento jav je zodpovedná prirodzená rádioaktivita zemskej kôry, ale neskoršie experimenty vyvrátili túto hypotézu založenú na predpoklade, že intenzita žiarenia, ktorého zdrojom je Zem bude s narastajúcou nadmorskou výškou klesať. </a:t>
            </a:r>
            <a:br>
              <a:rPr lang="sk-SK" baseline="0" dirty="0" smtClean="0"/>
            </a:br>
            <a:r>
              <a:rPr lang="sk-SK" dirty="0" smtClean="0"/>
              <a:t>V roku 1909 </a:t>
            </a:r>
            <a:r>
              <a:rPr lang="sk-SK" dirty="0" err="1" smtClean="0"/>
              <a:t>Theodor</a:t>
            </a:r>
            <a:r>
              <a:rPr lang="sk-SK" dirty="0" smtClean="0"/>
              <a:t> </a:t>
            </a:r>
            <a:r>
              <a:rPr lang="sk-SK" dirty="0" err="1" smtClean="0"/>
              <a:t>Wulf</a:t>
            </a:r>
            <a:r>
              <a:rPr lang="sk-SK" dirty="0" smtClean="0"/>
              <a:t> vyvinul elektrometer, zariadenie na meranie rýchlosti tvorby iónov v hermeticky uzavretej nádobe, ktorým dokázal vyššiu úroveň žiarenia na vrchole </a:t>
            </a:r>
            <a:r>
              <a:rPr lang="sk-SK" dirty="0" err="1" smtClean="0"/>
              <a:t>Eiffelovej</a:t>
            </a:r>
            <a:r>
              <a:rPr lang="sk-SK" dirty="0" smtClean="0"/>
              <a:t> veže než na jej základni. A takisto meranie ionizačnej</a:t>
            </a:r>
            <a:r>
              <a:rPr lang="sk-SK" baseline="0" dirty="0" smtClean="0"/>
              <a:t> rýchlosti nad hladinou jazera a v hĺbke 3 m pod hladinou, ktoré uskutočnil </a:t>
            </a:r>
            <a:r>
              <a:rPr lang="sk-SK" dirty="0" err="1" smtClean="0"/>
              <a:t>Domenica</a:t>
            </a:r>
            <a:r>
              <a:rPr lang="sk-SK" dirty="0" smtClean="0"/>
              <a:t> </a:t>
            </a:r>
            <a:r>
              <a:rPr lang="sk-SK" dirty="0" err="1" smtClean="0"/>
              <a:t>Paciniho</a:t>
            </a:r>
            <a:r>
              <a:rPr lang="sk-SK" baseline="0" dirty="0" smtClean="0"/>
              <a:t> v roku 1911, dokázalo, že toto žiarenie musí mať iný pôvod ako v rádioaktivite Zeme.</a:t>
            </a:r>
          </a:p>
          <a:p>
            <a:pPr marL="0" marR="0" indent="0" algn="l" defTabSz="914400" rtl="0" eaLnBrk="1" fontAlgn="auto" latinLnBrk="0" hangingPunct="1">
              <a:lnSpc>
                <a:spcPct val="100000"/>
              </a:lnSpc>
              <a:spcBef>
                <a:spcPts val="0"/>
              </a:spcBef>
              <a:spcAft>
                <a:spcPts val="0"/>
              </a:spcAft>
              <a:buClrTx/>
              <a:buSzTx/>
              <a:buFontTx/>
              <a:buNone/>
              <a:tabLst/>
              <a:defRPr/>
            </a:pPr>
            <a:r>
              <a:rPr lang="sk-SK" baseline="0" dirty="0" smtClean="0"/>
              <a:t>Za hlavného objaviteľa kozmického žiarenia sa považuje rakúsky fyzik </a:t>
            </a:r>
            <a:r>
              <a:rPr lang="sk-SK" baseline="0" dirty="0" err="1" smtClean="0"/>
              <a:t>Victor</a:t>
            </a:r>
            <a:r>
              <a:rPr lang="sk-SK" baseline="0" dirty="0" smtClean="0"/>
              <a:t> </a:t>
            </a:r>
            <a:r>
              <a:rPr lang="sk-SK" baseline="0" dirty="0" err="1" smtClean="0"/>
              <a:t>Franz</a:t>
            </a:r>
            <a:r>
              <a:rPr lang="sk-SK" baseline="0" dirty="0" smtClean="0"/>
              <a:t> </a:t>
            </a:r>
            <a:r>
              <a:rPr lang="sk-SK" baseline="0" dirty="0" err="1" smtClean="0"/>
              <a:t>Hess</a:t>
            </a:r>
            <a:r>
              <a:rPr lang="sk-SK" baseline="0" dirty="0" smtClean="0"/>
              <a:t>, ktorému sa podarilo dokázať pri lete balónom, že intenzita žiarenia s narastajúcou výškou stúpa. Z toho vyvodil záver, že jeho pôvod je vo vesmíre. V roku 1936 získal vďaka objavu kozmického žiarenia </a:t>
            </a:r>
            <a:r>
              <a:rPr lang="sk-SK" baseline="0" dirty="0" err="1" smtClean="0"/>
              <a:t>Nobelovú</a:t>
            </a:r>
            <a:r>
              <a:rPr lang="sk-SK" baseline="0" dirty="0" smtClean="0"/>
              <a:t> cenu za fyziku.</a:t>
            </a:r>
            <a:endParaRPr lang="sk-SK" dirty="0" smtClean="0"/>
          </a:p>
          <a:p>
            <a:r>
              <a:rPr lang="sk-SK" dirty="0" smtClean="0"/>
              <a:t>V Argentíne</a:t>
            </a:r>
            <a:r>
              <a:rPr lang="sk-SK" baseline="0" dirty="0" smtClean="0"/>
              <a:t> v roku 2008 bol dokončené observatórium </a:t>
            </a:r>
            <a:r>
              <a:rPr lang="sk-SK" baseline="0" dirty="0" err="1" smtClean="0"/>
              <a:t>Pierra</a:t>
            </a:r>
            <a:r>
              <a:rPr lang="sk-SK" baseline="0" dirty="0" smtClean="0"/>
              <a:t> </a:t>
            </a:r>
            <a:r>
              <a:rPr lang="sk-SK" baseline="0" dirty="0" err="1" smtClean="0"/>
              <a:t>Augera</a:t>
            </a:r>
            <a:r>
              <a:rPr lang="sk-SK" baseline="0" dirty="0" smtClean="0"/>
              <a:t>, ktoré používa gigantické polia detektorov na rozlohe 3000 km</a:t>
            </a:r>
            <a:r>
              <a:rPr lang="sk-SK" baseline="30000" dirty="0" smtClean="0"/>
              <a:t>2</a:t>
            </a:r>
            <a:r>
              <a:rPr lang="sk-SK" baseline="0" dirty="0" smtClean="0"/>
              <a:t> na meranie kozmického žiarenia.</a:t>
            </a:r>
            <a:endParaRPr lang="sk-SK" dirty="0"/>
          </a:p>
        </p:txBody>
      </p:sp>
      <p:sp>
        <p:nvSpPr>
          <p:cNvPr id="4" name="Zástupný symbol čísla snímky 3"/>
          <p:cNvSpPr>
            <a:spLocks noGrp="1"/>
          </p:cNvSpPr>
          <p:nvPr>
            <p:ph type="sldNum" sz="quarter" idx="10"/>
          </p:nvPr>
        </p:nvSpPr>
        <p:spPr/>
        <p:txBody>
          <a:bodyPr/>
          <a:lstStyle/>
          <a:p>
            <a:fld id="{39C81403-375B-4D05-982C-5A406E7D4A12}" type="slidenum">
              <a:rPr lang="sk-SK" smtClean="0"/>
              <a:pPr/>
              <a:t>3</a:t>
            </a:fld>
            <a:endParaRPr lang="sk-SK"/>
          </a:p>
        </p:txBody>
      </p:sp>
    </p:spTree>
    <p:extLst>
      <p:ext uri="{BB962C8B-B14F-4D97-AF65-F5344CB8AC3E}">
        <p14:creationId xmlns:p14="http://schemas.microsoft.com/office/powerpoint/2010/main" val="3096774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pl-PL" dirty="0" smtClean="0"/>
              <a:t>V súčasnosti by sme tieto zdroje mohli rozdeliť do troch kategórií: </a:t>
            </a:r>
          </a:p>
          <a:p>
            <a:endParaRPr lang="pl-PL" dirty="0" smtClean="0"/>
          </a:p>
          <a:p>
            <a:r>
              <a:rPr lang="pl-PL" dirty="0" smtClean="0"/>
              <a:t>Do prvej kategórie patria veľké rozľahlé objekty, napríklad celé galaxie či veľké oblaky medzigalaktického plynu, v ktorých dochádza k postupnému urýchľovaniu častíc. Základný mechanizmus tohto urýchľovania navrhol Enrico Fermi. Podstatou procesu, ktorý býva tiež nazývaný stochastické či difúzne urýchľovanie, sú opakované interakcie častíc s pohybujúcimi sa oblakmi kozmickej plazmy, teda v zásade s ľubovoľným nabitým medzihviezdnym či medzigalaktickým materiálom. </a:t>
            </a:r>
          </a:p>
          <a:p>
            <a:endParaRPr lang="pl-PL" dirty="0" smtClean="0"/>
          </a:p>
          <a:p>
            <a:r>
              <a:rPr lang="pl-PL" dirty="0" smtClean="0"/>
              <a:t>Do druhej kategórie možno zaradiť zdroje, v ktorých prebiehajú </a:t>
            </a:r>
            <a:r>
              <a:rPr lang="sk-SK" baseline="0" dirty="0" err="1" smtClean="0"/>
              <a:t>astrofyzikálne</a:t>
            </a:r>
            <a:r>
              <a:rPr lang="sk-SK" baseline="0" dirty="0" smtClean="0"/>
              <a:t> procesy </a:t>
            </a:r>
            <a:r>
              <a:rPr lang="pl-PL" dirty="0" smtClean="0"/>
              <a:t>. Sú to väčšinou pomerne kompaktné objekty a častice sú v nich urýchľované len v jedinom kroku súvisiace s daným procesom. Možno sem zaradiť supernovy, aktívne galaktické jadrá</a:t>
            </a:r>
            <a:r>
              <a:rPr lang="pl-PL" baseline="0" dirty="0" smtClean="0"/>
              <a:t> alebo </a:t>
            </a:r>
            <a:r>
              <a:rPr lang="pl-PL" dirty="0" smtClean="0"/>
              <a:t>akrečné disky neutrónových hviezd.</a:t>
            </a:r>
          </a:p>
          <a:p>
            <a:endParaRPr lang="pl-PL" dirty="0" smtClean="0"/>
          </a:p>
          <a:p>
            <a:r>
              <a:rPr lang="pl-PL" dirty="0" smtClean="0"/>
              <a:t>Do tretej kategórie patria tzv. exotické urýchľovače. Sem patria napríklad doposiaľ neznáme superťažké častice, ktorých existenciu predpovedá supersymetrická teória</a:t>
            </a:r>
          </a:p>
          <a:p>
            <a:endParaRPr lang="sk-SK" dirty="0"/>
          </a:p>
        </p:txBody>
      </p:sp>
      <p:sp>
        <p:nvSpPr>
          <p:cNvPr id="4" name="Zástupný symbol čísla snímky 3"/>
          <p:cNvSpPr>
            <a:spLocks noGrp="1"/>
          </p:cNvSpPr>
          <p:nvPr>
            <p:ph type="sldNum" sz="quarter" idx="10"/>
          </p:nvPr>
        </p:nvSpPr>
        <p:spPr/>
        <p:txBody>
          <a:bodyPr/>
          <a:lstStyle/>
          <a:p>
            <a:fld id="{39C81403-375B-4D05-982C-5A406E7D4A12}" type="slidenum">
              <a:rPr lang="sk-SK" smtClean="0"/>
              <a:pPr/>
              <a:t>4</a:t>
            </a:fld>
            <a:endParaRPr lang="sk-SK"/>
          </a:p>
        </p:txBody>
      </p:sp>
    </p:spTree>
    <p:extLst>
      <p:ext uri="{BB962C8B-B14F-4D97-AF65-F5344CB8AC3E}">
        <p14:creationId xmlns:p14="http://schemas.microsoft.com/office/powerpoint/2010/main" val="3145389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baseline="0" dirty="0" smtClean="0"/>
              <a:t>Kozmické žiarenie vzniká počas </a:t>
            </a:r>
            <a:r>
              <a:rPr lang="sk-SK" baseline="0" dirty="0" err="1" smtClean="0"/>
              <a:t>astrofyzikálnych</a:t>
            </a:r>
            <a:r>
              <a:rPr lang="sk-SK" baseline="0" dirty="0" smtClean="0"/>
              <a:t> procesov ako primárne kozmické žiarenie. To je tvorené z veľkej miery protónmi (jadrá vodíka, hélia, a v malej miere aj ťažšie jadrá až po jadrá s protónovým číslom 92) a v malom počte aj voľnými elektrónmi. Všetky častice sa pohybujú rýchlosťami blízkymi rýchlosti svetla, preto majú vysokú kinetickú energiu. </a:t>
            </a:r>
            <a:r>
              <a:rPr lang="sk-SK" dirty="0" smtClean="0"/>
              <a:t>Zemské magnetické pole sústreďuje častice okolo magnetických pólov a do pásiem žiarenia. Intenzita kozmického žiarenia sa mení so zemepisnou šírkou, preto na rovníku má kozmické žiarenie najmenšiu intenzitu a v okolí pólov najväčšiu.</a:t>
            </a:r>
            <a:endParaRPr lang="sk-SK" baseline="0" dirty="0" smtClean="0"/>
          </a:p>
          <a:p>
            <a:endParaRPr lang="sk-SK" baseline="0" dirty="0" smtClean="0"/>
          </a:p>
          <a:p>
            <a:r>
              <a:rPr lang="sk-SK" dirty="0" smtClean="0"/>
              <a:t>V dôsledku rôznych interakcií primárneho kozmického žiarenia počas</a:t>
            </a:r>
            <a:r>
              <a:rPr lang="sk-SK" baseline="0" dirty="0" smtClean="0"/>
              <a:t> prechodu zemskou atmosférou vzniká sekundárne kozmické žiarenie, rozpadom primárneho. Podľa schopnosti prenikať materiálom ho možno rozdeliť na tvrdú a mäkkú zložku. Mäkká zložka pozostáva z elektrónov a pozitrónov (rovnaké častice s navzájom opačným elektrickým nábojom) a odtieni ju 10 cm hrubá vrstva olova. Tvrdá zložka pozostáva z </a:t>
            </a:r>
            <a:r>
              <a:rPr lang="sk-SK" baseline="0" dirty="0" err="1" smtClean="0"/>
              <a:t>mezónov</a:t>
            </a:r>
            <a:r>
              <a:rPr lang="sk-SK" baseline="0" dirty="0" smtClean="0"/>
              <a:t> (častica, ktorá bola objavená práve skúmaním kozmického žiarenia spolu s </a:t>
            </a:r>
            <a:r>
              <a:rPr lang="sk-SK" baseline="0" dirty="0" err="1" smtClean="0"/>
              <a:t>piónmi</a:t>
            </a:r>
            <a:r>
              <a:rPr lang="sk-SK" baseline="0" dirty="0" smtClean="0"/>
              <a:t>, pozitrónmi a </a:t>
            </a:r>
            <a:r>
              <a:rPr lang="sk-SK" baseline="0" dirty="0" err="1" smtClean="0"/>
              <a:t>miónmy</a:t>
            </a:r>
            <a:r>
              <a:rPr lang="sk-SK" baseline="0" dirty="0" smtClean="0"/>
              <a:t>), ktoré sú schopné prenikať hlboko pod zemský povrch a neodtieni ich ani niekoľko metrov olova.</a:t>
            </a:r>
          </a:p>
        </p:txBody>
      </p:sp>
      <p:sp>
        <p:nvSpPr>
          <p:cNvPr id="4" name="Zástupný symbol čísla snímky 3"/>
          <p:cNvSpPr>
            <a:spLocks noGrp="1"/>
          </p:cNvSpPr>
          <p:nvPr>
            <p:ph type="sldNum" sz="quarter" idx="10"/>
          </p:nvPr>
        </p:nvSpPr>
        <p:spPr/>
        <p:txBody>
          <a:bodyPr/>
          <a:lstStyle/>
          <a:p>
            <a:fld id="{39C81403-375B-4D05-982C-5A406E7D4A12}" type="slidenum">
              <a:rPr lang="sk-SK" smtClean="0"/>
              <a:pPr/>
              <a:t>5</a:t>
            </a:fld>
            <a:endParaRPr lang="sk-SK"/>
          </a:p>
        </p:txBody>
      </p:sp>
    </p:spTree>
    <p:extLst>
      <p:ext uri="{BB962C8B-B14F-4D97-AF65-F5344CB8AC3E}">
        <p14:creationId xmlns:p14="http://schemas.microsoft.com/office/powerpoint/2010/main" val="178233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baseline="0" dirty="0" smtClean="0"/>
              <a:t>Kozmické žiarenie vzniká počas </a:t>
            </a:r>
            <a:r>
              <a:rPr lang="sk-SK" baseline="0" dirty="0" err="1" smtClean="0"/>
              <a:t>astrofyzikálnych</a:t>
            </a:r>
            <a:r>
              <a:rPr lang="sk-SK" baseline="0" dirty="0" smtClean="0"/>
              <a:t> procesov ako primárne kozmické žiarenie. To je tvorené z veľkej miery protónmi (jadrá vodíka, hélia, a v malej miere aj ťažšie jadrá až po jadrá s protónovým číslom 92) a v malom počte aj voľnými elektrónmi. Všetky častice sa pohybujú rýchlosťami blízkymi rýchlosti svetla, preto majú vysokú kinetickú energiu. </a:t>
            </a:r>
            <a:r>
              <a:rPr lang="sk-SK" dirty="0" smtClean="0"/>
              <a:t>Zemské magnetické pole sústreďuje častice okolo magnetických pólov a do pásiem žiarenia. Intenzita kozmického žiarenia sa mení so zemepisnou šírkou, preto na rovníku má kozmické žiarenie najmenšiu intenzitu a v okolí pólov najväčšiu.</a:t>
            </a:r>
            <a:endParaRPr lang="sk-SK" baseline="0" dirty="0" smtClean="0"/>
          </a:p>
          <a:p>
            <a:endParaRPr lang="sk-SK" baseline="0" dirty="0" smtClean="0"/>
          </a:p>
          <a:p>
            <a:r>
              <a:rPr lang="sk-SK" dirty="0" smtClean="0"/>
              <a:t>V dôsledku rôznych interakcií primárneho kozmického žiarenia počas</a:t>
            </a:r>
            <a:r>
              <a:rPr lang="sk-SK" baseline="0" dirty="0" smtClean="0"/>
              <a:t> prechodu zemskou atmosférou vzniká sekundárne kozmické žiarenie, rozpadom primárneho. Podľa schopnosti prenikať materiálom ho možno rozdeliť na tvrdú a mäkkú zložku. Mäkká zložka pozostáva z elektrónov a pozitrónov (rovnaké častice s navzájom opačným elektrickým nábojom) a odtieni ju 10 cm hrubá vrstva olova. Tvrdá zložka pozostáva z </a:t>
            </a:r>
            <a:r>
              <a:rPr lang="sk-SK" baseline="0" dirty="0" err="1" smtClean="0"/>
              <a:t>mezónov</a:t>
            </a:r>
            <a:r>
              <a:rPr lang="sk-SK" baseline="0" dirty="0" smtClean="0"/>
              <a:t> (častica, ktorá bola objavená práve skúmaním kozmického žiarenia spolu s </a:t>
            </a:r>
            <a:r>
              <a:rPr lang="sk-SK" baseline="0" dirty="0" err="1" smtClean="0"/>
              <a:t>piónmi</a:t>
            </a:r>
            <a:r>
              <a:rPr lang="sk-SK" baseline="0" dirty="0" smtClean="0"/>
              <a:t>, pozitrónmi a </a:t>
            </a:r>
            <a:r>
              <a:rPr lang="sk-SK" baseline="0" dirty="0" err="1" smtClean="0"/>
              <a:t>miónmy</a:t>
            </a:r>
            <a:r>
              <a:rPr lang="sk-SK" baseline="0" dirty="0" smtClean="0"/>
              <a:t>), ktoré sú schopné prenikať hlboko pod zemský povrch a neodtieni ich ani niekoľko metrov olova.</a:t>
            </a:r>
          </a:p>
        </p:txBody>
      </p:sp>
      <p:sp>
        <p:nvSpPr>
          <p:cNvPr id="4" name="Zástupný symbol čísla snímky 3"/>
          <p:cNvSpPr>
            <a:spLocks noGrp="1"/>
          </p:cNvSpPr>
          <p:nvPr>
            <p:ph type="sldNum" sz="quarter" idx="10"/>
          </p:nvPr>
        </p:nvSpPr>
        <p:spPr/>
        <p:txBody>
          <a:bodyPr/>
          <a:lstStyle/>
          <a:p>
            <a:fld id="{39C81403-375B-4D05-982C-5A406E7D4A12}" type="slidenum">
              <a:rPr lang="sk-SK" smtClean="0"/>
              <a:pPr/>
              <a:t>6</a:t>
            </a:fld>
            <a:endParaRPr lang="sk-SK"/>
          </a:p>
        </p:txBody>
      </p:sp>
    </p:spTree>
    <p:extLst>
      <p:ext uri="{BB962C8B-B14F-4D97-AF65-F5344CB8AC3E}">
        <p14:creationId xmlns:p14="http://schemas.microsoft.com/office/powerpoint/2010/main" val="178233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baseline="0" dirty="0" smtClean="0"/>
              <a:t>Kozmické žiarenie vzniká počas </a:t>
            </a:r>
            <a:r>
              <a:rPr lang="sk-SK" baseline="0" dirty="0" err="1" smtClean="0"/>
              <a:t>astrofyzikálnych</a:t>
            </a:r>
            <a:r>
              <a:rPr lang="sk-SK" baseline="0" dirty="0" smtClean="0"/>
              <a:t> procesov ako primárne kozmické žiarenie. To je tvorené z veľkej miery protónmi (jadrá vodíka, hélia, a v malej miere aj ťažšie jadrá až po jadrá s protónovým číslom 92) a v malom počte aj voľnými elektrónmi. Všetky častice sa pohybujú rýchlosťami blízkymi rýchlosti svetla, preto majú vysokú kinetickú energiu. </a:t>
            </a:r>
            <a:r>
              <a:rPr lang="sk-SK" dirty="0" smtClean="0"/>
              <a:t>Zemské magnetické pole sústreďuje častice okolo magnetických pólov a do pásiem žiarenia. Intenzita kozmického žiarenia sa mení so zemepisnou šírkou, preto na rovníku má kozmické žiarenie najmenšiu intenzitu a v okolí pólov najväčšiu.</a:t>
            </a:r>
            <a:endParaRPr lang="sk-SK" baseline="0" dirty="0" smtClean="0"/>
          </a:p>
          <a:p>
            <a:endParaRPr lang="sk-SK" baseline="0" dirty="0" smtClean="0"/>
          </a:p>
          <a:p>
            <a:r>
              <a:rPr lang="sk-SK" dirty="0" smtClean="0"/>
              <a:t>V dôsledku rôznych interakcií primárneho kozmického žiarenia počas</a:t>
            </a:r>
            <a:r>
              <a:rPr lang="sk-SK" baseline="0" dirty="0" smtClean="0"/>
              <a:t> prechodu zemskou atmosférou vzniká sekundárne kozmické žiarenie, rozpadom primárneho. Podľa schopnosti prenikať materiálom ho možno rozdeliť na tvrdú a mäkkú zložku. Mäkká zložka pozostáva z elektrónov a pozitrónov (rovnaké častice s navzájom opačným elektrickým nábojom) a odtieni ju 10 cm hrubá vrstva olova. Tvrdá zložka pozostáva z </a:t>
            </a:r>
            <a:r>
              <a:rPr lang="sk-SK" baseline="0" dirty="0" err="1" smtClean="0"/>
              <a:t>mezónov</a:t>
            </a:r>
            <a:r>
              <a:rPr lang="sk-SK" baseline="0" dirty="0" smtClean="0"/>
              <a:t> (častica, ktorá bola objavená práve skúmaním kozmického žiarenia spolu s </a:t>
            </a:r>
            <a:r>
              <a:rPr lang="sk-SK" baseline="0" dirty="0" err="1" smtClean="0"/>
              <a:t>piónmi</a:t>
            </a:r>
            <a:r>
              <a:rPr lang="sk-SK" baseline="0" dirty="0" smtClean="0"/>
              <a:t>, pozitrónmi a </a:t>
            </a:r>
            <a:r>
              <a:rPr lang="sk-SK" baseline="0" dirty="0" err="1" smtClean="0"/>
              <a:t>miónmy</a:t>
            </a:r>
            <a:r>
              <a:rPr lang="sk-SK" baseline="0" dirty="0" smtClean="0"/>
              <a:t>), ktoré sú schopné prenikať hlboko pod zemský povrch a neodtieni ich ani niekoľko metrov olova.</a:t>
            </a:r>
          </a:p>
        </p:txBody>
      </p:sp>
      <p:sp>
        <p:nvSpPr>
          <p:cNvPr id="4" name="Zástupný symbol čísla snímky 3"/>
          <p:cNvSpPr>
            <a:spLocks noGrp="1"/>
          </p:cNvSpPr>
          <p:nvPr>
            <p:ph type="sldNum" sz="quarter" idx="10"/>
          </p:nvPr>
        </p:nvSpPr>
        <p:spPr/>
        <p:txBody>
          <a:bodyPr/>
          <a:lstStyle/>
          <a:p>
            <a:fld id="{39C81403-375B-4D05-982C-5A406E7D4A12}" type="slidenum">
              <a:rPr lang="sk-SK" smtClean="0"/>
              <a:pPr/>
              <a:t>7</a:t>
            </a:fld>
            <a:endParaRPr lang="sk-SK"/>
          </a:p>
        </p:txBody>
      </p:sp>
    </p:spTree>
    <p:extLst>
      <p:ext uri="{BB962C8B-B14F-4D97-AF65-F5344CB8AC3E}">
        <p14:creationId xmlns:p14="http://schemas.microsoft.com/office/powerpoint/2010/main" val="178233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Hmlová komora je zariadenie,</a:t>
            </a:r>
            <a:r>
              <a:rPr lang="sk-SK" baseline="0" dirty="0" smtClean="0"/>
              <a:t> ktoré sa používa na pozorovanie elektricky nabitých častíc, prostredníctvom vizualizácie trajektórii ich pohybu. Nazýva sa taktiež </a:t>
            </a:r>
            <a:r>
              <a:rPr lang="sk-SK" baseline="0" dirty="0" err="1" smtClean="0"/>
              <a:t>Wilsonova</a:t>
            </a:r>
            <a:r>
              <a:rPr lang="sk-SK" baseline="0" dirty="0" smtClean="0"/>
              <a:t> komora po jej vynálezcovi – </a:t>
            </a:r>
            <a:r>
              <a:rPr lang="sk-SK" baseline="0" dirty="0" err="1" smtClean="0"/>
              <a:t>Charlesovi</a:t>
            </a:r>
            <a:r>
              <a:rPr lang="sk-SK" baseline="0" dirty="0" smtClean="0"/>
              <a:t> </a:t>
            </a:r>
            <a:r>
              <a:rPr lang="sk-SK" baseline="0" dirty="0" err="1" smtClean="0"/>
              <a:t>Wilsonovi</a:t>
            </a:r>
            <a:r>
              <a:rPr lang="sk-SK" baseline="0" dirty="0" smtClean="0"/>
              <a:t>. Použitím hmlovej komory boli po prvýkrát pozorované dráhy častíc kozmického žiarenia. </a:t>
            </a:r>
          </a:p>
          <a:p>
            <a:r>
              <a:rPr lang="sk-SK" baseline="0" dirty="0" smtClean="0"/>
              <a:t>Neskôr bol pri ďalších takýchto pozorovaniach objavený pozitrón.</a:t>
            </a:r>
          </a:p>
          <a:p>
            <a:endParaRPr lang="sk-S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https://www.youtube.com/watch?v=SnKvtazt5So</a:t>
            </a:r>
          </a:p>
          <a:p>
            <a:endParaRPr lang="sk-SK" dirty="0" smtClean="0"/>
          </a:p>
          <a:p>
            <a:r>
              <a:rPr lang="sk-SK" dirty="0" smtClean="0"/>
              <a:t>Pretože teplota vrchnej časti komory je izbová, alkohol sa z plsti odparuje, komora bude nasýtená alkoholovými parami. Suchý ľad udržuje dno veľmi studené, a tak sa pary pri dne dostanú do prechladeného stavu. To znamená, že je alkohol vo forme pary, ale pri teplote, keď jeho pary za normálnych podmienok nemôžu existovať, bude veľmi ľahko kondenzovať do kvapalného stavu, ak čokoľvek naruší jej rovnováhu. Častica bude ionizovať paru. Pozdĺž svojej dráhy odtrhne elektróny z niektorých atómov plynu. To zanechá kladné ióny, pretože elektróny so záporným nábojom boli odstránené. To postačí k tomu, aby sa začal proces kondenzácie: malé kvapky alkoholu sa vytvárajú pozdĺž dráhy pôvodnej častice v komore. Tieto kvapky vytvárajú stopy, ktoré vidíme. </a:t>
            </a:r>
          </a:p>
          <a:p>
            <a:endParaRPr lang="sk-SK" dirty="0"/>
          </a:p>
        </p:txBody>
      </p:sp>
      <p:sp>
        <p:nvSpPr>
          <p:cNvPr id="4" name="Zástupný symbol čísla snímky 3"/>
          <p:cNvSpPr>
            <a:spLocks noGrp="1"/>
          </p:cNvSpPr>
          <p:nvPr>
            <p:ph type="sldNum" sz="quarter" idx="10"/>
          </p:nvPr>
        </p:nvSpPr>
        <p:spPr/>
        <p:txBody>
          <a:bodyPr/>
          <a:lstStyle/>
          <a:p>
            <a:fld id="{39C81403-375B-4D05-982C-5A406E7D4A12}" type="slidenum">
              <a:rPr lang="sk-SK" smtClean="0"/>
              <a:pPr/>
              <a:t>8</a:t>
            </a:fld>
            <a:endParaRPr lang="sk-SK"/>
          </a:p>
        </p:txBody>
      </p:sp>
    </p:spTree>
    <p:extLst>
      <p:ext uri="{BB962C8B-B14F-4D97-AF65-F5344CB8AC3E}">
        <p14:creationId xmlns:p14="http://schemas.microsoft.com/office/powerpoint/2010/main" val="643054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228600" indent="-228600">
              <a:buAutoNum type="arabicPeriod"/>
            </a:pPr>
            <a:r>
              <a:rPr lang="sk-SK" dirty="0" smtClean="0"/>
              <a:t>Najkratšia</a:t>
            </a:r>
            <a:r>
              <a:rPr lang="sk-SK" baseline="0" dirty="0" smtClean="0"/>
              <a:t> vlnová dĺžka a najväčšia frekvencia.</a:t>
            </a:r>
          </a:p>
          <a:p>
            <a:pPr marL="228600" indent="-228600">
              <a:buAutoNum type="arabicPeriod"/>
            </a:pPr>
            <a:r>
              <a:rPr lang="sk-SK" baseline="0" dirty="0" smtClean="0"/>
              <a:t>Hmlová komora.</a:t>
            </a:r>
          </a:p>
          <a:p>
            <a:pPr marL="228600" indent="-228600">
              <a:buAutoNum type="arabicPeriod"/>
            </a:pPr>
            <a:r>
              <a:rPr lang="sk-SK" baseline="0" dirty="0" smtClean="0"/>
              <a:t>Primárne a sekundárne (mäkké</a:t>
            </a:r>
            <a:r>
              <a:rPr lang="sk-SK" baseline="0" smtClean="0"/>
              <a:t>, tvrdé)</a:t>
            </a:r>
            <a:endParaRPr lang="sk-SK" dirty="0"/>
          </a:p>
        </p:txBody>
      </p:sp>
      <p:sp>
        <p:nvSpPr>
          <p:cNvPr id="4" name="Zástupný symbol čísla snímky 3"/>
          <p:cNvSpPr>
            <a:spLocks noGrp="1"/>
          </p:cNvSpPr>
          <p:nvPr>
            <p:ph type="sldNum" sz="quarter" idx="10"/>
          </p:nvPr>
        </p:nvSpPr>
        <p:spPr/>
        <p:txBody>
          <a:bodyPr/>
          <a:lstStyle/>
          <a:p>
            <a:fld id="{39C81403-375B-4D05-982C-5A406E7D4A12}" type="slidenum">
              <a:rPr lang="sk-SK" smtClean="0"/>
              <a:pPr/>
              <a:t>9</a:t>
            </a:fld>
            <a:endParaRPr lang="sk-SK"/>
          </a:p>
        </p:txBody>
      </p:sp>
    </p:spTree>
    <p:extLst>
      <p:ext uri="{BB962C8B-B14F-4D97-AF65-F5344CB8AC3E}">
        <p14:creationId xmlns:p14="http://schemas.microsoft.com/office/powerpoint/2010/main" val="141986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40F37C6A-4854-4DE2-B08A-CC855FDF7675}" type="datetimeFigureOut">
              <a:rPr lang="sk-SK" smtClean="0"/>
              <a:pPr/>
              <a:t>18. 1. 2015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D53A006-B9FF-4E1D-A02B-66C7B060C5E6}" type="slidenum">
              <a:rPr lang="sk-SK" smtClean="0"/>
              <a:pPr/>
              <a:t>‹#›</a:t>
            </a:fld>
            <a:endParaRPr lang="sk-SK"/>
          </a:p>
        </p:txBody>
      </p:sp>
    </p:spTree>
    <p:extLst>
      <p:ext uri="{BB962C8B-B14F-4D97-AF65-F5344CB8AC3E}">
        <p14:creationId xmlns:p14="http://schemas.microsoft.com/office/powerpoint/2010/main" val="244204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40F37C6A-4854-4DE2-B08A-CC855FDF7675}" type="datetimeFigureOut">
              <a:rPr lang="sk-SK" smtClean="0"/>
              <a:pPr/>
              <a:t>18. 1. 2015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D53A006-B9FF-4E1D-A02B-66C7B060C5E6}" type="slidenum">
              <a:rPr lang="sk-SK" smtClean="0"/>
              <a:pPr/>
              <a:t>‹#›</a:t>
            </a:fld>
            <a:endParaRPr lang="sk-SK"/>
          </a:p>
        </p:txBody>
      </p:sp>
    </p:spTree>
    <p:extLst>
      <p:ext uri="{BB962C8B-B14F-4D97-AF65-F5344CB8AC3E}">
        <p14:creationId xmlns:p14="http://schemas.microsoft.com/office/powerpoint/2010/main" val="25615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40F37C6A-4854-4DE2-B08A-CC855FDF7675}" type="datetimeFigureOut">
              <a:rPr lang="sk-SK" smtClean="0"/>
              <a:pPr/>
              <a:t>18. 1. 2015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D53A006-B9FF-4E1D-A02B-66C7B060C5E6}" type="slidenum">
              <a:rPr lang="sk-SK" smtClean="0"/>
              <a:pPr/>
              <a:t>‹#›</a:t>
            </a:fld>
            <a:endParaRPr lang="sk-SK"/>
          </a:p>
        </p:txBody>
      </p:sp>
    </p:spTree>
    <p:extLst>
      <p:ext uri="{BB962C8B-B14F-4D97-AF65-F5344CB8AC3E}">
        <p14:creationId xmlns:p14="http://schemas.microsoft.com/office/powerpoint/2010/main" val="181798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40F37C6A-4854-4DE2-B08A-CC855FDF7675}" type="datetimeFigureOut">
              <a:rPr lang="sk-SK" smtClean="0"/>
              <a:pPr/>
              <a:t>18. 1. 2015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D53A006-B9FF-4E1D-A02B-66C7B060C5E6}" type="slidenum">
              <a:rPr lang="sk-SK" smtClean="0"/>
              <a:pPr/>
              <a:t>‹#›</a:t>
            </a:fld>
            <a:endParaRPr lang="sk-SK"/>
          </a:p>
        </p:txBody>
      </p:sp>
    </p:spTree>
    <p:extLst>
      <p:ext uri="{BB962C8B-B14F-4D97-AF65-F5344CB8AC3E}">
        <p14:creationId xmlns:p14="http://schemas.microsoft.com/office/powerpoint/2010/main" val="378788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40F37C6A-4854-4DE2-B08A-CC855FDF7675}" type="datetimeFigureOut">
              <a:rPr lang="sk-SK" smtClean="0"/>
              <a:pPr/>
              <a:t>18. 1. 2015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D53A006-B9FF-4E1D-A02B-66C7B060C5E6}" type="slidenum">
              <a:rPr lang="sk-SK" smtClean="0"/>
              <a:pPr/>
              <a:t>‹#›</a:t>
            </a:fld>
            <a:endParaRPr lang="sk-SK"/>
          </a:p>
        </p:txBody>
      </p:sp>
    </p:spTree>
    <p:extLst>
      <p:ext uri="{BB962C8B-B14F-4D97-AF65-F5344CB8AC3E}">
        <p14:creationId xmlns:p14="http://schemas.microsoft.com/office/powerpoint/2010/main" val="185928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40F37C6A-4854-4DE2-B08A-CC855FDF7675}" type="datetimeFigureOut">
              <a:rPr lang="sk-SK" smtClean="0"/>
              <a:pPr/>
              <a:t>18. 1. 2015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D53A006-B9FF-4E1D-A02B-66C7B060C5E6}" type="slidenum">
              <a:rPr lang="sk-SK" smtClean="0"/>
              <a:pPr/>
              <a:t>‹#›</a:t>
            </a:fld>
            <a:endParaRPr lang="sk-SK"/>
          </a:p>
        </p:txBody>
      </p:sp>
    </p:spTree>
    <p:extLst>
      <p:ext uri="{BB962C8B-B14F-4D97-AF65-F5344CB8AC3E}">
        <p14:creationId xmlns:p14="http://schemas.microsoft.com/office/powerpoint/2010/main" val="161580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40F37C6A-4854-4DE2-B08A-CC855FDF7675}" type="datetimeFigureOut">
              <a:rPr lang="sk-SK" smtClean="0"/>
              <a:pPr/>
              <a:t>18. 1. 2015</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9D53A006-B9FF-4E1D-A02B-66C7B060C5E6}" type="slidenum">
              <a:rPr lang="sk-SK" smtClean="0"/>
              <a:pPr/>
              <a:t>‹#›</a:t>
            </a:fld>
            <a:endParaRPr lang="sk-SK"/>
          </a:p>
        </p:txBody>
      </p:sp>
    </p:spTree>
    <p:extLst>
      <p:ext uri="{BB962C8B-B14F-4D97-AF65-F5344CB8AC3E}">
        <p14:creationId xmlns:p14="http://schemas.microsoft.com/office/powerpoint/2010/main" val="103742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40F37C6A-4854-4DE2-B08A-CC855FDF7675}" type="datetimeFigureOut">
              <a:rPr lang="sk-SK" smtClean="0"/>
              <a:pPr/>
              <a:t>18. 1. 2015</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9D53A006-B9FF-4E1D-A02B-66C7B060C5E6}" type="slidenum">
              <a:rPr lang="sk-SK" smtClean="0"/>
              <a:pPr/>
              <a:t>‹#›</a:t>
            </a:fld>
            <a:endParaRPr lang="sk-SK"/>
          </a:p>
        </p:txBody>
      </p:sp>
    </p:spTree>
    <p:extLst>
      <p:ext uri="{BB962C8B-B14F-4D97-AF65-F5344CB8AC3E}">
        <p14:creationId xmlns:p14="http://schemas.microsoft.com/office/powerpoint/2010/main" val="7045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40F37C6A-4854-4DE2-B08A-CC855FDF7675}" type="datetimeFigureOut">
              <a:rPr lang="sk-SK" smtClean="0"/>
              <a:pPr/>
              <a:t>18. 1. 2015</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9D53A006-B9FF-4E1D-A02B-66C7B060C5E6}" type="slidenum">
              <a:rPr lang="sk-SK" smtClean="0"/>
              <a:pPr/>
              <a:t>‹#›</a:t>
            </a:fld>
            <a:endParaRPr lang="sk-SK"/>
          </a:p>
        </p:txBody>
      </p:sp>
    </p:spTree>
    <p:extLst>
      <p:ext uri="{BB962C8B-B14F-4D97-AF65-F5344CB8AC3E}">
        <p14:creationId xmlns:p14="http://schemas.microsoft.com/office/powerpoint/2010/main" val="41401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40F37C6A-4854-4DE2-B08A-CC855FDF7675}" type="datetimeFigureOut">
              <a:rPr lang="sk-SK" smtClean="0"/>
              <a:pPr/>
              <a:t>18. 1. 2015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D53A006-B9FF-4E1D-A02B-66C7B060C5E6}" type="slidenum">
              <a:rPr lang="sk-SK" smtClean="0"/>
              <a:pPr/>
              <a:t>‹#›</a:t>
            </a:fld>
            <a:endParaRPr lang="sk-SK"/>
          </a:p>
        </p:txBody>
      </p:sp>
    </p:spTree>
    <p:extLst>
      <p:ext uri="{BB962C8B-B14F-4D97-AF65-F5344CB8AC3E}">
        <p14:creationId xmlns:p14="http://schemas.microsoft.com/office/powerpoint/2010/main" val="6028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40F37C6A-4854-4DE2-B08A-CC855FDF7675}" type="datetimeFigureOut">
              <a:rPr lang="sk-SK" smtClean="0"/>
              <a:pPr/>
              <a:t>18. 1. 2015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D53A006-B9FF-4E1D-A02B-66C7B060C5E6}" type="slidenum">
              <a:rPr lang="sk-SK" smtClean="0"/>
              <a:pPr/>
              <a:t>‹#›</a:t>
            </a:fld>
            <a:endParaRPr lang="sk-SK"/>
          </a:p>
        </p:txBody>
      </p:sp>
    </p:spTree>
    <p:extLst>
      <p:ext uri="{BB962C8B-B14F-4D97-AF65-F5344CB8AC3E}">
        <p14:creationId xmlns:p14="http://schemas.microsoft.com/office/powerpoint/2010/main" val="2924452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37C6A-4854-4DE2-B08A-CC855FDF7675}" type="datetimeFigureOut">
              <a:rPr lang="sk-SK" smtClean="0"/>
              <a:pPr/>
              <a:t>18. 1. 2015</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3A006-B9FF-4E1D-A02B-66C7B060C5E6}" type="slidenum">
              <a:rPr lang="sk-SK" smtClean="0"/>
              <a:pPr/>
              <a:t>‹#›</a:t>
            </a:fld>
            <a:endParaRPr lang="sk-SK"/>
          </a:p>
        </p:txBody>
      </p:sp>
    </p:spTree>
    <p:extLst>
      <p:ext uri="{BB962C8B-B14F-4D97-AF65-F5344CB8AC3E}">
        <p14:creationId xmlns:p14="http://schemas.microsoft.com/office/powerpoint/2010/main" val="1043955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3.png"/><Relationship Id="rId12" Type="http://schemas.microsoft.com/office/2007/relationships/hdphoto" Target="../media/hdphoto5.wdp"/><Relationship Id="rId2" Type="http://schemas.openxmlformats.org/officeDocument/2006/relationships/notesSlide" Target="../notesSlides/notesSlide3.xml"/><Relationship Id="rId16" Type="http://schemas.microsoft.com/office/2007/relationships/hdphoto" Target="../media/hdphoto7.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SnKvtazt5S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Skupina 3"/>
          <p:cNvGrpSpPr/>
          <p:nvPr/>
        </p:nvGrpSpPr>
        <p:grpSpPr>
          <a:xfrm>
            <a:off x="25333" y="289650"/>
            <a:ext cx="9093337" cy="5547570"/>
            <a:chOff x="50663" y="329702"/>
            <a:chExt cx="9093337" cy="5547570"/>
          </a:xfrm>
        </p:grpSpPr>
        <p:grpSp>
          <p:nvGrpSpPr>
            <p:cNvPr id="26" name="Skupina 25"/>
            <p:cNvGrpSpPr/>
            <p:nvPr/>
          </p:nvGrpSpPr>
          <p:grpSpPr>
            <a:xfrm>
              <a:off x="611560" y="980728"/>
              <a:ext cx="8532440" cy="4896544"/>
              <a:chOff x="611560" y="980728"/>
              <a:chExt cx="8532440" cy="4896544"/>
            </a:xfrm>
          </p:grpSpPr>
          <p:sp>
            <p:nvSpPr>
              <p:cNvPr id="7" name="Obdĺžnik so šikmým zaobleným rohom 6"/>
              <p:cNvSpPr/>
              <p:nvPr/>
            </p:nvSpPr>
            <p:spPr>
              <a:xfrm>
                <a:off x="6732240" y="980728"/>
                <a:ext cx="2411760" cy="2736304"/>
              </a:xfrm>
              <a:prstGeom prst="round2DiagRect">
                <a:avLst>
                  <a:gd name="adj1" fmla="val 46245"/>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ln>
                    <a:solidFill>
                      <a:sysClr val="windowText" lastClr="000000"/>
                    </a:solidFill>
                  </a:ln>
                  <a:solidFill>
                    <a:sysClr val="windowText" lastClr="000000"/>
                  </a:solidFill>
                </a:endParaRPr>
              </a:p>
            </p:txBody>
          </p:sp>
          <p:sp>
            <p:nvSpPr>
              <p:cNvPr id="9" name="Obdĺžnik so šikmým zaobleným rohom 8"/>
              <p:cNvSpPr/>
              <p:nvPr/>
            </p:nvSpPr>
            <p:spPr>
              <a:xfrm>
                <a:off x="5292080" y="1988840"/>
                <a:ext cx="2411760" cy="2088232"/>
              </a:xfrm>
              <a:prstGeom prst="round2DiagRect">
                <a:avLst>
                  <a:gd name="adj1" fmla="val 29184"/>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ln>
                    <a:solidFill>
                      <a:sysClr val="windowText" lastClr="000000"/>
                    </a:solidFill>
                  </a:ln>
                  <a:solidFill>
                    <a:sysClr val="windowText" lastClr="000000"/>
                  </a:solidFill>
                </a:endParaRPr>
              </a:p>
            </p:txBody>
          </p:sp>
          <p:pic>
            <p:nvPicPr>
              <p:cNvPr id="16"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a:off x="611560" y="2708920"/>
                <a:ext cx="3495481" cy="3168352"/>
              </a:xfrm>
              <a:prstGeom prst="round2DiagRect">
                <a:avLst>
                  <a:gd name="adj1" fmla="val 23443"/>
                  <a:gd name="adj2" fmla="val 22278"/>
                </a:avLst>
              </a:prstGeom>
              <a:noFill/>
              <a:extLst>
                <a:ext uri="{909E8E84-426E-40DD-AFC4-6F175D3DCCD1}">
                  <a14:hiddenFill xmlns:a14="http://schemas.microsoft.com/office/drawing/2010/main">
                    <a:solidFill>
                      <a:srgbClr val="FFFFFF"/>
                    </a:solidFill>
                  </a14:hiddenFill>
                </a:ext>
              </a:extLst>
            </p:spPr>
          </p:pic>
          <p:pic>
            <p:nvPicPr>
              <p:cNvPr id="17"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a:off x="2555776" y="2708920"/>
                <a:ext cx="3495481" cy="2736304"/>
              </a:xfrm>
              <a:prstGeom prst="round2DiagRect">
                <a:avLst>
                  <a:gd name="adj1" fmla="val 23443"/>
                  <a:gd name="adj2" fmla="val 22278"/>
                </a:avLst>
              </a:prstGeom>
              <a:noFill/>
              <a:extLst>
                <a:ext uri="{909E8E84-426E-40DD-AFC4-6F175D3DCCD1}">
                  <a14:hiddenFill xmlns:a14="http://schemas.microsoft.com/office/drawing/2010/main">
                    <a:solidFill>
                      <a:srgbClr val="FFFFFF"/>
                    </a:solidFill>
                  </a14:hiddenFill>
                </a:ext>
              </a:extLst>
            </p:spPr>
          </p:pic>
          <p:pic>
            <p:nvPicPr>
              <p:cNvPr id="18"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rot="16200000">
                <a:off x="4274856" y="3006065"/>
                <a:ext cx="2736304" cy="2142011"/>
              </a:xfrm>
              <a:prstGeom prst="round2DiagRect">
                <a:avLst>
                  <a:gd name="adj1" fmla="val 0"/>
                  <a:gd name="adj2" fmla="val 0"/>
                </a:avLst>
              </a:prstGeom>
              <a:noFill/>
              <a:extLst>
                <a:ext uri="{909E8E84-426E-40DD-AFC4-6F175D3DCCD1}">
                  <a14:hiddenFill xmlns:a14="http://schemas.microsoft.com/office/drawing/2010/main">
                    <a:solidFill>
                      <a:srgbClr val="FFFFFF"/>
                    </a:solidFill>
                  </a14:hiddenFill>
                </a:ext>
              </a:extLst>
            </p:spPr>
          </p:pic>
          <p:pic>
            <p:nvPicPr>
              <p:cNvPr id="19"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rot="18104644">
                <a:off x="6145237" y="2572796"/>
                <a:ext cx="2736304" cy="2142011"/>
              </a:xfrm>
              <a:prstGeom prst="round2DiagRect">
                <a:avLst>
                  <a:gd name="adj1" fmla="val 0"/>
                  <a:gd name="adj2" fmla="val 0"/>
                </a:avLst>
              </a:prstGeom>
              <a:noFill/>
              <a:extLst>
                <a:ext uri="{909E8E84-426E-40DD-AFC4-6F175D3DCCD1}">
                  <a14:hiddenFill xmlns:a14="http://schemas.microsoft.com/office/drawing/2010/main">
                    <a:solidFill>
                      <a:srgbClr val="FFFFFF"/>
                    </a:solidFill>
                  </a14:hiddenFill>
                </a:ext>
              </a:extLst>
            </p:spPr>
          </p:pic>
          <p:pic>
            <p:nvPicPr>
              <p:cNvPr id="20"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rot="16200000">
                <a:off x="6704843" y="1277875"/>
                <a:ext cx="2736304" cy="2142011"/>
              </a:xfrm>
              <a:prstGeom prst="round2DiagRect">
                <a:avLst>
                  <a:gd name="adj1" fmla="val 0"/>
                  <a:gd name="adj2" fmla="val 44112"/>
                </a:avLst>
              </a:prstGeom>
              <a:noFill/>
              <a:extLst>
                <a:ext uri="{909E8E84-426E-40DD-AFC4-6F175D3DCCD1}">
                  <a14:hiddenFill xmlns:a14="http://schemas.microsoft.com/office/drawing/2010/main">
                    <a:solidFill>
                      <a:srgbClr val="FFFFFF"/>
                    </a:solidFill>
                  </a14:hiddenFill>
                </a:ext>
              </a:extLst>
            </p:spPr>
          </p:pic>
          <p:pic>
            <p:nvPicPr>
              <p:cNvPr id="21"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rot="16200000">
                <a:off x="7677821" y="3979045"/>
                <a:ext cx="1734187" cy="1198171"/>
              </a:xfrm>
              <a:prstGeom prst="round2DiagRect">
                <a:avLst>
                  <a:gd name="adj1" fmla="val 0"/>
                  <a:gd name="adj2" fmla="val 0"/>
                </a:avLst>
              </a:prstGeom>
              <a:noFill/>
              <a:extLst>
                <a:ext uri="{909E8E84-426E-40DD-AFC4-6F175D3DCCD1}">
                  <a14:hiddenFill xmlns:a14="http://schemas.microsoft.com/office/drawing/2010/main">
                    <a:solidFill>
                      <a:srgbClr val="FFFFFF"/>
                    </a:solidFill>
                  </a14:hiddenFill>
                </a:ext>
              </a:extLst>
            </p:spPr>
          </p:pic>
        </p:grpSp>
        <p:pic>
          <p:nvPicPr>
            <p:cNvPr id="13"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r="8238" b="7481"/>
            <a:stretch/>
          </p:blipFill>
          <p:spPr bwMode="auto">
            <a:xfrm>
              <a:off x="3506509" y="913948"/>
              <a:ext cx="3207506" cy="2531617"/>
            </a:xfrm>
            <a:prstGeom prst="round2DiagRect">
              <a:avLst>
                <a:gd name="adj1" fmla="val 23443"/>
                <a:gd name="adj2" fmla="val 22278"/>
              </a:avLst>
            </a:prstGeom>
            <a:noFill/>
            <a:extLst>
              <a:ext uri="{909E8E84-426E-40DD-AFC4-6F175D3DCCD1}">
                <a14:hiddenFill xmlns:a14="http://schemas.microsoft.com/office/drawing/2010/main">
                  <a:solidFill>
                    <a:srgbClr val="FFFFFF"/>
                  </a:solidFill>
                </a14:hiddenFill>
              </a:ext>
            </a:extLst>
          </p:spPr>
        </p:pic>
        <p:pic>
          <p:nvPicPr>
            <p:cNvPr id="14"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r="8238" b="7481"/>
            <a:stretch/>
          </p:blipFill>
          <p:spPr bwMode="auto">
            <a:xfrm>
              <a:off x="1440001" y="1443111"/>
              <a:ext cx="3207506" cy="2531617"/>
            </a:xfrm>
            <a:prstGeom prst="round2DiagRect">
              <a:avLst>
                <a:gd name="adj1" fmla="val 23443"/>
                <a:gd name="adj2" fmla="val 22278"/>
              </a:avLst>
            </a:prstGeom>
            <a:noFill/>
            <a:extLst>
              <a:ext uri="{909E8E84-426E-40DD-AFC4-6F175D3DCCD1}">
                <a14:hiddenFill xmlns:a14="http://schemas.microsoft.com/office/drawing/2010/main">
                  <a:solidFill>
                    <a:srgbClr val="FFFFFF"/>
                  </a:solidFill>
                </a14:hiddenFill>
              </a:ext>
            </a:extLst>
          </p:spPr>
        </p:pic>
        <p:pic>
          <p:nvPicPr>
            <p:cNvPr id="15"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r="8238" b="7481"/>
            <a:stretch/>
          </p:blipFill>
          <p:spPr bwMode="auto">
            <a:xfrm>
              <a:off x="50663" y="329702"/>
              <a:ext cx="3207506" cy="2531617"/>
            </a:xfrm>
            <a:prstGeom prst="round2DiagRect">
              <a:avLst>
                <a:gd name="adj1" fmla="val 23443"/>
                <a:gd name="adj2" fmla="val 22278"/>
              </a:avLst>
            </a:prstGeom>
            <a:noFill/>
            <a:extLst>
              <a:ext uri="{909E8E84-426E-40DD-AFC4-6F175D3DCCD1}">
                <a14:hiddenFill xmlns:a14="http://schemas.microsoft.com/office/drawing/2010/main">
                  <a:solidFill>
                    <a:srgbClr val="FFFFFF"/>
                  </a:solidFill>
                </a14:hiddenFill>
              </a:ext>
            </a:extLst>
          </p:spPr>
        </p:pic>
        <p:pic>
          <p:nvPicPr>
            <p:cNvPr id="22"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r="8238" b="7481"/>
            <a:stretch/>
          </p:blipFill>
          <p:spPr bwMode="auto">
            <a:xfrm>
              <a:off x="5882778" y="847754"/>
              <a:ext cx="3207506" cy="2531617"/>
            </a:xfrm>
            <a:prstGeom prst="round2DiagRect">
              <a:avLst>
                <a:gd name="adj1" fmla="val 0"/>
                <a:gd name="adj2" fmla="val 0"/>
              </a:avLst>
            </a:prstGeom>
            <a:noFill/>
            <a:extLst>
              <a:ext uri="{909E8E84-426E-40DD-AFC4-6F175D3DCCD1}">
                <a14:hiddenFill xmlns:a14="http://schemas.microsoft.com/office/drawing/2010/main">
                  <a:solidFill>
                    <a:srgbClr val="FFFFFF"/>
                  </a:solidFill>
                </a14:hiddenFill>
              </a:ext>
            </a:extLst>
          </p:spPr>
        </p:pic>
        <p:pic>
          <p:nvPicPr>
            <p:cNvPr id="23"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r="8238" b="7481"/>
            <a:stretch/>
          </p:blipFill>
          <p:spPr bwMode="auto">
            <a:xfrm rot="16200000">
              <a:off x="1433955" y="847471"/>
              <a:ext cx="3207506" cy="2531617"/>
            </a:xfrm>
            <a:prstGeom prst="round2DiagRect">
              <a:avLst>
                <a:gd name="adj1" fmla="val 0"/>
                <a:gd name="adj2" fmla="val 0"/>
              </a:avLst>
            </a:prstGeom>
            <a:noFill/>
            <a:extLst>
              <a:ext uri="{909E8E84-426E-40DD-AFC4-6F175D3DCCD1}">
                <a14:hiddenFill xmlns:a14="http://schemas.microsoft.com/office/drawing/2010/main">
                  <a:solidFill>
                    <a:srgbClr val="FFFFFF"/>
                  </a:solidFill>
                </a14:hiddenFill>
              </a:ext>
            </a:extLst>
          </p:spPr>
        </p:pic>
      </p:grpSp>
      <p:sp>
        <p:nvSpPr>
          <p:cNvPr id="3" name="Podnadpis 2"/>
          <p:cNvSpPr>
            <a:spLocks noGrp="1"/>
          </p:cNvSpPr>
          <p:nvPr>
            <p:ph type="subTitle" idx="1"/>
          </p:nvPr>
        </p:nvSpPr>
        <p:spPr>
          <a:xfrm>
            <a:off x="772514" y="5445224"/>
            <a:ext cx="7772400" cy="1412776"/>
          </a:xfrm>
        </p:spPr>
        <p:txBody>
          <a:bodyPr>
            <a:normAutofit/>
          </a:bodyPr>
          <a:lstStyle/>
          <a:p>
            <a:r>
              <a:rPr lang="sk-SK" sz="2400" dirty="0" smtClean="0"/>
              <a:t>Róbert </a:t>
            </a:r>
            <a:r>
              <a:rPr lang="sk-SK" sz="2400" dirty="0" err="1" smtClean="0"/>
              <a:t>Klučár</a:t>
            </a:r>
            <a:r>
              <a:rPr lang="sk-SK" sz="2400" dirty="0" smtClean="0"/>
              <a:t/>
            </a:r>
            <a:br>
              <a:rPr lang="sk-SK" sz="2400" dirty="0" smtClean="0"/>
            </a:br>
            <a:r>
              <a:rPr lang="sk-SK" sz="2400" dirty="0" smtClean="0"/>
              <a:t>III.D</a:t>
            </a:r>
            <a:endParaRPr lang="sk-SK" sz="2400" dirty="0"/>
          </a:p>
        </p:txBody>
      </p:sp>
      <p:sp>
        <p:nvSpPr>
          <p:cNvPr id="2" name="Nadpis 1"/>
          <p:cNvSpPr>
            <a:spLocks noGrp="1"/>
          </p:cNvSpPr>
          <p:nvPr>
            <p:ph type="ctrTitle"/>
          </p:nvPr>
        </p:nvSpPr>
        <p:spPr>
          <a:xfrm>
            <a:off x="607637" y="1916833"/>
            <a:ext cx="7740352" cy="1528732"/>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sk-SK" sz="5400" b="1" dirty="0" smtClean="0">
                <a:ln w="50800"/>
                <a:solidFill>
                  <a:schemeClr val="bg1">
                    <a:shade val="50000"/>
                  </a:schemeClr>
                </a:solidFill>
              </a:rPr>
              <a:t>Kozmické žiarenie</a:t>
            </a:r>
            <a:endParaRPr lang="sk-SK" sz="5400" b="1" dirty="0">
              <a:ln w="50800"/>
              <a:solidFill>
                <a:schemeClr val="bg1">
                  <a:shade val="50000"/>
                </a:schemeClr>
              </a:solidFill>
            </a:endParaRPr>
          </a:p>
        </p:txBody>
      </p:sp>
      <p:sp>
        <p:nvSpPr>
          <p:cNvPr id="24" name="Obdĺžnik 23"/>
          <p:cNvSpPr/>
          <p:nvPr/>
        </p:nvSpPr>
        <p:spPr>
          <a:xfrm>
            <a:off x="0" y="6378454"/>
            <a:ext cx="9169333" cy="48265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906156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1187624" y="1268761"/>
            <a:ext cx="6984776" cy="4680520"/>
          </a:xfrm>
          <a:solidFill>
            <a:schemeClr val="tx1"/>
          </a:solidFill>
        </p:spPr>
        <p:txBody>
          <a:bodyPr>
            <a:normAutofit fontScale="55000" lnSpcReduction="20000"/>
          </a:bodyPr>
          <a:lstStyle/>
          <a:p>
            <a:r>
              <a:rPr lang="sk-SK" dirty="0" smtClean="0">
                <a:solidFill>
                  <a:schemeClr val="bg1"/>
                </a:solidFill>
              </a:rPr>
              <a:t>http://fyzika.uniza.sk/~melo/PHYSICS3/UV.doc</a:t>
            </a:r>
          </a:p>
          <a:p>
            <a:r>
              <a:rPr lang="sk-SK" dirty="0" smtClean="0">
                <a:solidFill>
                  <a:schemeClr val="bg1"/>
                </a:solidFill>
              </a:rPr>
              <a:t>http://en.wikipedia.org/wiki/Pierre_Auger_Observatory</a:t>
            </a:r>
          </a:p>
          <a:p>
            <a:r>
              <a:rPr lang="sk-SK" dirty="0" smtClean="0">
                <a:solidFill>
                  <a:schemeClr val="bg1"/>
                </a:solidFill>
              </a:rPr>
              <a:t>http://cs.wikipedia.org/wiki/Elektroskop</a:t>
            </a:r>
          </a:p>
          <a:p>
            <a:r>
              <a:rPr lang="sk-SK" dirty="0" smtClean="0">
                <a:solidFill>
                  <a:schemeClr val="bg1"/>
                </a:solidFill>
              </a:rPr>
              <a:t>http://www.zones.sk/studentske-prace/fyzika/7880-vplyv-elektromagnetickeho-ziarenia-na-ludsky-organizmus/</a:t>
            </a:r>
          </a:p>
          <a:p>
            <a:r>
              <a:rPr lang="sk-SK" dirty="0" smtClean="0">
                <a:solidFill>
                  <a:schemeClr val="bg1"/>
                </a:solidFill>
              </a:rPr>
              <a:t>http://sk.wikipedia.org/wiki/Ionizuj%C3%BAce_%C5%BEiarenie</a:t>
            </a:r>
          </a:p>
          <a:p>
            <a:r>
              <a:rPr lang="sk-SK" dirty="0" smtClean="0">
                <a:solidFill>
                  <a:schemeClr val="bg1"/>
                </a:solidFill>
              </a:rPr>
              <a:t>http://sk.wikipedia.org/wiki/Kozmick%C3%A9_%C5%BEiarenie</a:t>
            </a:r>
          </a:p>
          <a:p>
            <a:r>
              <a:rPr lang="sk-SK" dirty="0" smtClean="0">
                <a:solidFill>
                  <a:schemeClr val="bg1"/>
                </a:solidFill>
              </a:rPr>
              <a:t>https://www.google.sk/url?sa=t&amp;rct=j&amp;q=&amp;esrc=s&amp;source=web&amp;cd=14&amp;cad=rja&amp;uact=8&amp;ved=0CGIQFjAN&amp;url=http%3A%2F%2Fs.ics.upjs.sk%2F~zbrtkova%2Fkozmickeziarenie.pdf&amp;ei=NGqyVIv8GMz0UNTwgagG&amp;usg=AFQjCNFPNIwnlkKDGteQCpzP1r69nWbENQ&amp;bvm=bv.83339334,d.bGQ</a:t>
            </a:r>
          </a:p>
          <a:p>
            <a:r>
              <a:rPr lang="sk-SK" dirty="0" smtClean="0">
                <a:solidFill>
                  <a:schemeClr val="bg1"/>
                </a:solidFill>
              </a:rPr>
              <a:t>https://www.youtube.com/watch?v=SnKvtazt5So</a:t>
            </a:r>
          </a:p>
          <a:p>
            <a:r>
              <a:rPr lang="sk-SK" dirty="0" smtClean="0">
                <a:solidFill>
                  <a:schemeClr val="bg1"/>
                </a:solidFill>
              </a:rPr>
              <a:t>http://sk.wikipedia.org/wiki/Hmlov%C3%A1_komora</a:t>
            </a:r>
          </a:p>
          <a:p>
            <a:r>
              <a:rPr lang="sk-SK" dirty="0" smtClean="0">
                <a:solidFill>
                  <a:schemeClr val="bg1"/>
                </a:solidFill>
              </a:rPr>
              <a:t>http://ufv.science.upjs.sk/_projekty/cern/dokumenty/hmlova_komora_sk.pdf</a:t>
            </a:r>
          </a:p>
          <a:p>
            <a:endParaRPr lang="sk-SK" dirty="0" smtClean="0"/>
          </a:p>
          <a:p>
            <a:endParaRPr lang="sk-SK" dirty="0"/>
          </a:p>
        </p:txBody>
      </p:sp>
      <p:sp>
        <p:nvSpPr>
          <p:cNvPr id="5" name="Nadpis 1"/>
          <p:cNvSpPr txBox="1">
            <a:spLocks/>
          </p:cNvSpPr>
          <p:nvPr/>
        </p:nvSpPr>
        <p:spPr>
          <a:xfrm>
            <a:off x="185597" y="5805264"/>
            <a:ext cx="8784976" cy="1052736"/>
          </a:xfrm>
          <a:prstGeom prst="rect">
            <a:avLst/>
          </a:prstGeom>
          <a:solidFill>
            <a:schemeClr val="tx2">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dirty="0" smtClean="0">
                <a:solidFill>
                  <a:schemeClr val="bg1"/>
                </a:solidFill>
              </a:rPr>
              <a:t>Ďakujem za pozornosť</a:t>
            </a:r>
          </a:p>
        </p:txBody>
      </p:sp>
      <p:sp>
        <p:nvSpPr>
          <p:cNvPr id="7" name="Nadpis 1"/>
          <p:cNvSpPr txBox="1">
            <a:spLocks/>
          </p:cNvSpPr>
          <p:nvPr/>
        </p:nvSpPr>
        <p:spPr>
          <a:xfrm>
            <a:off x="1187624" y="0"/>
            <a:ext cx="6984776" cy="1110754"/>
          </a:xfrm>
          <a:prstGeom prst="rect">
            <a:avLst/>
          </a:prstGeom>
          <a:solidFill>
            <a:schemeClr val="tx2">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dirty="0" smtClean="0">
                <a:solidFill>
                  <a:schemeClr val="bg1"/>
                </a:solidFill>
              </a:rPr>
              <a:t>Zdroje</a:t>
            </a: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0" y="3989716"/>
            <a:ext cx="9144000" cy="2868284"/>
          </a:xfr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285750" indent="-285750"/>
            <a:r>
              <a:rPr lang="sk-SK" sz="2400" dirty="0" err="1">
                <a:solidFill>
                  <a:schemeClr val="lt1"/>
                </a:solidFill>
              </a:rPr>
              <a:t>vysokoenergetická</a:t>
            </a:r>
            <a:r>
              <a:rPr lang="sk-SK" sz="2400" dirty="0">
                <a:solidFill>
                  <a:schemeClr val="lt1"/>
                </a:solidFill>
              </a:rPr>
              <a:t> časť spektra elektromagnetického žiarenia</a:t>
            </a:r>
          </a:p>
          <a:p>
            <a:pPr marL="285750" indent="-285750"/>
            <a:r>
              <a:rPr lang="sk-SK" sz="2400" dirty="0">
                <a:solidFill>
                  <a:schemeClr val="lt1"/>
                </a:solidFill>
              </a:rPr>
              <a:t>najkratšia vlnová dĺžka</a:t>
            </a:r>
          </a:p>
          <a:p>
            <a:pPr marL="285750" indent="-285750"/>
            <a:r>
              <a:rPr lang="sk-SK" sz="2400" dirty="0">
                <a:solidFill>
                  <a:schemeClr val="lt1"/>
                </a:solidFill>
              </a:rPr>
              <a:t>najväčšia frekvencia</a:t>
            </a:r>
          </a:p>
          <a:p>
            <a:pPr marL="285750" indent="-285750"/>
            <a:r>
              <a:rPr lang="sk-SK" sz="2400" dirty="0">
                <a:solidFill>
                  <a:schemeClr val="lt1"/>
                </a:solidFill>
              </a:rPr>
              <a:t>ionizujúce žiarenie</a:t>
            </a:r>
          </a:p>
          <a:p>
            <a:pPr marL="285750" indent="-285750"/>
            <a:r>
              <a:rPr lang="sk-SK" sz="2400" dirty="0">
                <a:solidFill>
                  <a:schemeClr val="lt1"/>
                </a:solidFill>
              </a:rPr>
              <a:t>prúd častíc, ktoré dopadajú na Zem z jej vonkajšieho prostredia </a:t>
            </a:r>
          </a:p>
          <a:p>
            <a:pPr marL="457200" lvl="1"/>
            <a:r>
              <a:rPr lang="sk-SK" sz="2000" dirty="0">
                <a:solidFill>
                  <a:schemeClr val="lt1"/>
                </a:solidFill>
              </a:rPr>
              <a:t>šíria sa rýchlosťou blízkou rýchlosti svetla</a:t>
            </a:r>
          </a:p>
        </p:txBody>
      </p:sp>
      <p:sp>
        <p:nvSpPr>
          <p:cNvPr id="122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k-SK"/>
          </a:p>
        </p:txBody>
      </p:sp>
      <p:pic>
        <p:nvPicPr>
          <p:cNvPr id="12289" name="Picture 1"/>
          <p:cNvPicPr>
            <a:picLocks noChangeAspect="1" noChangeArrowheads="1"/>
          </p:cNvPicPr>
          <p:nvPr/>
        </p:nvPicPr>
        <p:blipFill>
          <a:blip r:embed="rId3" cstate="print"/>
          <a:srcRect/>
          <a:stretch>
            <a:fillRect/>
          </a:stretch>
        </p:blipFill>
        <p:spPr bwMode="auto">
          <a:xfrm>
            <a:off x="0" y="1052736"/>
            <a:ext cx="9144000" cy="2936980"/>
          </a:xfrm>
          <a:prstGeom prst="rect">
            <a:avLst/>
          </a:prstGeom>
          <a:noFill/>
        </p:spPr>
      </p:pic>
      <p:sp>
        <p:nvSpPr>
          <p:cNvPr id="7" name="Obdĺžnik 6"/>
          <p:cNvSpPr/>
          <p:nvPr/>
        </p:nvSpPr>
        <p:spPr>
          <a:xfrm>
            <a:off x="0" y="-25457"/>
            <a:ext cx="9144000" cy="10781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Nadpis 1"/>
          <p:cNvSpPr>
            <a:spLocks noGrp="1"/>
          </p:cNvSpPr>
          <p:nvPr>
            <p:ph type="title"/>
          </p:nvPr>
        </p:nvSpPr>
        <p:spPr>
          <a:xfrm>
            <a:off x="457200" y="174171"/>
            <a:ext cx="8229600" cy="922114"/>
          </a:xfrm>
        </p:spPr>
        <p:txBody>
          <a:bodyPr/>
          <a:lstStyle/>
          <a:p>
            <a:r>
              <a:rPr lang="sk-SK" dirty="0" smtClean="0">
                <a:solidFill>
                  <a:schemeClr val="bg1"/>
                </a:solidFill>
              </a:rPr>
              <a:t>Kozmické žiarenie</a:t>
            </a:r>
            <a:endParaRPr lang="sk-SK" dirty="0">
              <a:solidFill>
                <a:schemeClr val="bg1"/>
              </a:solidFill>
            </a:endParaRPr>
          </a:p>
        </p:txBody>
      </p:sp>
    </p:spTree>
    <p:extLst>
      <p:ext uri="{BB962C8B-B14F-4D97-AF65-F5344CB8AC3E}">
        <p14:creationId xmlns:p14="http://schemas.microsoft.com/office/powerpoint/2010/main" val="227515476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Skupina 3"/>
          <p:cNvGrpSpPr/>
          <p:nvPr/>
        </p:nvGrpSpPr>
        <p:grpSpPr>
          <a:xfrm>
            <a:off x="25333" y="289650"/>
            <a:ext cx="9093337" cy="5547570"/>
            <a:chOff x="50663" y="329702"/>
            <a:chExt cx="9093337" cy="5547570"/>
          </a:xfrm>
        </p:grpSpPr>
        <p:grpSp>
          <p:nvGrpSpPr>
            <p:cNvPr id="5" name="Skupina 4"/>
            <p:cNvGrpSpPr/>
            <p:nvPr/>
          </p:nvGrpSpPr>
          <p:grpSpPr>
            <a:xfrm>
              <a:off x="611560" y="980728"/>
              <a:ext cx="8532440" cy="4896544"/>
              <a:chOff x="611560" y="980728"/>
              <a:chExt cx="8532440" cy="4896544"/>
            </a:xfrm>
          </p:grpSpPr>
          <p:sp>
            <p:nvSpPr>
              <p:cNvPr id="11" name="Obdĺžnik so šikmým zaobleným rohom 10"/>
              <p:cNvSpPr/>
              <p:nvPr/>
            </p:nvSpPr>
            <p:spPr>
              <a:xfrm>
                <a:off x="6732240" y="980728"/>
                <a:ext cx="2411760" cy="2736304"/>
              </a:xfrm>
              <a:prstGeom prst="round2DiagRect">
                <a:avLst>
                  <a:gd name="adj1" fmla="val 46245"/>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ln>
                    <a:solidFill>
                      <a:sysClr val="windowText" lastClr="000000"/>
                    </a:solidFill>
                  </a:ln>
                  <a:solidFill>
                    <a:sysClr val="windowText" lastClr="000000"/>
                  </a:solidFill>
                </a:endParaRPr>
              </a:p>
            </p:txBody>
          </p:sp>
          <p:sp>
            <p:nvSpPr>
              <p:cNvPr id="12" name="Obdĺžnik so šikmým zaobleným rohom 11"/>
              <p:cNvSpPr/>
              <p:nvPr/>
            </p:nvSpPr>
            <p:spPr>
              <a:xfrm>
                <a:off x="5292080" y="1988840"/>
                <a:ext cx="2411760" cy="2088232"/>
              </a:xfrm>
              <a:prstGeom prst="round2DiagRect">
                <a:avLst>
                  <a:gd name="adj1" fmla="val 29184"/>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ln>
                    <a:solidFill>
                      <a:sysClr val="windowText" lastClr="000000"/>
                    </a:solidFill>
                  </a:ln>
                  <a:solidFill>
                    <a:sysClr val="windowText" lastClr="000000"/>
                  </a:solidFill>
                </a:endParaRPr>
              </a:p>
            </p:txBody>
          </p:sp>
          <p:pic>
            <p:nvPicPr>
              <p:cNvPr id="13"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a:off x="611560" y="2708920"/>
                <a:ext cx="3495481" cy="3168352"/>
              </a:xfrm>
              <a:prstGeom prst="round2DiagRect">
                <a:avLst>
                  <a:gd name="adj1" fmla="val 23443"/>
                  <a:gd name="adj2" fmla="val 22278"/>
                </a:avLst>
              </a:prstGeom>
              <a:noFill/>
              <a:extLst>
                <a:ext uri="{909E8E84-426E-40DD-AFC4-6F175D3DCCD1}">
                  <a14:hiddenFill xmlns:a14="http://schemas.microsoft.com/office/drawing/2010/main">
                    <a:solidFill>
                      <a:srgbClr val="FFFFFF"/>
                    </a:solidFill>
                  </a14:hiddenFill>
                </a:ext>
              </a:extLst>
            </p:spPr>
          </p:pic>
          <p:pic>
            <p:nvPicPr>
              <p:cNvPr id="14"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a:off x="2555776" y="2708920"/>
                <a:ext cx="3495481" cy="2736304"/>
              </a:xfrm>
              <a:prstGeom prst="round2DiagRect">
                <a:avLst>
                  <a:gd name="adj1" fmla="val 23443"/>
                  <a:gd name="adj2" fmla="val 22278"/>
                </a:avLst>
              </a:prstGeom>
              <a:noFill/>
              <a:extLst>
                <a:ext uri="{909E8E84-426E-40DD-AFC4-6F175D3DCCD1}">
                  <a14:hiddenFill xmlns:a14="http://schemas.microsoft.com/office/drawing/2010/main">
                    <a:solidFill>
                      <a:srgbClr val="FFFFFF"/>
                    </a:solidFill>
                  </a14:hiddenFill>
                </a:ext>
              </a:extLst>
            </p:spPr>
          </p:pic>
          <p:pic>
            <p:nvPicPr>
              <p:cNvPr id="15"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rot="16200000">
                <a:off x="4274856" y="3006065"/>
                <a:ext cx="2736304" cy="2142011"/>
              </a:xfrm>
              <a:prstGeom prst="round2DiagRect">
                <a:avLst>
                  <a:gd name="adj1" fmla="val 0"/>
                  <a:gd name="adj2" fmla="val 0"/>
                </a:avLst>
              </a:prstGeom>
              <a:noFill/>
              <a:extLst>
                <a:ext uri="{909E8E84-426E-40DD-AFC4-6F175D3DCCD1}">
                  <a14:hiddenFill xmlns:a14="http://schemas.microsoft.com/office/drawing/2010/main">
                    <a:solidFill>
                      <a:srgbClr val="FFFFFF"/>
                    </a:solidFill>
                  </a14:hiddenFill>
                </a:ext>
              </a:extLst>
            </p:spPr>
          </p:pic>
          <p:pic>
            <p:nvPicPr>
              <p:cNvPr id="16"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rot="18104644">
                <a:off x="6145237" y="2572796"/>
                <a:ext cx="2736304" cy="2142011"/>
              </a:xfrm>
              <a:prstGeom prst="round2DiagRect">
                <a:avLst>
                  <a:gd name="adj1" fmla="val 0"/>
                  <a:gd name="adj2" fmla="val 0"/>
                </a:avLst>
              </a:prstGeom>
              <a:noFill/>
              <a:extLst>
                <a:ext uri="{909E8E84-426E-40DD-AFC4-6F175D3DCCD1}">
                  <a14:hiddenFill xmlns:a14="http://schemas.microsoft.com/office/drawing/2010/main">
                    <a:solidFill>
                      <a:srgbClr val="FFFFFF"/>
                    </a:solidFill>
                  </a14:hiddenFill>
                </a:ext>
              </a:extLst>
            </p:spPr>
          </p:pic>
          <p:pic>
            <p:nvPicPr>
              <p:cNvPr id="17"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rot="16200000">
                <a:off x="6704843" y="1277875"/>
                <a:ext cx="2736304" cy="2142011"/>
              </a:xfrm>
              <a:prstGeom prst="round2DiagRect">
                <a:avLst>
                  <a:gd name="adj1" fmla="val 0"/>
                  <a:gd name="adj2" fmla="val 44112"/>
                </a:avLst>
              </a:prstGeom>
              <a:noFill/>
              <a:extLst>
                <a:ext uri="{909E8E84-426E-40DD-AFC4-6F175D3DCCD1}">
                  <a14:hiddenFill xmlns:a14="http://schemas.microsoft.com/office/drawing/2010/main">
                    <a:solidFill>
                      <a:srgbClr val="FFFFFF"/>
                    </a:solidFill>
                  </a14:hiddenFill>
                </a:ext>
              </a:extLst>
            </p:spPr>
          </p:pic>
          <p:pic>
            <p:nvPicPr>
              <p:cNvPr id="18"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rot="16200000">
                <a:off x="7677821" y="3979045"/>
                <a:ext cx="1734187" cy="1198171"/>
              </a:xfrm>
              <a:prstGeom prst="round2DiagRect">
                <a:avLst>
                  <a:gd name="adj1" fmla="val 0"/>
                  <a:gd name="adj2" fmla="val 0"/>
                </a:avLst>
              </a:prstGeom>
              <a:noFill/>
              <a:extLst>
                <a:ext uri="{909E8E84-426E-40DD-AFC4-6F175D3DCCD1}">
                  <a14:hiddenFill xmlns:a14="http://schemas.microsoft.com/office/drawing/2010/main">
                    <a:solidFill>
                      <a:srgbClr val="FFFFFF"/>
                    </a:solidFill>
                  </a14:hiddenFill>
                </a:ext>
              </a:extLst>
            </p:spPr>
          </p:pic>
        </p:grpSp>
        <p:pic>
          <p:nvPicPr>
            <p:cNvPr id="6"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r="8238" b="7481"/>
            <a:stretch/>
          </p:blipFill>
          <p:spPr bwMode="auto">
            <a:xfrm>
              <a:off x="3506509" y="913948"/>
              <a:ext cx="3207506" cy="2531617"/>
            </a:xfrm>
            <a:prstGeom prst="round2DiagRect">
              <a:avLst>
                <a:gd name="adj1" fmla="val 23443"/>
                <a:gd name="adj2" fmla="val 22278"/>
              </a:avLst>
            </a:prstGeom>
            <a:noFill/>
            <a:extLst>
              <a:ext uri="{909E8E84-426E-40DD-AFC4-6F175D3DCCD1}">
                <a14:hiddenFill xmlns:a14="http://schemas.microsoft.com/office/drawing/2010/main">
                  <a:solidFill>
                    <a:srgbClr val="FFFFFF"/>
                  </a:solidFill>
                </a14:hiddenFill>
              </a:ext>
            </a:extLst>
          </p:spPr>
        </p:pic>
        <p:pic>
          <p:nvPicPr>
            <p:cNvPr id="7"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r="8238" b="7481"/>
            <a:stretch/>
          </p:blipFill>
          <p:spPr bwMode="auto">
            <a:xfrm>
              <a:off x="1440001" y="1443111"/>
              <a:ext cx="3207506" cy="2531617"/>
            </a:xfrm>
            <a:prstGeom prst="round2DiagRect">
              <a:avLst>
                <a:gd name="adj1" fmla="val 23443"/>
                <a:gd name="adj2" fmla="val 22278"/>
              </a:avLst>
            </a:prstGeom>
            <a:noFill/>
            <a:extLst>
              <a:ext uri="{909E8E84-426E-40DD-AFC4-6F175D3DCCD1}">
                <a14:hiddenFill xmlns:a14="http://schemas.microsoft.com/office/drawing/2010/main">
                  <a:solidFill>
                    <a:srgbClr val="FFFFFF"/>
                  </a:solidFill>
                </a14:hiddenFill>
              </a:ext>
            </a:extLst>
          </p:spPr>
        </p:pic>
        <p:pic>
          <p:nvPicPr>
            <p:cNvPr id="8"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r="8238" b="7481"/>
            <a:stretch/>
          </p:blipFill>
          <p:spPr bwMode="auto">
            <a:xfrm>
              <a:off x="50663" y="329702"/>
              <a:ext cx="3207506" cy="2531617"/>
            </a:xfrm>
            <a:prstGeom prst="round2DiagRect">
              <a:avLst>
                <a:gd name="adj1" fmla="val 23443"/>
                <a:gd name="adj2" fmla="val 22278"/>
              </a:avLst>
            </a:prstGeom>
            <a:noFill/>
            <a:extLst>
              <a:ext uri="{909E8E84-426E-40DD-AFC4-6F175D3DCCD1}">
                <a14:hiddenFill xmlns:a14="http://schemas.microsoft.com/office/drawing/2010/main">
                  <a:solidFill>
                    <a:srgbClr val="FFFFFF"/>
                  </a:solidFill>
                </a14:hiddenFill>
              </a:ext>
            </a:extLst>
          </p:spPr>
        </p:pic>
        <p:pic>
          <p:nvPicPr>
            <p:cNvPr id="9"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r="8238" b="7481"/>
            <a:stretch/>
          </p:blipFill>
          <p:spPr bwMode="auto">
            <a:xfrm>
              <a:off x="5882778" y="847754"/>
              <a:ext cx="3207506" cy="2531617"/>
            </a:xfrm>
            <a:prstGeom prst="round2DiagRect">
              <a:avLst>
                <a:gd name="adj1" fmla="val 0"/>
                <a:gd name="adj2" fmla="val 0"/>
              </a:avLst>
            </a:prstGeom>
            <a:noFill/>
            <a:extLst>
              <a:ext uri="{909E8E84-426E-40DD-AFC4-6F175D3DCCD1}">
                <a14:hiddenFill xmlns:a14="http://schemas.microsoft.com/office/drawing/2010/main">
                  <a:solidFill>
                    <a:srgbClr val="FFFFFF"/>
                  </a:solidFill>
                </a14:hiddenFill>
              </a:ext>
            </a:extLst>
          </p:spPr>
        </p:pic>
        <p:pic>
          <p:nvPicPr>
            <p:cNvPr id="10"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r="8238" b="7481"/>
            <a:stretch/>
          </p:blipFill>
          <p:spPr bwMode="auto">
            <a:xfrm rot="16200000">
              <a:off x="1433955" y="847471"/>
              <a:ext cx="3207506" cy="2531617"/>
            </a:xfrm>
            <a:prstGeom prst="round2DiagRect">
              <a:avLst>
                <a:gd name="adj1" fmla="val 0"/>
                <a:gd name="adj2" fmla="val 0"/>
              </a:avLst>
            </a:prstGeom>
            <a:noFill/>
            <a:extLst>
              <a:ext uri="{909E8E84-426E-40DD-AFC4-6F175D3DCCD1}">
                <a14:hiddenFill xmlns:a14="http://schemas.microsoft.com/office/drawing/2010/main">
                  <a:solidFill>
                    <a:srgbClr val="FFFFFF"/>
                  </a:solidFill>
                </a14:hiddenFill>
              </a:ext>
            </a:extLst>
          </p:spPr>
        </p:pic>
      </p:grpSp>
      <p:sp>
        <p:nvSpPr>
          <p:cNvPr id="2" name="Nadpis 1"/>
          <p:cNvSpPr>
            <a:spLocks noGrp="1"/>
          </p:cNvSpPr>
          <p:nvPr>
            <p:ph type="title"/>
          </p:nvPr>
        </p:nvSpPr>
        <p:spPr>
          <a:xfrm>
            <a:off x="2771800" y="260059"/>
            <a:ext cx="5915000" cy="1143000"/>
          </a:xfrm>
          <a:noFill/>
        </p:spPr>
        <p:txBody>
          <a:bodyPr>
            <a:normAutofit/>
          </a:bodyPr>
          <a:lstStyle/>
          <a:p>
            <a:r>
              <a:rPr lang="sk-SK" sz="4800" b="1" dirty="0" smtClean="0">
                <a:solidFill>
                  <a:schemeClr val="bg2">
                    <a:lumMod val="75000"/>
                  </a:schemeClr>
                </a:solidFill>
              </a:rPr>
              <a:t>Objav</a:t>
            </a:r>
            <a:endParaRPr lang="sk-SK" sz="4800" b="1" dirty="0">
              <a:solidFill>
                <a:schemeClr val="bg2">
                  <a:lumMod val="75000"/>
                </a:schemeClr>
              </a:solidFill>
            </a:endParaRPr>
          </a:p>
        </p:txBody>
      </p:sp>
      <p:sp>
        <p:nvSpPr>
          <p:cNvPr id="3" name="Zástupný symbol obsahu 2"/>
          <p:cNvSpPr>
            <a:spLocks noGrp="1"/>
          </p:cNvSpPr>
          <p:nvPr>
            <p:ph idx="1"/>
          </p:nvPr>
        </p:nvSpPr>
        <p:spPr>
          <a:xfrm>
            <a:off x="4098435" y="1671694"/>
            <a:ext cx="4421149" cy="4525963"/>
          </a:xfr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r>
              <a:rPr lang="sk-SK" sz="2400" dirty="0">
                <a:solidFill>
                  <a:schemeClr val="lt1"/>
                </a:solidFill>
              </a:rPr>
              <a:t>intenzita </a:t>
            </a:r>
            <a:r>
              <a:rPr lang="sk-SK" sz="2400" dirty="0" err="1">
                <a:solidFill>
                  <a:schemeClr val="lt1"/>
                </a:solidFill>
              </a:rPr>
              <a:t>k.ž</a:t>
            </a:r>
            <a:r>
              <a:rPr lang="sk-SK" sz="2400" dirty="0">
                <a:solidFill>
                  <a:schemeClr val="lt1"/>
                </a:solidFill>
              </a:rPr>
              <a:t>. s narastajúcou nadmorskou výškou stúpa </a:t>
            </a:r>
            <a:r>
              <a:rPr lang="sk-SK" sz="2400" dirty="0" smtClean="0">
                <a:solidFill>
                  <a:schemeClr val="lt1"/>
                </a:solidFill>
              </a:rPr>
              <a:t/>
            </a:r>
            <a:br>
              <a:rPr lang="sk-SK" sz="2400" dirty="0" smtClean="0">
                <a:solidFill>
                  <a:schemeClr val="lt1"/>
                </a:solidFill>
              </a:rPr>
            </a:br>
            <a:r>
              <a:rPr lang="sk-SK" sz="2000" dirty="0" smtClean="0">
                <a:solidFill>
                  <a:schemeClr val="lt1"/>
                </a:solidFill>
              </a:rPr>
              <a:t>(</a:t>
            </a:r>
            <a:r>
              <a:rPr lang="sk-SK" sz="2000" dirty="0" err="1">
                <a:solidFill>
                  <a:schemeClr val="lt1"/>
                </a:solidFill>
              </a:rPr>
              <a:t>Theodor</a:t>
            </a:r>
            <a:r>
              <a:rPr lang="sk-SK" sz="2000" dirty="0">
                <a:solidFill>
                  <a:schemeClr val="lt1"/>
                </a:solidFill>
              </a:rPr>
              <a:t> </a:t>
            </a:r>
            <a:r>
              <a:rPr lang="sk-SK" sz="2000" dirty="0" err="1">
                <a:solidFill>
                  <a:schemeClr val="lt1"/>
                </a:solidFill>
              </a:rPr>
              <a:t>Wulf</a:t>
            </a:r>
            <a:r>
              <a:rPr lang="sk-SK" sz="2000" dirty="0">
                <a:solidFill>
                  <a:schemeClr val="lt1"/>
                </a:solidFill>
              </a:rPr>
              <a:t>, </a:t>
            </a:r>
            <a:r>
              <a:rPr lang="sk-SK" sz="2000" dirty="0" err="1">
                <a:solidFill>
                  <a:schemeClr val="lt1"/>
                </a:solidFill>
              </a:rPr>
              <a:t>Domenico</a:t>
            </a:r>
            <a:r>
              <a:rPr lang="sk-SK" sz="2000" dirty="0">
                <a:solidFill>
                  <a:schemeClr val="lt1"/>
                </a:solidFill>
              </a:rPr>
              <a:t> </a:t>
            </a:r>
            <a:r>
              <a:rPr lang="sk-SK" sz="2000" dirty="0" err="1">
                <a:solidFill>
                  <a:schemeClr val="lt1"/>
                </a:solidFill>
              </a:rPr>
              <a:t>Pacini</a:t>
            </a:r>
            <a:r>
              <a:rPr lang="sk-SK" sz="2000" dirty="0">
                <a:solidFill>
                  <a:schemeClr val="lt1"/>
                </a:solidFill>
              </a:rPr>
              <a:t>)</a:t>
            </a:r>
          </a:p>
          <a:p>
            <a:pPr marL="285750" indent="-285750"/>
            <a:r>
              <a:rPr lang="sk-SK" sz="2400" dirty="0">
                <a:solidFill>
                  <a:schemeClr val="lt1"/>
                </a:solidFill>
              </a:rPr>
              <a:t>hlavný objaviteľ - </a:t>
            </a:r>
            <a:r>
              <a:rPr lang="sk-SK" sz="2400" b="1" dirty="0" err="1">
                <a:solidFill>
                  <a:schemeClr val="bg2">
                    <a:lumMod val="90000"/>
                  </a:schemeClr>
                </a:solidFill>
              </a:rPr>
              <a:t>Victor</a:t>
            </a:r>
            <a:r>
              <a:rPr lang="sk-SK" sz="2400" b="1" dirty="0">
                <a:solidFill>
                  <a:schemeClr val="bg2">
                    <a:lumMod val="90000"/>
                  </a:schemeClr>
                </a:solidFill>
              </a:rPr>
              <a:t> </a:t>
            </a:r>
            <a:r>
              <a:rPr lang="sk-SK" sz="2400" b="1" dirty="0" err="1">
                <a:solidFill>
                  <a:schemeClr val="bg2">
                    <a:lumMod val="90000"/>
                  </a:schemeClr>
                </a:solidFill>
              </a:rPr>
              <a:t>Franz</a:t>
            </a:r>
            <a:r>
              <a:rPr lang="sk-SK" sz="2400" b="1" dirty="0">
                <a:solidFill>
                  <a:schemeClr val="bg2">
                    <a:lumMod val="90000"/>
                  </a:schemeClr>
                </a:solidFill>
              </a:rPr>
              <a:t> </a:t>
            </a:r>
            <a:r>
              <a:rPr lang="sk-SK" sz="2400" b="1" dirty="0" err="1">
                <a:solidFill>
                  <a:schemeClr val="bg2">
                    <a:lumMod val="90000"/>
                  </a:schemeClr>
                </a:solidFill>
              </a:rPr>
              <a:t>Hess</a:t>
            </a:r>
            <a:r>
              <a:rPr lang="sk-SK" sz="2400" b="1" dirty="0">
                <a:solidFill>
                  <a:schemeClr val="bg2">
                    <a:lumMod val="90000"/>
                  </a:schemeClr>
                </a:solidFill>
              </a:rPr>
              <a:t> </a:t>
            </a:r>
          </a:p>
          <a:p>
            <a:pPr marL="457200" lvl="1"/>
            <a:r>
              <a:rPr lang="sk-SK" sz="2000" dirty="0" smtClean="0">
                <a:solidFill>
                  <a:schemeClr val="lt1"/>
                </a:solidFill>
              </a:rPr>
              <a:t>dokázal</a:t>
            </a:r>
            <a:r>
              <a:rPr lang="sk-SK" sz="2000" dirty="0">
                <a:solidFill>
                  <a:schemeClr val="lt1"/>
                </a:solidFill>
              </a:rPr>
              <a:t>, že </a:t>
            </a:r>
            <a:r>
              <a:rPr lang="sk-SK" sz="2000" dirty="0" err="1">
                <a:solidFill>
                  <a:schemeClr val="lt1"/>
                </a:solidFill>
              </a:rPr>
              <a:t>k.ž</a:t>
            </a:r>
            <a:r>
              <a:rPr lang="sk-SK" sz="2000" dirty="0">
                <a:solidFill>
                  <a:schemeClr val="lt1"/>
                </a:solidFill>
              </a:rPr>
              <a:t>. má pôvod vo vesmíre</a:t>
            </a:r>
          </a:p>
          <a:p>
            <a:pPr marL="457200" lvl="1"/>
            <a:r>
              <a:rPr lang="sk-SK" sz="2000" dirty="0">
                <a:solidFill>
                  <a:schemeClr val="lt1"/>
                </a:solidFill>
              </a:rPr>
              <a:t>1936 – laureát Nobelovej ceny </a:t>
            </a:r>
          </a:p>
          <a:p>
            <a:pPr marL="285750" indent="-285750"/>
            <a:r>
              <a:rPr lang="sk-SK" sz="2400" dirty="0">
                <a:solidFill>
                  <a:schemeClr val="lt1"/>
                </a:solidFill>
              </a:rPr>
              <a:t>najväčšie výskumné stredisko – </a:t>
            </a:r>
            <a:r>
              <a:rPr lang="sk-SK" sz="2400" dirty="0" err="1">
                <a:solidFill>
                  <a:schemeClr val="lt1"/>
                </a:solidFill>
              </a:rPr>
              <a:t>Pierre</a:t>
            </a:r>
            <a:r>
              <a:rPr lang="sk-SK" sz="2400" dirty="0">
                <a:solidFill>
                  <a:schemeClr val="lt1"/>
                </a:solidFill>
              </a:rPr>
              <a:t> </a:t>
            </a:r>
            <a:r>
              <a:rPr lang="sk-SK" sz="2400" dirty="0" err="1">
                <a:solidFill>
                  <a:schemeClr val="lt1"/>
                </a:solidFill>
              </a:rPr>
              <a:t>Auger</a:t>
            </a:r>
            <a:r>
              <a:rPr lang="sk-SK" sz="2400" dirty="0">
                <a:solidFill>
                  <a:schemeClr val="lt1"/>
                </a:solidFill>
              </a:rPr>
              <a:t> </a:t>
            </a:r>
            <a:r>
              <a:rPr lang="sk-SK" sz="2400" dirty="0" err="1">
                <a:solidFill>
                  <a:schemeClr val="lt1"/>
                </a:solidFill>
              </a:rPr>
              <a:t>Observatory</a:t>
            </a:r>
            <a:endParaRPr lang="sk-SK" sz="2400" dirty="0">
              <a:solidFill>
                <a:schemeClr val="lt1"/>
              </a:solidFill>
            </a:endParaRPr>
          </a:p>
          <a:p>
            <a:pPr marL="285750" indent="-285750"/>
            <a:endParaRPr lang="sk-SK" sz="2000" dirty="0">
              <a:solidFill>
                <a:schemeClr val="lt1"/>
              </a:solidFill>
            </a:endParaRPr>
          </a:p>
          <a:p>
            <a:pPr marL="285750" indent="-285750"/>
            <a:endParaRPr lang="sk-SK" sz="2000" dirty="0">
              <a:solidFill>
                <a:schemeClr val="lt1"/>
              </a:solidFill>
            </a:endParaRPr>
          </a:p>
        </p:txBody>
      </p:sp>
      <p:pic>
        <p:nvPicPr>
          <p:cNvPr id="2050" name="Picture 2" descr="http://www.uibk.ac.at/astro/victorfhess2012/images/ballon-transparen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198" y="744545"/>
            <a:ext cx="4703533" cy="6584945"/>
          </a:xfrm>
          <a:prstGeom prst="rect">
            <a:avLst/>
          </a:prstGeom>
          <a:noFill/>
          <a:extLst>
            <a:ext uri="{909E8E84-426E-40DD-AFC4-6F175D3DCCD1}">
              <a14:hiddenFill xmlns:a14="http://schemas.microsoft.com/office/drawing/2010/main">
                <a:solidFill>
                  <a:srgbClr val="FFFFFF"/>
                </a:solidFill>
              </a14:hiddenFill>
            </a:ext>
          </a:extLst>
        </p:spPr>
      </p:pic>
      <p:sp>
        <p:nvSpPr>
          <p:cNvPr id="21" name="Zástupný symbol obsahu 2"/>
          <p:cNvSpPr txBox="1">
            <a:spLocks/>
          </p:cNvSpPr>
          <p:nvPr/>
        </p:nvSpPr>
        <p:spPr>
          <a:xfrm>
            <a:off x="-10236" y="-27384"/>
            <a:ext cx="9154236" cy="277535"/>
          </a:xfrm>
          <a:prstGeom prst="rect">
            <a:avLst/>
          </a:prstGeom>
          <a:solidFill>
            <a:schemeClr val="bg1">
              <a:lumMod val="50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285750" indent="-285750"/>
            <a:endParaRPr lang="sk-SK" sz="2000" dirty="0"/>
          </a:p>
        </p:txBody>
      </p:sp>
    </p:spTree>
    <p:extLst>
      <p:ext uri="{BB962C8B-B14F-4D97-AF65-F5344CB8AC3E}">
        <p14:creationId xmlns:p14="http://schemas.microsoft.com/office/powerpoint/2010/main" val="178465414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7" name="Skupina 26"/>
          <p:cNvGrpSpPr/>
          <p:nvPr/>
        </p:nvGrpSpPr>
        <p:grpSpPr>
          <a:xfrm>
            <a:off x="25333" y="289650"/>
            <a:ext cx="9093337" cy="5547570"/>
            <a:chOff x="50663" y="329702"/>
            <a:chExt cx="9093337" cy="5547570"/>
          </a:xfrm>
        </p:grpSpPr>
        <p:grpSp>
          <p:nvGrpSpPr>
            <p:cNvPr id="28" name="Skupina 27"/>
            <p:cNvGrpSpPr/>
            <p:nvPr/>
          </p:nvGrpSpPr>
          <p:grpSpPr>
            <a:xfrm>
              <a:off x="611560" y="980728"/>
              <a:ext cx="8532440" cy="4896544"/>
              <a:chOff x="611560" y="980728"/>
              <a:chExt cx="8532440" cy="4896544"/>
            </a:xfrm>
          </p:grpSpPr>
          <p:sp>
            <p:nvSpPr>
              <p:cNvPr id="34" name="Obdĺžnik so šikmým zaobleným rohom 33"/>
              <p:cNvSpPr/>
              <p:nvPr/>
            </p:nvSpPr>
            <p:spPr>
              <a:xfrm>
                <a:off x="6732240" y="980728"/>
                <a:ext cx="2411760" cy="2736304"/>
              </a:xfrm>
              <a:prstGeom prst="round2DiagRect">
                <a:avLst>
                  <a:gd name="adj1" fmla="val 46245"/>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ln>
                    <a:solidFill>
                      <a:sysClr val="windowText" lastClr="000000"/>
                    </a:solidFill>
                  </a:ln>
                  <a:solidFill>
                    <a:sysClr val="windowText" lastClr="000000"/>
                  </a:solidFill>
                </a:endParaRPr>
              </a:p>
            </p:txBody>
          </p:sp>
          <p:sp>
            <p:nvSpPr>
              <p:cNvPr id="35" name="Obdĺžnik so šikmým zaobleným rohom 34"/>
              <p:cNvSpPr/>
              <p:nvPr/>
            </p:nvSpPr>
            <p:spPr>
              <a:xfrm>
                <a:off x="5292080" y="1988840"/>
                <a:ext cx="2411760" cy="2088232"/>
              </a:xfrm>
              <a:prstGeom prst="round2DiagRect">
                <a:avLst>
                  <a:gd name="adj1" fmla="val 29184"/>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ln>
                    <a:solidFill>
                      <a:sysClr val="windowText" lastClr="000000"/>
                    </a:solidFill>
                  </a:ln>
                  <a:solidFill>
                    <a:sysClr val="windowText" lastClr="000000"/>
                  </a:solidFill>
                </a:endParaRPr>
              </a:p>
            </p:txBody>
          </p:sp>
          <p:pic>
            <p:nvPicPr>
              <p:cNvPr id="36"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a:off x="611560" y="2708920"/>
                <a:ext cx="3495481" cy="3168352"/>
              </a:xfrm>
              <a:prstGeom prst="round2DiagRect">
                <a:avLst>
                  <a:gd name="adj1" fmla="val 23443"/>
                  <a:gd name="adj2" fmla="val 22278"/>
                </a:avLst>
              </a:prstGeom>
              <a:noFill/>
              <a:extLst>
                <a:ext uri="{909E8E84-426E-40DD-AFC4-6F175D3DCCD1}">
                  <a14:hiddenFill xmlns:a14="http://schemas.microsoft.com/office/drawing/2010/main">
                    <a:solidFill>
                      <a:srgbClr val="FFFFFF"/>
                    </a:solidFill>
                  </a14:hiddenFill>
                </a:ext>
              </a:extLst>
            </p:spPr>
          </p:pic>
          <p:pic>
            <p:nvPicPr>
              <p:cNvPr id="37"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a:off x="2555776" y="2708920"/>
                <a:ext cx="3495481" cy="2736304"/>
              </a:xfrm>
              <a:prstGeom prst="round2DiagRect">
                <a:avLst>
                  <a:gd name="adj1" fmla="val 23443"/>
                  <a:gd name="adj2" fmla="val 22278"/>
                </a:avLst>
              </a:prstGeom>
              <a:noFill/>
              <a:extLst>
                <a:ext uri="{909E8E84-426E-40DD-AFC4-6F175D3DCCD1}">
                  <a14:hiddenFill xmlns:a14="http://schemas.microsoft.com/office/drawing/2010/main">
                    <a:solidFill>
                      <a:srgbClr val="FFFFFF"/>
                    </a:solidFill>
                  </a14:hiddenFill>
                </a:ext>
              </a:extLst>
            </p:spPr>
          </p:pic>
          <p:pic>
            <p:nvPicPr>
              <p:cNvPr id="38"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rot="16200000">
                <a:off x="4274856" y="3006065"/>
                <a:ext cx="2736304" cy="2142011"/>
              </a:xfrm>
              <a:prstGeom prst="round2DiagRect">
                <a:avLst>
                  <a:gd name="adj1" fmla="val 0"/>
                  <a:gd name="adj2" fmla="val 0"/>
                </a:avLst>
              </a:prstGeom>
              <a:noFill/>
              <a:extLst>
                <a:ext uri="{909E8E84-426E-40DD-AFC4-6F175D3DCCD1}">
                  <a14:hiddenFill xmlns:a14="http://schemas.microsoft.com/office/drawing/2010/main">
                    <a:solidFill>
                      <a:srgbClr val="FFFFFF"/>
                    </a:solidFill>
                  </a14:hiddenFill>
                </a:ext>
              </a:extLst>
            </p:spPr>
          </p:pic>
          <p:pic>
            <p:nvPicPr>
              <p:cNvPr id="39"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rot="18104644">
                <a:off x="6145237" y="2572796"/>
                <a:ext cx="2736304" cy="2142011"/>
              </a:xfrm>
              <a:prstGeom prst="round2DiagRect">
                <a:avLst>
                  <a:gd name="adj1" fmla="val 0"/>
                  <a:gd name="adj2" fmla="val 0"/>
                </a:avLst>
              </a:prstGeom>
              <a:noFill/>
              <a:extLst>
                <a:ext uri="{909E8E84-426E-40DD-AFC4-6F175D3DCCD1}">
                  <a14:hiddenFill xmlns:a14="http://schemas.microsoft.com/office/drawing/2010/main">
                    <a:solidFill>
                      <a:srgbClr val="FFFFFF"/>
                    </a:solidFill>
                  </a14:hiddenFill>
                </a:ext>
              </a:extLst>
            </p:spPr>
          </p:pic>
          <p:pic>
            <p:nvPicPr>
              <p:cNvPr id="40"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rot="16200000">
                <a:off x="6704843" y="1277875"/>
                <a:ext cx="2736304" cy="2142011"/>
              </a:xfrm>
              <a:prstGeom prst="round2DiagRect">
                <a:avLst>
                  <a:gd name="adj1" fmla="val 0"/>
                  <a:gd name="adj2" fmla="val 44112"/>
                </a:avLst>
              </a:prstGeom>
              <a:noFill/>
              <a:extLst>
                <a:ext uri="{909E8E84-426E-40DD-AFC4-6F175D3DCCD1}">
                  <a14:hiddenFill xmlns:a14="http://schemas.microsoft.com/office/drawing/2010/main">
                    <a:solidFill>
                      <a:srgbClr val="FFFFFF"/>
                    </a:solidFill>
                  </a14:hiddenFill>
                </a:ext>
              </a:extLst>
            </p:spPr>
          </p:pic>
          <p:pic>
            <p:nvPicPr>
              <p:cNvPr id="41"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rot="16200000">
                <a:off x="7677821" y="3979045"/>
                <a:ext cx="1734187" cy="1198171"/>
              </a:xfrm>
              <a:prstGeom prst="round2DiagRect">
                <a:avLst>
                  <a:gd name="adj1" fmla="val 0"/>
                  <a:gd name="adj2" fmla="val 0"/>
                </a:avLst>
              </a:prstGeom>
              <a:noFill/>
              <a:extLst>
                <a:ext uri="{909E8E84-426E-40DD-AFC4-6F175D3DCCD1}">
                  <a14:hiddenFill xmlns:a14="http://schemas.microsoft.com/office/drawing/2010/main">
                    <a:solidFill>
                      <a:srgbClr val="FFFFFF"/>
                    </a:solidFill>
                  </a14:hiddenFill>
                </a:ext>
              </a:extLst>
            </p:spPr>
          </p:pic>
        </p:grpSp>
        <p:pic>
          <p:nvPicPr>
            <p:cNvPr id="29"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r="8238" b="7481"/>
            <a:stretch/>
          </p:blipFill>
          <p:spPr bwMode="auto">
            <a:xfrm>
              <a:off x="3506509" y="913948"/>
              <a:ext cx="3207506" cy="2531617"/>
            </a:xfrm>
            <a:prstGeom prst="round2DiagRect">
              <a:avLst>
                <a:gd name="adj1" fmla="val 23443"/>
                <a:gd name="adj2" fmla="val 22278"/>
              </a:avLst>
            </a:prstGeom>
            <a:noFill/>
            <a:extLst>
              <a:ext uri="{909E8E84-426E-40DD-AFC4-6F175D3DCCD1}">
                <a14:hiddenFill xmlns:a14="http://schemas.microsoft.com/office/drawing/2010/main">
                  <a:solidFill>
                    <a:srgbClr val="FFFFFF"/>
                  </a:solidFill>
                </a14:hiddenFill>
              </a:ext>
            </a:extLst>
          </p:spPr>
        </p:pic>
        <p:pic>
          <p:nvPicPr>
            <p:cNvPr id="30"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r="8238" b="7481"/>
            <a:stretch/>
          </p:blipFill>
          <p:spPr bwMode="auto">
            <a:xfrm>
              <a:off x="1440001" y="1443111"/>
              <a:ext cx="3207506" cy="2531617"/>
            </a:xfrm>
            <a:prstGeom prst="round2DiagRect">
              <a:avLst>
                <a:gd name="adj1" fmla="val 23443"/>
                <a:gd name="adj2" fmla="val 22278"/>
              </a:avLst>
            </a:prstGeom>
            <a:noFill/>
            <a:extLst>
              <a:ext uri="{909E8E84-426E-40DD-AFC4-6F175D3DCCD1}">
                <a14:hiddenFill xmlns:a14="http://schemas.microsoft.com/office/drawing/2010/main">
                  <a:solidFill>
                    <a:srgbClr val="FFFFFF"/>
                  </a:solidFill>
                </a14:hiddenFill>
              </a:ext>
            </a:extLst>
          </p:spPr>
        </p:pic>
        <p:pic>
          <p:nvPicPr>
            <p:cNvPr id="31"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r="8238" b="7481"/>
            <a:stretch/>
          </p:blipFill>
          <p:spPr bwMode="auto">
            <a:xfrm>
              <a:off x="50663" y="329702"/>
              <a:ext cx="3207506" cy="2531617"/>
            </a:xfrm>
            <a:prstGeom prst="round2DiagRect">
              <a:avLst>
                <a:gd name="adj1" fmla="val 23443"/>
                <a:gd name="adj2" fmla="val 22278"/>
              </a:avLst>
            </a:prstGeom>
            <a:noFill/>
            <a:extLst>
              <a:ext uri="{909E8E84-426E-40DD-AFC4-6F175D3DCCD1}">
                <a14:hiddenFill xmlns:a14="http://schemas.microsoft.com/office/drawing/2010/main">
                  <a:solidFill>
                    <a:srgbClr val="FFFFFF"/>
                  </a:solidFill>
                </a14:hiddenFill>
              </a:ext>
            </a:extLst>
          </p:spPr>
        </p:pic>
        <p:pic>
          <p:nvPicPr>
            <p:cNvPr id="32"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r="8238" b="7481"/>
            <a:stretch/>
          </p:blipFill>
          <p:spPr bwMode="auto">
            <a:xfrm>
              <a:off x="5882778" y="847754"/>
              <a:ext cx="3207506" cy="2531617"/>
            </a:xfrm>
            <a:prstGeom prst="round2DiagRect">
              <a:avLst>
                <a:gd name="adj1" fmla="val 0"/>
                <a:gd name="adj2" fmla="val 0"/>
              </a:avLst>
            </a:prstGeom>
            <a:noFill/>
            <a:extLst>
              <a:ext uri="{909E8E84-426E-40DD-AFC4-6F175D3DCCD1}">
                <a14:hiddenFill xmlns:a14="http://schemas.microsoft.com/office/drawing/2010/main">
                  <a:solidFill>
                    <a:srgbClr val="FFFFFF"/>
                  </a:solidFill>
                </a14:hiddenFill>
              </a:ext>
            </a:extLst>
          </p:spPr>
        </p:pic>
        <p:pic>
          <p:nvPicPr>
            <p:cNvPr id="33"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r="8238" b="7481"/>
            <a:stretch/>
          </p:blipFill>
          <p:spPr bwMode="auto">
            <a:xfrm rot="16200000">
              <a:off x="1433955" y="847471"/>
              <a:ext cx="3207506" cy="2531617"/>
            </a:xfrm>
            <a:prstGeom prst="round2DiagRect">
              <a:avLst>
                <a:gd name="adj1" fmla="val 0"/>
                <a:gd name="adj2" fmla="val 0"/>
              </a:avLst>
            </a:prstGeom>
            <a:noFill/>
            <a:extLst>
              <a:ext uri="{909E8E84-426E-40DD-AFC4-6F175D3DCCD1}">
                <a14:hiddenFill xmlns:a14="http://schemas.microsoft.com/office/drawing/2010/main">
                  <a:solidFill>
                    <a:srgbClr val="FFFFFF"/>
                  </a:solidFill>
                </a14:hiddenFill>
              </a:ext>
            </a:extLst>
          </p:spPr>
        </p:pic>
      </p:grpSp>
      <p:sp>
        <p:nvSpPr>
          <p:cNvPr id="2" name="Nadpis 1"/>
          <p:cNvSpPr>
            <a:spLocks noGrp="1"/>
          </p:cNvSpPr>
          <p:nvPr>
            <p:ph type="title"/>
          </p:nvPr>
        </p:nvSpPr>
        <p:spPr>
          <a:xfrm>
            <a:off x="190403" y="116633"/>
            <a:ext cx="8784429" cy="1169886"/>
          </a:xfrm>
        </p:spPr>
        <p:txBody>
          <a:bodyPr>
            <a:normAutofit/>
          </a:bodyPr>
          <a:lstStyle/>
          <a:p>
            <a:r>
              <a:rPr lang="sk-SK" sz="4000" dirty="0">
                <a:solidFill>
                  <a:schemeClr val="bg1"/>
                </a:solidFill>
              </a:rPr>
              <a:t>Zdroje kozmického žiarenia</a:t>
            </a:r>
          </a:p>
        </p:txBody>
      </p:sp>
      <p:pic>
        <p:nvPicPr>
          <p:cNvPr id="5" name="Picture 2" descr="http://files.vesmirnysvet.webnode.sk/200000399-225a723553/Hmlovina.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20490" y1="89916" x2="48998" y2="91597"/>
                        <a14:foregroundMark x1="58797" y1="88235" x2="75501" y2="73529"/>
                        <a14:foregroundMark x1="81514" y1="71008" x2="88196" y2="21429"/>
                        <a14:foregroundMark x1="80401" y1="19748" x2="51670" y2="12395"/>
                        <a14:foregroundMark x1="42316" y1="10504" x2="86192" y2="13655"/>
                        <a14:foregroundMark x1="4009" y1="46429" x2="17817" y2="87185"/>
                        <a14:foregroundMark x1="9577" y1="42227" x2="31626" y2="10294"/>
                        <a14:foregroundMark x1="17149" y1="13445" x2="10690" y2="42437"/>
                        <a14:foregroundMark x1="82628" y1="11345" x2="91537" y2="44538"/>
                        <a14:foregroundMark x1="82851" y1="76261" x2="71047" y2="82143"/>
                        <a14:foregroundMark x1="72829" y1="88235" x2="86192" y2="81092"/>
                        <a14:foregroundMark x1="90869" y1="62605" x2="87305" y2="72479"/>
                        <a14:foregroundMark x1="28953" y1="95798" x2="43207" y2="96639"/>
                        <a14:foregroundMark x1="70601" y1="93487" x2="74388" y2="90336"/>
                        <a14:foregroundMark x1="82183" y1="88445" x2="87082" y2="84244"/>
                        <a14:foregroundMark x1="9354" y1="28571" x2="15145" y2="18697"/>
                        <a14:foregroundMark x1="30512" y1="28151" x2="28508" y2="42857"/>
                        <a14:foregroundMark x1="11581" y1="76891" x2="12249" y2="71218"/>
                        <a14:foregroundMark x1="6236" y1="44538" x2="8463" y2="35924"/>
                        <a14:foregroundMark x1="49443" y1="91387" x2="64365" y2="90966"/>
                        <a14:foregroundMark x1="22717" y1="94118" x2="30735" y2="95588"/>
                        <a14:foregroundMark x1="16036" y1="92017" x2="9577" y2="73739"/>
                        <a14:foregroundMark x1="6904" y1="84244" x2="5122" y2="59664"/>
                        <a14:foregroundMark x1="78842" y1="8403" x2="55457" y2="23529"/>
                        <a14:foregroundMark x1="90869" y1="16176" x2="91537" y2="32983"/>
                        <a14:foregroundMark x1="95323" y1="21218" x2="75501" y2="5252"/>
                        <a14:foregroundMark x1="78842" y1="8403" x2="78396" y2="17647"/>
                        <a14:backgroundMark x1="5122" y1="9874" x2="9354" y2="6303"/>
                        <a14:backgroundMark x1="32739" y1="2521" x2="73274" y2="1471"/>
                        <a14:backgroundMark x1="2227" y1="26050" x2="2227" y2="88445"/>
                        <a14:backgroundMark x1="17817" y1="98739" x2="71492" y2="99370"/>
                        <a14:backgroundMark x1="98664" y1="13445" x2="98218" y2="73739"/>
                      </a14:backgroundRemoval>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6512" y="1365011"/>
            <a:ext cx="2016224" cy="21374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wolaver.org/space/crab.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7637" y1="22266" x2="80371" y2="15885"/>
                        <a14:foregroundMark x1="62402" y1="92057" x2="93555" y2="54557"/>
                        <a14:foregroundMark x1="92676" y1="44010" x2="87402" y2="21094"/>
                        <a14:foregroundMark x1="85254" y1="23438" x2="66797" y2="8854"/>
                        <a14:foregroundMark x1="29785" y1="19922" x2="71191" y2="14714"/>
                        <a14:foregroundMark x1="35938" y1="11719" x2="63672" y2="11198"/>
                        <a14:foregroundMark x1="10938" y1="34635" x2="35547" y2="12891"/>
                        <a14:foregroundMark x1="33789" y1="82682" x2="60156" y2="85677"/>
                        <a14:foregroundMark x1="55371" y1="91536" x2="69434" y2="79167"/>
                        <a14:foregroundMark x1="59277" y1="93880" x2="70703" y2="89193"/>
                        <a14:foregroundMark x1="73340" y1="85026" x2="82617" y2="60938"/>
                        <a14:foregroundMark x1="85645" y1="65625" x2="71582" y2="77995"/>
                        <a14:foregroundMark x1="91797" y1="58594" x2="73828" y2="82161"/>
                        <a14:foregroundMark x1="73828" y1="86849" x2="90039" y2="62760"/>
                        <a14:foregroundMark x1="17969" y1="82682" x2="35938" y2="89193"/>
                        <a14:foregroundMark x1="7422" y1="39323" x2="25391" y2="18750"/>
                        <a14:foregroundMark x1="24121" y1="20573" x2="32910" y2="17057"/>
                        <a14:foregroundMark x1="19238" y1="23438" x2="31152" y2="12370"/>
                        <a14:foregroundMark x1="75098" y1="13542" x2="88281" y2="18750"/>
                        <a14:foregroundMark x1="90918" y1="23438" x2="93164" y2="48047"/>
                      </a14:backgroundRemoval>
                    </a14:imgEffect>
                  </a14:imgLayer>
                </a14:imgProps>
              </a:ext>
              <a:ext uri="{28A0092B-C50C-407E-A947-70E740481C1C}">
                <a14:useLocalDpi xmlns:a14="http://schemas.microsoft.com/office/drawing/2010/main" val="0"/>
              </a:ext>
            </a:extLst>
          </a:blip>
          <a:srcRect/>
          <a:stretch>
            <a:fillRect/>
          </a:stretch>
        </p:blipFill>
        <p:spPr bwMode="auto">
          <a:xfrm>
            <a:off x="5030664" y="1726892"/>
            <a:ext cx="1635974" cy="122698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Skupina 10"/>
          <p:cNvGrpSpPr/>
          <p:nvPr/>
        </p:nvGrpSpPr>
        <p:grpSpPr>
          <a:xfrm>
            <a:off x="4196076" y="5378557"/>
            <a:ext cx="1079354" cy="648072"/>
            <a:chOff x="-1905936" y="1636473"/>
            <a:chExt cx="1079354" cy="648072"/>
          </a:xfrm>
        </p:grpSpPr>
        <p:sp useBgFill="1">
          <p:nvSpPr>
            <p:cNvPr id="8" name="Ovál 7"/>
            <p:cNvSpPr/>
            <p:nvPr/>
          </p:nvSpPr>
          <p:spPr>
            <a:xfrm>
              <a:off x="-1402646" y="1988840"/>
              <a:ext cx="139980" cy="45929"/>
            </a:xfrm>
            <a:prstGeom prst="ellipse">
              <a:avLst/>
            </a:prstGeom>
            <a:ln>
              <a:noFill/>
            </a:ln>
            <a:effectLst>
              <a:glow rad="18034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ffectLst>
                  <a:glow rad="228600">
                    <a:schemeClr val="accent6">
                      <a:satMod val="175000"/>
                      <a:alpha val="40000"/>
                    </a:schemeClr>
                  </a:glow>
                </a:effectLst>
              </a:endParaRPr>
            </a:p>
          </p:txBody>
        </p:sp>
        <p:sp>
          <p:nvSpPr>
            <p:cNvPr id="4" name="Ovál 3"/>
            <p:cNvSpPr/>
            <p:nvPr/>
          </p:nvSpPr>
          <p:spPr>
            <a:xfrm>
              <a:off x="-1905936" y="1780489"/>
              <a:ext cx="504056" cy="504056"/>
            </a:xfrm>
            <a:prstGeom prst="ellipse">
              <a:avLst/>
            </a:prstGeom>
            <a:gradFill flip="none" rotWithShape="1">
              <a:gsLst>
                <a:gs pos="0">
                  <a:schemeClr val="accent6">
                    <a:lumMod val="50000"/>
                  </a:schemeClr>
                </a:gs>
                <a:gs pos="62000">
                  <a:schemeClr val="bg2">
                    <a:lumMod val="10000"/>
                  </a:schemeClr>
                </a:gs>
              </a:gsLst>
              <a:path path="circle">
                <a:fillToRect l="50000" t="50000" r="50000" b="50000"/>
              </a:path>
              <a:tileRect/>
            </a:gradFill>
            <a:ln>
              <a:noFill/>
            </a:ln>
            <a:scene3d>
              <a:camera prst="orthographicFront"/>
              <a:lightRig rig="flood" dir="t"/>
            </a:scene3d>
            <a:sp3d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vál 9"/>
            <p:cNvSpPr/>
            <p:nvPr/>
          </p:nvSpPr>
          <p:spPr>
            <a:xfrm>
              <a:off x="-1330638" y="1636473"/>
              <a:ext cx="504056" cy="504056"/>
            </a:xfrm>
            <a:prstGeom prst="ellipse">
              <a:avLst/>
            </a:prstGeom>
            <a:gradFill flip="none" rotWithShape="1">
              <a:gsLst>
                <a:gs pos="0">
                  <a:schemeClr val="accent6">
                    <a:lumMod val="50000"/>
                  </a:schemeClr>
                </a:gs>
                <a:gs pos="100000">
                  <a:schemeClr val="bg2">
                    <a:lumMod val="10000"/>
                  </a:schemeClr>
                </a:gs>
              </a:gsLst>
              <a:path path="circle">
                <a:fillToRect l="50000" t="50000" r="50000" b="50000"/>
              </a:path>
              <a:tileRect/>
            </a:gradFill>
            <a:ln>
              <a:noFill/>
            </a:ln>
            <a:scene3d>
              <a:camera prst="orthographicFront"/>
              <a:lightRig rig="flood" dir="t"/>
            </a:scene3d>
            <a:sp3d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BlokTextu 5"/>
            <p:cNvSpPr txBox="1"/>
            <p:nvPr/>
          </p:nvSpPr>
          <p:spPr>
            <a:xfrm>
              <a:off x="-1799942" y="1847218"/>
              <a:ext cx="292068" cy="369332"/>
            </a:xfrm>
            <a:prstGeom prst="rect">
              <a:avLst/>
            </a:prstGeom>
            <a:noFill/>
          </p:spPr>
          <p:txBody>
            <a:bodyPr wrap="none" rtlCol="0">
              <a:spAutoFit/>
            </a:bodyPr>
            <a:lstStyle/>
            <a:p>
              <a:r>
                <a:rPr lang="sk-SK" b="1" dirty="0" smtClean="0">
                  <a:solidFill>
                    <a:schemeClr val="bg1"/>
                  </a:solidFill>
                </a:rPr>
                <a:t>?</a:t>
              </a:r>
              <a:endParaRPr lang="sk-SK" b="1" dirty="0">
                <a:solidFill>
                  <a:schemeClr val="bg1"/>
                </a:solidFill>
              </a:endParaRPr>
            </a:p>
          </p:txBody>
        </p:sp>
        <p:sp>
          <p:nvSpPr>
            <p:cNvPr id="12" name="BlokTextu 11"/>
            <p:cNvSpPr txBox="1"/>
            <p:nvPr/>
          </p:nvSpPr>
          <p:spPr>
            <a:xfrm>
              <a:off x="-1190658" y="1708481"/>
              <a:ext cx="292068" cy="369332"/>
            </a:xfrm>
            <a:prstGeom prst="rect">
              <a:avLst/>
            </a:prstGeom>
            <a:noFill/>
          </p:spPr>
          <p:txBody>
            <a:bodyPr wrap="none" rtlCol="0">
              <a:spAutoFit/>
            </a:bodyPr>
            <a:lstStyle/>
            <a:p>
              <a:r>
                <a:rPr lang="sk-SK" b="1" dirty="0" smtClean="0">
                  <a:solidFill>
                    <a:schemeClr val="bg1"/>
                  </a:solidFill>
                </a:rPr>
                <a:t>?</a:t>
              </a:r>
              <a:endParaRPr lang="sk-SK" b="1" dirty="0">
                <a:solidFill>
                  <a:schemeClr val="bg1"/>
                </a:solidFill>
              </a:endParaRPr>
            </a:p>
          </p:txBody>
        </p:sp>
      </p:grpSp>
      <p:cxnSp>
        <p:nvCxnSpPr>
          <p:cNvPr id="15" name="Rovná spojovacia šípka 14"/>
          <p:cNvCxnSpPr/>
          <p:nvPr/>
        </p:nvCxnSpPr>
        <p:spPr>
          <a:xfrm>
            <a:off x="1475656" y="6453336"/>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Rovná spojovacia šípka 15"/>
          <p:cNvCxnSpPr/>
          <p:nvPr/>
        </p:nvCxnSpPr>
        <p:spPr>
          <a:xfrm>
            <a:off x="1979712" y="6453336"/>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p:nvPr/>
        </p:nvCxnSpPr>
        <p:spPr>
          <a:xfrm>
            <a:off x="2458816" y="6453336"/>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Rovná spojovacia šípka 17"/>
          <p:cNvCxnSpPr/>
          <p:nvPr/>
        </p:nvCxnSpPr>
        <p:spPr>
          <a:xfrm>
            <a:off x="2948814" y="6453336"/>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5" name="Skupina 24"/>
          <p:cNvGrpSpPr/>
          <p:nvPr/>
        </p:nvGrpSpPr>
        <p:grpSpPr>
          <a:xfrm>
            <a:off x="1475656" y="5301208"/>
            <a:ext cx="1473158" cy="958037"/>
            <a:chOff x="1475656" y="4293096"/>
            <a:chExt cx="1473158" cy="2088232"/>
          </a:xfrm>
        </p:grpSpPr>
        <p:cxnSp>
          <p:nvCxnSpPr>
            <p:cNvPr id="19" name="Rovná spojovacia šípka 18"/>
            <p:cNvCxnSpPr/>
            <p:nvPr/>
          </p:nvCxnSpPr>
          <p:spPr>
            <a:xfrm>
              <a:off x="1475656" y="4293096"/>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a:off x="1979712" y="4293096"/>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Rovná spojovacia šípka 20"/>
            <p:cNvCxnSpPr/>
            <p:nvPr/>
          </p:nvCxnSpPr>
          <p:spPr>
            <a:xfrm>
              <a:off x="2458816" y="4293096"/>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Rovná spojovacia šípka 21"/>
            <p:cNvCxnSpPr/>
            <p:nvPr/>
          </p:nvCxnSpPr>
          <p:spPr>
            <a:xfrm>
              <a:off x="2948814" y="4293096"/>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 name="BlokTextu 8"/>
          <p:cNvSpPr txBox="1"/>
          <p:nvPr/>
        </p:nvSpPr>
        <p:spPr>
          <a:xfrm>
            <a:off x="201223" y="3592691"/>
            <a:ext cx="4261038" cy="646331"/>
          </a:xfrm>
          <a:prstGeom prst="rect">
            <a:avLst/>
          </a:prstGeom>
          <a:noFill/>
        </p:spPr>
        <p:txBody>
          <a:bodyPr wrap="none" rtlCol="0">
            <a:spAutoFit/>
          </a:bodyPr>
          <a:lstStyle/>
          <a:p>
            <a:pPr marL="342900" indent="-342900">
              <a:buAutoNum type="arabicPeriod"/>
            </a:pPr>
            <a:r>
              <a:rPr lang="sk-SK" dirty="0" smtClean="0">
                <a:solidFill>
                  <a:schemeClr val="bg2">
                    <a:lumMod val="75000"/>
                  </a:schemeClr>
                </a:solidFill>
              </a:rPr>
              <a:t>galaxie, </a:t>
            </a:r>
            <a:r>
              <a:rPr lang="sk-SK" dirty="0">
                <a:solidFill>
                  <a:schemeClr val="bg2">
                    <a:lumMod val="75000"/>
                  </a:schemeClr>
                </a:solidFill>
              </a:rPr>
              <a:t>oblaky </a:t>
            </a:r>
            <a:r>
              <a:rPr lang="pl-PL" dirty="0">
                <a:solidFill>
                  <a:schemeClr val="bg2">
                    <a:lumMod val="75000"/>
                  </a:schemeClr>
                </a:solidFill>
              </a:rPr>
              <a:t>medzigalaktického </a:t>
            </a:r>
            <a:r>
              <a:rPr lang="pl-PL" dirty="0" smtClean="0">
                <a:solidFill>
                  <a:schemeClr val="bg2">
                    <a:lumMod val="75000"/>
                  </a:schemeClr>
                </a:solidFill>
              </a:rPr>
              <a:t>plynu</a:t>
            </a:r>
          </a:p>
          <a:p>
            <a:pPr marL="800100" lvl="1" indent="-342900">
              <a:buFont typeface="Arial" pitchFamily="34" charset="0"/>
              <a:buChar char="•"/>
            </a:pPr>
            <a:r>
              <a:rPr lang="pl-PL" dirty="0" smtClean="0">
                <a:solidFill>
                  <a:schemeClr val="bg1"/>
                </a:solidFill>
              </a:rPr>
              <a:t>postupné urýchľovanie častíc</a:t>
            </a:r>
            <a:endParaRPr lang="sk-SK" dirty="0">
              <a:solidFill>
                <a:schemeClr val="bg1"/>
              </a:solidFill>
            </a:endParaRPr>
          </a:p>
        </p:txBody>
      </p:sp>
      <p:pic>
        <p:nvPicPr>
          <p:cNvPr id="1026" name="Picture 2" descr="http://www.astroimages.de/pics/gallery/full/M31-20081127.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6954" b="87097" l="1000" r="90200">
                        <a14:foregroundMark x1="8650" y1="81695" x2="88150" y2="74269"/>
                        <a14:foregroundMark x1="81400" y1="51088" x2="75550" y2="23856"/>
                        <a14:foregroundMark x1="70300" y1="24081" x2="4150" y2="67067"/>
                        <a14:foregroundMark x1="9400" y1="53563" x2="52600" y2="25881"/>
                        <a14:foregroundMark x1="88300" y1="32633" x2="76150" y2="67742"/>
                        <a14:foregroundMark x1="89200" y1="24306" x2="81100" y2="34659"/>
                        <a14:foregroundMark x1="84550" y1="20705" x2="72850" y2="26782"/>
                        <a14:foregroundMark x1="17500" y1="83496" x2="56650" y2="81470"/>
                        <a14:foregroundMark x1="41200" y1="28807" x2="76600" y2="19580"/>
                        <a14:foregroundMark x1="81400" y1="60765" x2="85900" y2="49512"/>
                        <a14:foregroundMark x1="6500" y1="74269" x2="13550" y2="67967"/>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068364" y="1578508"/>
            <a:ext cx="2886676" cy="1923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upernovae.net/images/illustration.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5870" y1="7022" x2="31304" y2="41162"/>
                        <a14:foregroundMark x1="34565" y1="24939" x2="5000" y2="0"/>
                        <a14:foregroundMark x1="11304" y1="2663" x2="217" y2="2179"/>
                        <a14:foregroundMark x1="8261" y1="2179" x2="44783" y2="2179"/>
                        <a14:foregroundMark x1="8261" y1="7506" x2="217" y2="19613"/>
                        <a14:foregroundMark x1="1087" y1="11622" x2="9783" y2="70460"/>
                        <a14:foregroundMark x1="84348" y1="18644" x2="89130" y2="52300"/>
                        <a14:foregroundMark x1="66304" y1="11622" x2="80652" y2="21308"/>
                        <a14:foregroundMark x1="73913" y1="8475" x2="82826" y2="31961"/>
                        <a14:foregroundMark x1="88261" y1="8475" x2="60870" y2="30508"/>
                        <a14:foregroundMark x1="93043" y1="15981" x2="60870" y2="32688"/>
                        <a14:foregroundMark x1="93478" y1="30508" x2="50870" y2="41162"/>
                        <a14:foregroundMark x1="83478" y1="82567" x2="59130" y2="50605"/>
                        <a14:foregroundMark x1="71957" y1="90557" x2="56087" y2="65133"/>
                        <a14:foregroundMark x1="76739" y1="93947" x2="58043" y2="66102"/>
                        <a14:foregroundMark x1="20217" y1="97094" x2="32174" y2="75061"/>
                        <a14:foregroundMark x1="10217" y1="82082" x2="26957" y2="69734"/>
                        <a14:foregroundMark x1="16957" y1="86441" x2="24130" y2="77966"/>
                        <a14:backgroundMark x1="31739" y1="96126" x2="30435" y2="99274"/>
                        <a14:backgroundMark x1="44565" y1="95884" x2="44565" y2="95884"/>
                        <a14:backgroundMark x1="52391" y1="95884" x2="52391" y2="95884"/>
                      </a14:backgroundRemoval>
                    </a14:imgEffect>
                  </a14:imgLayer>
                </a14:imgProps>
              </a:ext>
              <a:ext uri="{28A0092B-C50C-407E-A947-70E740481C1C}">
                <a14:useLocalDpi xmlns:a14="http://schemas.microsoft.com/office/drawing/2010/main" val="0"/>
              </a:ext>
            </a:extLst>
          </a:blip>
          <a:srcRect/>
          <a:stretch>
            <a:fillRect/>
          </a:stretch>
        </p:blipFill>
        <p:spPr bwMode="auto">
          <a:xfrm>
            <a:off x="6769747" y="1394795"/>
            <a:ext cx="1911952" cy="171776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4" name="BlokTextu 23"/>
          <p:cNvSpPr txBox="1"/>
          <p:nvPr/>
        </p:nvSpPr>
        <p:spPr>
          <a:xfrm>
            <a:off x="4911354" y="3177193"/>
            <a:ext cx="3888432" cy="1477328"/>
          </a:xfrm>
          <a:prstGeom prst="rect">
            <a:avLst/>
          </a:prstGeom>
          <a:noFill/>
        </p:spPr>
        <p:txBody>
          <a:bodyPr wrap="square" rtlCol="0">
            <a:spAutoFit/>
          </a:bodyPr>
          <a:lstStyle/>
          <a:p>
            <a:pPr marL="342900" indent="-342900">
              <a:buFont typeface="+mj-lt"/>
              <a:buAutoNum type="arabicPeriod" startAt="2"/>
            </a:pPr>
            <a:r>
              <a:rPr lang="pl-PL" dirty="0" smtClean="0">
                <a:solidFill>
                  <a:schemeClr val="bg2">
                    <a:lumMod val="75000"/>
                  </a:schemeClr>
                </a:solidFill>
              </a:rPr>
              <a:t>zdroje</a:t>
            </a:r>
            <a:r>
              <a:rPr lang="pl-PL" dirty="0">
                <a:solidFill>
                  <a:schemeClr val="bg2">
                    <a:lumMod val="75000"/>
                  </a:schemeClr>
                </a:solidFill>
              </a:rPr>
              <a:t>, v ktorých prebiehajú </a:t>
            </a:r>
            <a:r>
              <a:rPr lang="sk-SK" dirty="0" err="1">
                <a:solidFill>
                  <a:schemeClr val="bg2">
                    <a:lumMod val="75000"/>
                  </a:schemeClr>
                </a:solidFill>
              </a:rPr>
              <a:t>astrofyzikálne</a:t>
            </a:r>
            <a:r>
              <a:rPr lang="sk-SK" dirty="0">
                <a:solidFill>
                  <a:schemeClr val="bg2">
                    <a:lumMod val="75000"/>
                  </a:schemeClr>
                </a:solidFill>
              </a:rPr>
              <a:t> </a:t>
            </a:r>
            <a:r>
              <a:rPr lang="sk-SK" dirty="0" smtClean="0">
                <a:solidFill>
                  <a:schemeClr val="bg2">
                    <a:lumMod val="75000"/>
                  </a:schemeClr>
                </a:solidFill>
              </a:rPr>
              <a:t>procesy </a:t>
            </a:r>
          </a:p>
          <a:p>
            <a:pPr marL="800100" lvl="1" indent="-342900">
              <a:buFont typeface="Arial" pitchFamily="34" charset="0"/>
              <a:buChar char="•"/>
            </a:pPr>
            <a:r>
              <a:rPr lang="pl-PL" dirty="0" smtClean="0">
                <a:solidFill>
                  <a:schemeClr val="bg1"/>
                </a:solidFill>
              </a:rPr>
              <a:t>supernovy</a:t>
            </a:r>
            <a:r>
              <a:rPr lang="pl-PL" dirty="0">
                <a:solidFill>
                  <a:schemeClr val="bg1"/>
                </a:solidFill>
              </a:rPr>
              <a:t>, aktívne galaktické jadrá alebo akrečné disky neutrónových hviezd</a:t>
            </a:r>
            <a:endParaRPr lang="sk-SK" dirty="0">
              <a:solidFill>
                <a:schemeClr val="bg1"/>
              </a:solidFill>
            </a:endParaRPr>
          </a:p>
        </p:txBody>
      </p:sp>
      <p:sp>
        <p:nvSpPr>
          <p:cNvPr id="26" name="BlokTextu 25"/>
          <p:cNvSpPr txBox="1"/>
          <p:nvPr/>
        </p:nvSpPr>
        <p:spPr>
          <a:xfrm>
            <a:off x="5724128" y="5312303"/>
            <a:ext cx="3240360" cy="923330"/>
          </a:xfrm>
          <a:prstGeom prst="rect">
            <a:avLst/>
          </a:prstGeom>
          <a:noFill/>
        </p:spPr>
        <p:txBody>
          <a:bodyPr wrap="square" rtlCol="0">
            <a:spAutoFit/>
          </a:bodyPr>
          <a:lstStyle/>
          <a:p>
            <a:pPr marL="342900" indent="-342900">
              <a:buFont typeface="+mj-lt"/>
              <a:buAutoNum type="arabicPeriod" startAt="3"/>
            </a:pPr>
            <a:r>
              <a:rPr lang="sk-SK" dirty="0" smtClean="0">
                <a:solidFill>
                  <a:schemeClr val="bg2">
                    <a:lumMod val="75000"/>
                  </a:schemeClr>
                </a:solidFill>
              </a:rPr>
              <a:t>exotické urýchľovače</a:t>
            </a:r>
            <a:endParaRPr lang="pl-PL" dirty="0" smtClean="0">
              <a:solidFill>
                <a:schemeClr val="bg2">
                  <a:lumMod val="75000"/>
                </a:schemeClr>
              </a:solidFill>
            </a:endParaRPr>
          </a:p>
          <a:p>
            <a:pPr marL="800100" lvl="1" indent="-342900">
              <a:buFont typeface="Arial" pitchFamily="34" charset="0"/>
              <a:buChar char="•"/>
            </a:pPr>
            <a:r>
              <a:rPr lang="pl-PL" dirty="0" smtClean="0">
                <a:solidFill>
                  <a:schemeClr val="bg1"/>
                </a:solidFill>
              </a:rPr>
              <a:t>neznáme superťažké častice</a:t>
            </a:r>
            <a:endParaRPr lang="sk-SK" dirty="0">
              <a:solidFill>
                <a:schemeClr val="bg1"/>
              </a:solidFill>
            </a:endParaRPr>
          </a:p>
        </p:txBody>
      </p:sp>
    </p:spTree>
    <p:extLst>
      <p:ext uri="{BB962C8B-B14F-4D97-AF65-F5344CB8AC3E}">
        <p14:creationId xmlns:p14="http://schemas.microsoft.com/office/powerpoint/2010/main" val="76457119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Skupina 6"/>
          <p:cNvGrpSpPr/>
          <p:nvPr/>
        </p:nvGrpSpPr>
        <p:grpSpPr>
          <a:xfrm>
            <a:off x="2812645" y="4299872"/>
            <a:ext cx="2632468" cy="1473987"/>
            <a:chOff x="1218539" y="2187374"/>
            <a:chExt cx="4039660" cy="2397493"/>
          </a:xfrm>
        </p:grpSpPr>
        <p:cxnSp>
          <p:nvCxnSpPr>
            <p:cNvPr id="6" name="Rovná spojnica 5"/>
            <p:cNvCxnSpPr/>
            <p:nvPr/>
          </p:nvCxnSpPr>
          <p:spPr>
            <a:xfrm>
              <a:off x="1405608" y="294759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a:off x="1320416" y="316489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ovná spojnica 11"/>
            <p:cNvCxnSpPr/>
            <p:nvPr/>
          </p:nvCxnSpPr>
          <p:spPr>
            <a:xfrm>
              <a:off x="1580828" y="272153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a:off x="1747744" y="273417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ovná spojnica 13"/>
            <p:cNvCxnSpPr/>
            <p:nvPr/>
          </p:nvCxnSpPr>
          <p:spPr>
            <a:xfrm>
              <a:off x="1716540" y="288839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ovná spojnica 14"/>
            <p:cNvCxnSpPr/>
            <p:nvPr/>
          </p:nvCxnSpPr>
          <p:spPr>
            <a:xfrm>
              <a:off x="1587724" y="305397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ovná spojnica 15"/>
            <p:cNvCxnSpPr/>
            <p:nvPr/>
          </p:nvCxnSpPr>
          <p:spPr>
            <a:xfrm>
              <a:off x="2032112" y="287817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ovná spojnica 16"/>
            <p:cNvCxnSpPr/>
            <p:nvPr/>
          </p:nvCxnSpPr>
          <p:spPr>
            <a:xfrm>
              <a:off x="1955836" y="304134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ovná spojnica 17"/>
            <p:cNvCxnSpPr/>
            <p:nvPr/>
          </p:nvCxnSpPr>
          <p:spPr>
            <a:xfrm>
              <a:off x="1743476" y="310441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ovná spojnica 18"/>
            <p:cNvCxnSpPr/>
            <p:nvPr/>
          </p:nvCxnSpPr>
          <p:spPr>
            <a:xfrm>
              <a:off x="1882380" y="251658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ovná spojnica 19"/>
            <p:cNvCxnSpPr/>
            <p:nvPr/>
          </p:nvCxnSpPr>
          <p:spPr>
            <a:xfrm>
              <a:off x="1392424" y="256048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ovná spojnica 20"/>
            <p:cNvCxnSpPr/>
            <p:nvPr/>
          </p:nvCxnSpPr>
          <p:spPr>
            <a:xfrm>
              <a:off x="2182987" y="326316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ovná spojnica 21"/>
            <p:cNvCxnSpPr/>
            <p:nvPr/>
          </p:nvCxnSpPr>
          <p:spPr>
            <a:xfrm>
              <a:off x="2097795" y="348046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ovná spojnica 22"/>
            <p:cNvCxnSpPr/>
            <p:nvPr/>
          </p:nvCxnSpPr>
          <p:spPr>
            <a:xfrm>
              <a:off x="2358207" y="303711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ovná spojnica 23"/>
            <p:cNvCxnSpPr/>
            <p:nvPr/>
          </p:nvCxnSpPr>
          <p:spPr>
            <a:xfrm>
              <a:off x="2525123" y="304974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ovná spojnica 24"/>
            <p:cNvCxnSpPr/>
            <p:nvPr/>
          </p:nvCxnSpPr>
          <p:spPr>
            <a:xfrm>
              <a:off x="2493919" y="320396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ovná spojnica 25"/>
            <p:cNvCxnSpPr/>
            <p:nvPr/>
          </p:nvCxnSpPr>
          <p:spPr>
            <a:xfrm>
              <a:off x="2365103" y="336955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ovná spojnica 26"/>
            <p:cNvCxnSpPr/>
            <p:nvPr/>
          </p:nvCxnSpPr>
          <p:spPr>
            <a:xfrm>
              <a:off x="2809491" y="319374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ovná spojnica 27"/>
            <p:cNvCxnSpPr/>
            <p:nvPr/>
          </p:nvCxnSpPr>
          <p:spPr>
            <a:xfrm>
              <a:off x="2733215" y="335691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ovná spojnica 28"/>
            <p:cNvCxnSpPr/>
            <p:nvPr/>
          </p:nvCxnSpPr>
          <p:spPr>
            <a:xfrm>
              <a:off x="2520855" y="341999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ovná spojnica 29"/>
            <p:cNvCxnSpPr/>
            <p:nvPr/>
          </p:nvCxnSpPr>
          <p:spPr>
            <a:xfrm>
              <a:off x="2659759" y="283215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Rovná spojnica 30"/>
            <p:cNvCxnSpPr/>
            <p:nvPr/>
          </p:nvCxnSpPr>
          <p:spPr>
            <a:xfrm>
              <a:off x="2169803" y="287605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ovná spojnica 31"/>
            <p:cNvCxnSpPr/>
            <p:nvPr/>
          </p:nvCxnSpPr>
          <p:spPr>
            <a:xfrm>
              <a:off x="1218539" y="250568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ovná spojnica 32"/>
            <p:cNvCxnSpPr/>
            <p:nvPr/>
          </p:nvCxnSpPr>
          <p:spPr>
            <a:xfrm>
              <a:off x="1746853" y="4050327"/>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ovná spojnica 33"/>
            <p:cNvCxnSpPr/>
            <p:nvPr/>
          </p:nvCxnSpPr>
          <p:spPr>
            <a:xfrm>
              <a:off x="1423981" y="349123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Rovná spojnica 34"/>
            <p:cNvCxnSpPr/>
            <p:nvPr/>
          </p:nvCxnSpPr>
          <p:spPr>
            <a:xfrm>
              <a:off x="1590897" y="350386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Rovná spojnica 35"/>
            <p:cNvCxnSpPr/>
            <p:nvPr/>
          </p:nvCxnSpPr>
          <p:spPr>
            <a:xfrm>
              <a:off x="1559693" y="365808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Rovná spojnica 36"/>
            <p:cNvCxnSpPr/>
            <p:nvPr/>
          </p:nvCxnSpPr>
          <p:spPr>
            <a:xfrm>
              <a:off x="1430877" y="382367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Rovná spojnica 37"/>
            <p:cNvCxnSpPr/>
            <p:nvPr/>
          </p:nvCxnSpPr>
          <p:spPr>
            <a:xfrm>
              <a:off x="1875265" y="364786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Rovná spojnica 38"/>
            <p:cNvCxnSpPr/>
            <p:nvPr/>
          </p:nvCxnSpPr>
          <p:spPr>
            <a:xfrm>
              <a:off x="1798989" y="3811037"/>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Rovná spojnica 39"/>
            <p:cNvCxnSpPr/>
            <p:nvPr/>
          </p:nvCxnSpPr>
          <p:spPr>
            <a:xfrm>
              <a:off x="1586629" y="387411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Rovná spojnica 40"/>
            <p:cNvCxnSpPr/>
            <p:nvPr/>
          </p:nvCxnSpPr>
          <p:spPr>
            <a:xfrm>
              <a:off x="1725533" y="3286277"/>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Rovná spojnica 41"/>
            <p:cNvCxnSpPr/>
            <p:nvPr/>
          </p:nvCxnSpPr>
          <p:spPr>
            <a:xfrm>
              <a:off x="1235577" y="3330177"/>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Rovná spojnica 42"/>
            <p:cNvCxnSpPr/>
            <p:nvPr/>
          </p:nvCxnSpPr>
          <p:spPr>
            <a:xfrm>
              <a:off x="2026140" y="403286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Rovná spojnica 43"/>
            <p:cNvCxnSpPr/>
            <p:nvPr/>
          </p:nvCxnSpPr>
          <p:spPr>
            <a:xfrm>
              <a:off x="3509098" y="377141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Rovná spojnica 44"/>
            <p:cNvCxnSpPr/>
            <p:nvPr/>
          </p:nvCxnSpPr>
          <p:spPr>
            <a:xfrm>
              <a:off x="2012956" y="364574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Rovná spojnica 45"/>
            <p:cNvCxnSpPr/>
            <p:nvPr/>
          </p:nvCxnSpPr>
          <p:spPr>
            <a:xfrm>
              <a:off x="3858584" y="367792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ovná spojnica 46"/>
            <p:cNvCxnSpPr/>
            <p:nvPr/>
          </p:nvCxnSpPr>
          <p:spPr>
            <a:xfrm>
              <a:off x="3773392" y="389522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ovná spojnica 47"/>
            <p:cNvCxnSpPr/>
            <p:nvPr/>
          </p:nvCxnSpPr>
          <p:spPr>
            <a:xfrm>
              <a:off x="2465654" y="393061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ovná spojnica 48"/>
            <p:cNvCxnSpPr/>
            <p:nvPr/>
          </p:nvCxnSpPr>
          <p:spPr>
            <a:xfrm>
              <a:off x="2632570" y="394325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ovná spojnica 49"/>
            <p:cNvCxnSpPr/>
            <p:nvPr/>
          </p:nvCxnSpPr>
          <p:spPr>
            <a:xfrm>
              <a:off x="2601366" y="409747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ovná spojnica 50"/>
            <p:cNvCxnSpPr/>
            <p:nvPr/>
          </p:nvCxnSpPr>
          <p:spPr>
            <a:xfrm>
              <a:off x="4040700" y="378431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Rovná spojnica 51"/>
            <p:cNvCxnSpPr/>
            <p:nvPr/>
          </p:nvCxnSpPr>
          <p:spPr>
            <a:xfrm>
              <a:off x="2916938" y="408724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Rovná spojnica 52"/>
            <p:cNvCxnSpPr/>
            <p:nvPr/>
          </p:nvCxnSpPr>
          <p:spPr>
            <a:xfrm>
              <a:off x="4408812" y="377167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Rovná spojnica 53"/>
            <p:cNvCxnSpPr/>
            <p:nvPr/>
          </p:nvCxnSpPr>
          <p:spPr>
            <a:xfrm>
              <a:off x="4196452" y="383475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Rovná spojnica 54"/>
            <p:cNvCxnSpPr/>
            <p:nvPr/>
          </p:nvCxnSpPr>
          <p:spPr>
            <a:xfrm>
              <a:off x="2767206" y="372565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ovná spojnica 55"/>
            <p:cNvCxnSpPr/>
            <p:nvPr/>
          </p:nvCxnSpPr>
          <p:spPr>
            <a:xfrm>
              <a:off x="2277250" y="376955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Rovná spojnica 56"/>
            <p:cNvCxnSpPr/>
            <p:nvPr/>
          </p:nvCxnSpPr>
          <p:spPr>
            <a:xfrm>
              <a:off x="4635963" y="399349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Rovná spojnica 57"/>
            <p:cNvCxnSpPr/>
            <p:nvPr/>
          </p:nvCxnSpPr>
          <p:spPr>
            <a:xfrm>
              <a:off x="4811183" y="376744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Rovná spojnica 58"/>
            <p:cNvCxnSpPr/>
            <p:nvPr/>
          </p:nvCxnSpPr>
          <p:spPr>
            <a:xfrm>
              <a:off x="4978099" y="378007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Rovná spojnica 59"/>
            <p:cNvCxnSpPr/>
            <p:nvPr/>
          </p:nvCxnSpPr>
          <p:spPr>
            <a:xfrm>
              <a:off x="4946895" y="393429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Rovná spojnica 60"/>
            <p:cNvCxnSpPr/>
            <p:nvPr/>
          </p:nvCxnSpPr>
          <p:spPr>
            <a:xfrm>
              <a:off x="4818079" y="409988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Rovná spojnica 61"/>
            <p:cNvCxnSpPr/>
            <p:nvPr/>
          </p:nvCxnSpPr>
          <p:spPr>
            <a:xfrm>
              <a:off x="5186191" y="408724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Rovná spojnica 62"/>
            <p:cNvCxnSpPr/>
            <p:nvPr/>
          </p:nvCxnSpPr>
          <p:spPr>
            <a:xfrm>
              <a:off x="4973831" y="415032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Rovná spojnica 63"/>
            <p:cNvCxnSpPr/>
            <p:nvPr/>
          </p:nvCxnSpPr>
          <p:spPr>
            <a:xfrm>
              <a:off x="3544585" y="404123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Rovná spojnica 64"/>
            <p:cNvCxnSpPr/>
            <p:nvPr/>
          </p:nvCxnSpPr>
          <p:spPr>
            <a:xfrm>
              <a:off x="3054629" y="408513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Rovná spojnica 65"/>
            <p:cNvCxnSpPr/>
            <p:nvPr/>
          </p:nvCxnSpPr>
          <p:spPr>
            <a:xfrm>
              <a:off x="4178509" y="401660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Rovná spojnica 66"/>
            <p:cNvCxnSpPr/>
            <p:nvPr/>
          </p:nvCxnSpPr>
          <p:spPr>
            <a:xfrm>
              <a:off x="3688553" y="406050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Rovná spojnica 67"/>
            <p:cNvCxnSpPr/>
            <p:nvPr/>
          </p:nvCxnSpPr>
          <p:spPr>
            <a:xfrm>
              <a:off x="2429650" y="258835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Rovná spojnica 68"/>
            <p:cNvCxnSpPr/>
            <p:nvPr/>
          </p:nvCxnSpPr>
          <p:spPr>
            <a:xfrm>
              <a:off x="3292221" y="268663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Rovná spojnica 69"/>
            <p:cNvCxnSpPr/>
            <p:nvPr/>
          </p:nvCxnSpPr>
          <p:spPr>
            <a:xfrm>
              <a:off x="3603153" y="262743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Rovná spojnica 70"/>
            <p:cNvCxnSpPr/>
            <p:nvPr/>
          </p:nvCxnSpPr>
          <p:spPr>
            <a:xfrm>
              <a:off x="3474337" y="279301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Rovná spojnica 71"/>
            <p:cNvCxnSpPr/>
            <p:nvPr/>
          </p:nvCxnSpPr>
          <p:spPr>
            <a:xfrm>
              <a:off x="3842449" y="278038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Rovná spojnica 72"/>
            <p:cNvCxnSpPr/>
            <p:nvPr/>
          </p:nvCxnSpPr>
          <p:spPr>
            <a:xfrm>
              <a:off x="3630089" y="284345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Rovná spojnica 73"/>
            <p:cNvCxnSpPr/>
            <p:nvPr/>
          </p:nvCxnSpPr>
          <p:spPr>
            <a:xfrm>
              <a:off x="2834767" y="270974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Rovná spojnica 74"/>
            <p:cNvCxnSpPr/>
            <p:nvPr/>
          </p:nvCxnSpPr>
          <p:spPr>
            <a:xfrm>
              <a:off x="2344811" y="275364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Rovná spojnica 75"/>
            <p:cNvCxnSpPr/>
            <p:nvPr/>
          </p:nvCxnSpPr>
          <p:spPr>
            <a:xfrm>
              <a:off x="2950537" y="307845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Rovná spojnica 76"/>
            <p:cNvCxnSpPr/>
            <p:nvPr/>
          </p:nvCxnSpPr>
          <p:spPr>
            <a:xfrm>
              <a:off x="3214831" y="320226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Rovná spojnica 77"/>
            <p:cNvCxnSpPr/>
            <p:nvPr/>
          </p:nvCxnSpPr>
          <p:spPr>
            <a:xfrm>
              <a:off x="3482139" y="309135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Rovná spojnica 78"/>
            <p:cNvCxnSpPr/>
            <p:nvPr/>
          </p:nvCxnSpPr>
          <p:spPr>
            <a:xfrm>
              <a:off x="3850251" y="3078717"/>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Rovná spojnica 79"/>
            <p:cNvCxnSpPr/>
            <p:nvPr/>
          </p:nvCxnSpPr>
          <p:spPr>
            <a:xfrm>
              <a:off x="3637891" y="314179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Rovná spojnica 80"/>
            <p:cNvCxnSpPr/>
            <p:nvPr/>
          </p:nvCxnSpPr>
          <p:spPr>
            <a:xfrm>
              <a:off x="4077402" y="330054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Rovná spojnica 81"/>
            <p:cNvCxnSpPr/>
            <p:nvPr/>
          </p:nvCxnSpPr>
          <p:spPr>
            <a:xfrm>
              <a:off x="4252622" y="307448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Rovná spojnica 82"/>
            <p:cNvCxnSpPr/>
            <p:nvPr/>
          </p:nvCxnSpPr>
          <p:spPr>
            <a:xfrm>
              <a:off x="4419538" y="308712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Rovná spojnica 83"/>
            <p:cNvCxnSpPr/>
            <p:nvPr/>
          </p:nvCxnSpPr>
          <p:spPr>
            <a:xfrm>
              <a:off x="4388334" y="324134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Rovná spojnica 84"/>
            <p:cNvCxnSpPr/>
            <p:nvPr/>
          </p:nvCxnSpPr>
          <p:spPr>
            <a:xfrm>
              <a:off x="4259518" y="340692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Rovná spojnica 85"/>
            <p:cNvCxnSpPr/>
            <p:nvPr/>
          </p:nvCxnSpPr>
          <p:spPr>
            <a:xfrm>
              <a:off x="4627630" y="339428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Rovná spojnica 86"/>
            <p:cNvCxnSpPr/>
            <p:nvPr/>
          </p:nvCxnSpPr>
          <p:spPr>
            <a:xfrm>
              <a:off x="4415270" y="345736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Rovná spojnica 87"/>
            <p:cNvCxnSpPr/>
            <p:nvPr/>
          </p:nvCxnSpPr>
          <p:spPr>
            <a:xfrm>
              <a:off x="3619948" y="332365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Rovná spojnica 88"/>
            <p:cNvCxnSpPr/>
            <p:nvPr/>
          </p:nvCxnSpPr>
          <p:spPr>
            <a:xfrm>
              <a:off x="3129992" y="336755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Rovná spojnica 89"/>
            <p:cNvCxnSpPr/>
            <p:nvPr/>
          </p:nvCxnSpPr>
          <p:spPr>
            <a:xfrm>
              <a:off x="1689530" y="4368844"/>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Rovná spojnica 90"/>
            <p:cNvCxnSpPr/>
            <p:nvPr/>
          </p:nvCxnSpPr>
          <p:spPr>
            <a:xfrm>
              <a:off x="1687649" y="224784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Rovná spojnica 91"/>
            <p:cNvCxnSpPr/>
            <p:nvPr/>
          </p:nvCxnSpPr>
          <p:spPr>
            <a:xfrm>
              <a:off x="4076704" y="4301153"/>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Rovná spojnica 92"/>
            <p:cNvCxnSpPr/>
            <p:nvPr/>
          </p:nvCxnSpPr>
          <p:spPr>
            <a:xfrm>
              <a:off x="4424337" y="4301153"/>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Rovná spojnica 93"/>
            <p:cNvCxnSpPr/>
            <p:nvPr/>
          </p:nvCxnSpPr>
          <p:spPr>
            <a:xfrm>
              <a:off x="2320014" y="4276532"/>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Rovná spojnica 94"/>
            <p:cNvCxnSpPr/>
            <p:nvPr/>
          </p:nvCxnSpPr>
          <p:spPr>
            <a:xfrm>
              <a:off x="2962354" y="3717180"/>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Rovná spojnica 95"/>
            <p:cNvCxnSpPr/>
            <p:nvPr/>
          </p:nvCxnSpPr>
          <p:spPr>
            <a:xfrm>
              <a:off x="1909842" y="4282039"/>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Rovná spojnica 96"/>
            <p:cNvCxnSpPr/>
            <p:nvPr/>
          </p:nvCxnSpPr>
          <p:spPr>
            <a:xfrm>
              <a:off x="3929619" y="3365810"/>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Rovná spojnica 97"/>
            <p:cNvCxnSpPr/>
            <p:nvPr/>
          </p:nvCxnSpPr>
          <p:spPr>
            <a:xfrm>
              <a:off x="2110709" y="218737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Rovná spojnica 98"/>
            <p:cNvCxnSpPr/>
            <p:nvPr/>
          </p:nvCxnSpPr>
          <p:spPr>
            <a:xfrm>
              <a:off x="3194323" y="382260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Rovná spojnica 99"/>
            <p:cNvCxnSpPr/>
            <p:nvPr/>
          </p:nvCxnSpPr>
          <p:spPr>
            <a:xfrm>
              <a:off x="2150360" y="4050326"/>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Rovná spojnica 100"/>
            <p:cNvCxnSpPr/>
            <p:nvPr/>
          </p:nvCxnSpPr>
          <p:spPr>
            <a:xfrm>
              <a:off x="2550220" y="234612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Rovná spojnica 101"/>
            <p:cNvCxnSpPr/>
            <p:nvPr/>
          </p:nvCxnSpPr>
          <p:spPr>
            <a:xfrm>
              <a:off x="3442334" y="3412608"/>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Rovná spojnica 102"/>
            <p:cNvCxnSpPr/>
            <p:nvPr/>
          </p:nvCxnSpPr>
          <p:spPr>
            <a:xfrm>
              <a:off x="4625411" y="4275206"/>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Rovná spojnica 103"/>
            <p:cNvCxnSpPr/>
            <p:nvPr/>
          </p:nvCxnSpPr>
          <p:spPr>
            <a:xfrm>
              <a:off x="2861152" y="228692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Rovná spojnica 104"/>
            <p:cNvCxnSpPr/>
            <p:nvPr/>
          </p:nvCxnSpPr>
          <p:spPr>
            <a:xfrm>
              <a:off x="3090226" y="276664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Rovná spojnica 105"/>
            <p:cNvCxnSpPr/>
            <p:nvPr/>
          </p:nvCxnSpPr>
          <p:spPr>
            <a:xfrm>
              <a:off x="3370326" y="245228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Rovná spojnica 106"/>
            <p:cNvCxnSpPr/>
            <p:nvPr/>
          </p:nvCxnSpPr>
          <p:spPr>
            <a:xfrm>
              <a:off x="3298319" y="4293687"/>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Rovná spojnica 107"/>
            <p:cNvCxnSpPr/>
            <p:nvPr/>
          </p:nvCxnSpPr>
          <p:spPr>
            <a:xfrm>
              <a:off x="2092766" y="236923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Rovná spojnica 108"/>
            <p:cNvCxnSpPr/>
            <p:nvPr/>
          </p:nvCxnSpPr>
          <p:spPr>
            <a:xfrm>
              <a:off x="1602810" y="241313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Rovná spojnica 111"/>
            <p:cNvCxnSpPr/>
            <p:nvPr/>
          </p:nvCxnSpPr>
          <p:spPr>
            <a:xfrm>
              <a:off x="3143050" y="230512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Rovná spojnica 112"/>
            <p:cNvCxnSpPr/>
            <p:nvPr/>
          </p:nvCxnSpPr>
          <p:spPr>
            <a:xfrm>
              <a:off x="3121419" y="245585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Ovál 3"/>
          <p:cNvSpPr/>
          <p:nvPr/>
        </p:nvSpPr>
        <p:spPr>
          <a:xfrm>
            <a:off x="-612576" y="4365104"/>
            <a:ext cx="10297144" cy="2951313"/>
          </a:xfrm>
          <a:prstGeom prst="ellipse">
            <a:avLst/>
          </a:prstGeom>
          <a:gradFill>
            <a:gsLst>
              <a:gs pos="0">
                <a:schemeClr val="accent6">
                  <a:lumMod val="50000"/>
                  <a:alpha val="13000"/>
                </a:schemeClr>
              </a:gs>
              <a:gs pos="100000">
                <a:schemeClr val="bg2">
                  <a:lumMod val="10000"/>
                  <a:alpha val="0"/>
                </a:schemeClr>
              </a:gs>
            </a:gsLst>
            <a:path path="circle">
              <a:fillToRect l="50000" t="50000" r="50000" b="50000"/>
            </a:path>
          </a:gradFill>
          <a:ln>
            <a:noFill/>
          </a:ln>
          <a:effectLst>
            <a:glow rad="1905000">
              <a:schemeClr val="tx2">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Ovál 7"/>
          <p:cNvSpPr/>
          <p:nvPr/>
        </p:nvSpPr>
        <p:spPr>
          <a:xfrm>
            <a:off x="0" y="5157192"/>
            <a:ext cx="9252520" cy="2287217"/>
          </a:xfrm>
          <a:prstGeom prst="ellipse">
            <a:avLst/>
          </a:prstGeom>
          <a:gradFill>
            <a:gsLst>
              <a:gs pos="0">
                <a:schemeClr val="accent6">
                  <a:lumMod val="50000"/>
                  <a:alpha val="17000"/>
                </a:schemeClr>
              </a:gs>
              <a:gs pos="100000">
                <a:schemeClr val="bg2">
                  <a:lumMod val="10000"/>
                  <a:alpha val="0"/>
                </a:schemeClr>
              </a:gs>
            </a:gsLst>
            <a:path path="circle">
              <a:fillToRect l="50000" t="50000" r="50000" b="50000"/>
            </a:path>
          </a:gradFill>
          <a:ln>
            <a:noFill/>
          </a:ln>
          <a:effectLst>
            <a:glow rad="1905000">
              <a:schemeClr val="tx2">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30" name="Picture 6" descr="http://static.tumblr.com/771149523cde872ad944ac71b0b0d69a/iflio9i/WWxmgwnl1/tumblr_static_space-universe-408.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9917" l="0" r="100000">
                        <a14:foregroundMark x1="9479" y1="95417" x2="87188" y2="94750"/>
                        <a14:foregroundMark x1="49063" y1="85833" x2="55313" y2="89083"/>
                        <a14:backgroundMark x1="3646" y1="82167" x2="52708" y2="59167"/>
                        <a14:backgroundMark x1="53281" y1="65417" x2="95990" y2="78417"/>
                        <a14:backgroundMark x1="89896" y1="78917" x2="97083" y2="85167"/>
                        <a14:backgroundMark x1="99115" y1="89083" x2="57448" y2="63083"/>
                        <a14:backgroundMark x1="573" y1="92000" x2="12448" y2="83250"/>
                        <a14:backgroundMark x1="19219" y1="79500" x2="35313" y2="73500"/>
                        <a14:backgroundMark x1="38177" y1="73500" x2="62083" y2="71667"/>
                        <a14:backgroundMark x1="64531" y1="74167" x2="83958" y2="81583"/>
                      </a14:backgroundRemoval>
                    </a14:imgEffect>
                  </a14:imgLayer>
                </a14:imgProps>
              </a:ext>
              <a:ext uri="{28A0092B-C50C-407E-A947-70E740481C1C}">
                <a14:useLocalDpi xmlns:a14="http://schemas.microsoft.com/office/drawing/2010/main" val="0"/>
              </a:ext>
            </a:extLst>
          </a:blip>
          <a:srcRect t="70704" b="5355"/>
          <a:stretch/>
        </p:blipFill>
        <p:spPr bwMode="auto">
          <a:xfrm>
            <a:off x="-11493" y="5661249"/>
            <a:ext cx="9155494"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BlokTextu 8"/>
          <p:cNvSpPr txBox="1"/>
          <p:nvPr/>
        </p:nvSpPr>
        <p:spPr>
          <a:xfrm>
            <a:off x="5659559" y="2452826"/>
            <a:ext cx="3491880" cy="400110"/>
          </a:xfrm>
          <a:prstGeom prst="rect">
            <a:avLst/>
          </a:prstGeom>
          <a:solidFill>
            <a:schemeClr val="tx2">
              <a:lumMod val="50000"/>
            </a:schemeClr>
          </a:solidFill>
        </p:spPr>
        <p:txBody>
          <a:bodyPr wrap="square" rtlCol="0">
            <a:spAutoFit/>
          </a:bodyPr>
          <a:lstStyle/>
          <a:p>
            <a:pPr algn="ctr"/>
            <a:r>
              <a:rPr lang="sk-SK" sz="2000" b="1" dirty="0" smtClean="0">
                <a:solidFill>
                  <a:schemeClr val="bg1"/>
                </a:solidFill>
              </a:rPr>
              <a:t>Primárne kozmické žiarenie</a:t>
            </a:r>
            <a:endParaRPr lang="sk-SK" sz="2000" b="1" dirty="0">
              <a:solidFill>
                <a:schemeClr val="bg1"/>
              </a:solidFill>
            </a:endParaRPr>
          </a:p>
        </p:txBody>
      </p:sp>
      <p:sp>
        <p:nvSpPr>
          <p:cNvPr id="116" name="BlokTextu 115"/>
          <p:cNvSpPr txBox="1"/>
          <p:nvPr/>
        </p:nvSpPr>
        <p:spPr>
          <a:xfrm>
            <a:off x="5652120" y="5080667"/>
            <a:ext cx="3491880" cy="400110"/>
          </a:xfrm>
          <a:prstGeom prst="rect">
            <a:avLst/>
          </a:prstGeom>
          <a:solidFill>
            <a:schemeClr val="tx2">
              <a:lumMod val="50000"/>
            </a:schemeClr>
          </a:solidFill>
        </p:spPr>
        <p:txBody>
          <a:bodyPr wrap="square" rtlCol="0">
            <a:spAutoFit/>
          </a:bodyPr>
          <a:lstStyle/>
          <a:p>
            <a:pPr algn="ctr"/>
            <a:r>
              <a:rPr lang="sk-SK" sz="2000" b="1" dirty="0" smtClean="0">
                <a:solidFill>
                  <a:schemeClr val="bg1"/>
                </a:solidFill>
              </a:rPr>
              <a:t>Sekundárne kozmické žiarenie</a:t>
            </a:r>
            <a:endParaRPr lang="sk-SK" sz="2000" b="1" dirty="0">
              <a:solidFill>
                <a:schemeClr val="bg1"/>
              </a:solidFill>
            </a:endParaRPr>
          </a:p>
        </p:txBody>
      </p:sp>
      <p:sp>
        <p:nvSpPr>
          <p:cNvPr id="155" name="Ovál 154"/>
          <p:cNvSpPr/>
          <p:nvPr/>
        </p:nvSpPr>
        <p:spPr>
          <a:xfrm>
            <a:off x="3135248" y="327256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64" name="Ovál 163"/>
          <p:cNvSpPr/>
          <p:nvPr/>
        </p:nvSpPr>
        <p:spPr>
          <a:xfrm>
            <a:off x="2997940" y="328498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65" name="Ovál 164"/>
          <p:cNvSpPr/>
          <p:nvPr/>
        </p:nvSpPr>
        <p:spPr>
          <a:xfrm>
            <a:off x="3404115" y="348958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66" name="Ovál 165"/>
          <p:cNvSpPr/>
          <p:nvPr/>
        </p:nvSpPr>
        <p:spPr>
          <a:xfrm>
            <a:off x="3262833" y="330784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67" name="Ovál 166"/>
          <p:cNvSpPr/>
          <p:nvPr/>
        </p:nvSpPr>
        <p:spPr>
          <a:xfrm>
            <a:off x="3042322" y="31897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76" name="Ovál 175"/>
          <p:cNvSpPr/>
          <p:nvPr/>
        </p:nvSpPr>
        <p:spPr>
          <a:xfrm>
            <a:off x="2828173" y="334143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83" name="Ovál 182"/>
          <p:cNvSpPr/>
          <p:nvPr/>
        </p:nvSpPr>
        <p:spPr>
          <a:xfrm>
            <a:off x="2660297" y="344463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90" name="Ovál 189"/>
          <p:cNvSpPr/>
          <p:nvPr/>
        </p:nvSpPr>
        <p:spPr>
          <a:xfrm>
            <a:off x="2859569" y="320802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02" name="Ovál 201"/>
          <p:cNvSpPr/>
          <p:nvPr/>
        </p:nvSpPr>
        <p:spPr>
          <a:xfrm>
            <a:off x="2695573" y="331828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17" name="Ovál 216"/>
          <p:cNvSpPr/>
          <p:nvPr/>
        </p:nvSpPr>
        <p:spPr>
          <a:xfrm>
            <a:off x="2720489" y="316891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18" name="Ovál 217"/>
          <p:cNvSpPr/>
          <p:nvPr/>
        </p:nvSpPr>
        <p:spPr>
          <a:xfrm>
            <a:off x="2591218" y="328498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23" name="Ovál 222"/>
          <p:cNvSpPr/>
          <p:nvPr/>
        </p:nvSpPr>
        <p:spPr>
          <a:xfrm>
            <a:off x="3192940" y="31935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31" name="Ovál 230"/>
          <p:cNvSpPr/>
          <p:nvPr/>
        </p:nvSpPr>
        <p:spPr>
          <a:xfrm>
            <a:off x="3560412" y="355540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32" name="Ovál 231"/>
          <p:cNvSpPr/>
          <p:nvPr/>
        </p:nvSpPr>
        <p:spPr>
          <a:xfrm>
            <a:off x="3860806" y="406676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34" name="Ovál 233"/>
          <p:cNvSpPr/>
          <p:nvPr/>
        </p:nvSpPr>
        <p:spPr>
          <a:xfrm>
            <a:off x="2527281" y="314020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44" name="Ovál 243"/>
          <p:cNvSpPr/>
          <p:nvPr/>
        </p:nvSpPr>
        <p:spPr>
          <a:xfrm>
            <a:off x="2501064" y="360137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49" name="Ovál 248"/>
          <p:cNvSpPr/>
          <p:nvPr/>
        </p:nvSpPr>
        <p:spPr>
          <a:xfrm>
            <a:off x="2330226" y="354468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53" name="Ovál 252"/>
          <p:cNvSpPr/>
          <p:nvPr/>
        </p:nvSpPr>
        <p:spPr>
          <a:xfrm>
            <a:off x="2351611" y="371092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58" name="Ovál 257"/>
          <p:cNvSpPr/>
          <p:nvPr/>
        </p:nvSpPr>
        <p:spPr>
          <a:xfrm>
            <a:off x="2297185" y="32687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60" name="Ovál 259"/>
          <p:cNvSpPr/>
          <p:nvPr/>
        </p:nvSpPr>
        <p:spPr>
          <a:xfrm>
            <a:off x="2486920" y="34437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nvGrpSpPr>
          <p:cNvPr id="302" name="Skupina 301"/>
          <p:cNvGrpSpPr/>
          <p:nvPr/>
        </p:nvGrpSpPr>
        <p:grpSpPr>
          <a:xfrm>
            <a:off x="2425516" y="2961126"/>
            <a:ext cx="1335180" cy="1332519"/>
            <a:chOff x="1601764" y="1841397"/>
            <a:chExt cx="1335180" cy="1332519"/>
          </a:xfrm>
        </p:grpSpPr>
        <p:sp>
          <p:nvSpPr>
            <p:cNvPr id="119" name="Ovál 118"/>
            <p:cNvSpPr/>
            <p:nvPr/>
          </p:nvSpPr>
          <p:spPr>
            <a:xfrm>
              <a:off x="2339752" y="271075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0" name="Ovál 119"/>
            <p:cNvSpPr/>
            <p:nvPr/>
          </p:nvSpPr>
          <p:spPr>
            <a:xfrm>
              <a:off x="2509834" y="256490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1" name="Ovál 120"/>
            <p:cNvSpPr/>
            <p:nvPr/>
          </p:nvSpPr>
          <p:spPr>
            <a:xfrm>
              <a:off x="2464115" y="271793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2" name="Ovál 121"/>
            <p:cNvSpPr/>
            <p:nvPr/>
          </p:nvSpPr>
          <p:spPr>
            <a:xfrm>
              <a:off x="2587935" y="271075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3" name="Ovál 122"/>
            <p:cNvSpPr/>
            <p:nvPr/>
          </p:nvSpPr>
          <p:spPr>
            <a:xfrm>
              <a:off x="2247456" y="26140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4" name="Ovál 123"/>
            <p:cNvSpPr/>
            <p:nvPr/>
          </p:nvSpPr>
          <p:spPr>
            <a:xfrm>
              <a:off x="2473005" y="242088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5" name="Ovál 124"/>
            <p:cNvSpPr/>
            <p:nvPr/>
          </p:nvSpPr>
          <p:spPr>
            <a:xfrm>
              <a:off x="2271173" y="230115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6" name="Ovál 125"/>
            <p:cNvSpPr/>
            <p:nvPr/>
          </p:nvSpPr>
          <p:spPr>
            <a:xfrm>
              <a:off x="2201737" y="25094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7" name="Ovál 126"/>
            <p:cNvSpPr/>
            <p:nvPr/>
          </p:nvSpPr>
          <p:spPr>
            <a:xfrm>
              <a:off x="2005514" y="254204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8" name="Ovál 127"/>
            <p:cNvSpPr/>
            <p:nvPr/>
          </p:nvSpPr>
          <p:spPr>
            <a:xfrm>
              <a:off x="2395788" y="263691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9" name="Ovál 128"/>
            <p:cNvSpPr/>
            <p:nvPr/>
          </p:nvSpPr>
          <p:spPr>
            <a:xfrm>
              <a:off x="2051720" y="234687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0" name="Ovál 129"/>
            <p:cNvSpPr/>
            <p:nvPr/>
          </p:nvSpPr>
          <p:spPr>
            <a:xfrm>
              <a:off x="2116699" y="274314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1" name="Ovál 130"/>
            <p:cNvSpPr/>
            <p:nvPr/>
          </p:nvSpPr>
          <p:spPr>
            <a:xfrm>
              <a:off x="1894236" y="184139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2" name="Ovál 131"/>
            <p:cNvSpPr/>
            <p:nvPr/>
          </p:nvSpPr>
          <p:spPr>
            <a:xfrm>
              <a:off x="2137375" y="265305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3" name="Ovál 132"/>
            <p:cNvSpPr/>
            <p:nvPr/>
          </p:nvSpPr>
          <p:spPr>
            <a:xfrm>
              <a:off x="2247456" y="280721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4" name="Ovál 133"/>
            <p:cNvSpPr/>
            <p:nvPr/>
          </p:nvSpPr>
          <p:spPr>
            <a:xfrm>
              <a:off x="2395787" y="283249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5" name="Ovál 134"/>
            <p:cNvSpPr/>
            <p:nvPr/>
          </p:nvSpPr>
          <p:spPr>
            <a:xfrm>
              <a:off x="2264372" y="291989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6" name="Ovál 135"/>
            <p:cNvSpPr/>
            <p:nvPr/>
          </p:nvSpPr>
          <p:spPr>
            <a:xfrm>
              <a:off x="2114516" y="289703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7" name="Ovál 136"/>
            <p:cNvSpPr/>
            <p:nvPr/>
          </p:nvSpPr>
          <p:spPr>
            <a:xfrm>
              <a:off x="2162418" y="242088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8" name="Ovál 137"/>
            <p:cNvSpPr/>
            <p:nvPr/>
          </p:nvSpPr>
          <p:spPr>
            <a:xfrm>
              <a:off x="1990316" y="265964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9" name="Ovál 138"/>
            <p:cNvSpPr/>
            <p:nvPr/>
          </p:nvSpPr>
          <p:spPr>
            <a:xfrm>
              <a:off x="2372859" y="296561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0" name="Ovál 139"/>
            <p:cNvSpPr/>
            <p:nvPr/>
          </p:nvSpPr>
          <p:spPr>
            <a:xfrm>
              <a:off x="2493196" y="289865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1" name="Ovál 140"/>
            <p:cNvSpPr/>
            <p:nvPr/>
          </p:nvSpPr>
          <p:spPr>
            <a:xfrm>
              <a:off x="2005515" y="280988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2" name="Ovál 141"/>
            <p:cNvSpPr/>
            <p:nvPr/>
          </p:nvSpPr>
          <p:spPr>
            <a:xfrm>
              <a:off x="2185277" y="30338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3" name="Ovál 142"/>
            <p:cNvSpPr/>
            <p:nvPr/>
          </p:nvSpPr>
          <p:spPr>
            <a:xfrm>
              <a:off x="2065865" y="246335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4" name="Ovál 143"/>
            <p:cNvSpPr/>
            <p:nvPr/>
          </p:nvSpPr>
          <p:spPr>
            <a:xfrm>
              <a:off x="2362610" y="307238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5" name="Ovál 144"/>
            <p:cNvSpPr/>
            <p:nvPr/>
          </p:nvSpPr>
          <p:spPr>
            <a:xfrm>
              <a:off x="2516055" y="303237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6" name="Ovál 145"/>
            <p:cNvSpPr/>
            <p:nvPr/>
          </p:nvSpPr>
          <p:spPr>
            <a:xfrm>
              <a:off x="2587935" y="285131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7" name="Ovál 146"/>
            <p:cNvSpPr/>
            <p:nvPr/>
          </p:nvSpPr>
          <p:spPr>
            <a:xfrm>
              <a:off x="2418396" y="226742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8" name="Ovál 147"/>
            <p:cNvSpPr/>
            <p:nvPr/>
          </p:nvSpPr>
          <p:spPr>
            <a:xfrm>
              <a:off x="2372858" y="23698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9" name="Ovál 148"/>
            <p:cNvSpPr/>
            <p:nvPr/>
          </p:nvSpPr>
          <p:spPr>
            <a:xfrm>
              <a:off x="2611449" y="256833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53" name="Ovál 152"/>
            <p:cNvSpPr/>
            <p:nvPr/>
          </p:nvSpPr>
          <p:spPr>
            <a:xfrm>
              <a:off x="2657168" y="296510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69" name="Ovál 268"/>
            <p:cNvSpPr/>
            <p:nvPr/>
          </p:nvSpPr>
          <p:spPr>
            <a:xfrm>
              <a:off x="2891225" y="272297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0" name="Ovál 269"/>
            <p:cNvSpPr/>
            <p:nvPr/>
          </p:nvSpPr>
          <p:spPr>
            <a:xfrm>
              <a:off x="2695002" y="275557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1" name="Ovál 270"/>
            <p:cNvSpPr/>
            <p:nvPr/>
          </p:nvSpPr>
          <p:spPr>
            <a:xfrm>
              <a:off x="2741208" y="256040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2" name="Ovál 271"/>
            <p:cNvSpPr/>
            <p:nvPr/>
          </p:nvSpPr>
          <p:spPr>
            <a:xfrm>
              <a:off x="2826863" y="286658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3" name="Ovál 272"/>
            <p:cNvSpPr/>
            <p:nvPr/>
          </p:nvSpPr>
          <p:spPr>
            <a:xfrm>
              <a:off x="2851906" y="263441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4" name="Ovál 273"/>
            <p:cNvSpPr/>
            <p:nvPr/>
          </p:nvSpPr>
          <p:spPr>
            <a:xfrm>
              <a:off x="2679804" y="287317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5" name="Ovál 274"/>
            <p:cNvSpPr/>
            <p:nvPr/>
          </p:nvSpPr>
          <p:spPr>
            <a:xfrm>
              <a:off x="2755353" y="267688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6" name="Ovál 275"/>
            <p:cNvSpPr/>
            <p:nvPr/>
          </p:nvSpPr>
          <p:spPr>
            <a:xfrm>
              <a:off x="2045320" y="297799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7" name="Ovál 276"/>
            <p:cNvSpPr/>
            <p:nvPr/>
          </p:nvSpPr>
          <p:spPr>
            <a:xfrm>
              <a:off x="1849097" y="301059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8" name="Ovál 277"/>
            <p:cNvSpPr/>
            <p:nvPr/>
          </p:nvSpPr>
          <p:spPr>
            <a:xfrm>
              <a:off x="1895303" y="281542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9" name="Ovál 278"/>
            <p:cNvSpPr/>
            <p:nvPr/>
          </p:nvSpPr>
          <p:spPr>
            <a:xfrm>
              <a:off x="1980958" y="312160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0" name="Ovál 279"/>
            <p:cNvSpPr/>
            <p:nvPr/>
          </p:nvSpPr>
          <p:spPr>
            <a:xfrm>
              <a:off x="2006001" y="288943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1" name="Ovál 280"/>
            <p:cNvSpPr/>
            <p:nvPr/>
          </p:nvSpPr>
          <p:spPr>
            <a:xfrm>
              <a:off x="1833899" y="312819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2" name="Ovál 281"/>
            <p:cNvSpPr/>
            <p:nvPr/>
          </p:nvSpPr>
          <p:spPr>
            <a:xfrm>
              <a:off x="1909448" y="293190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3" name="Ovál 282"/>
            <p:cNvSpPr/>
            <p:nvPr/>
          </p:nvSpPr>
          <p:spPr>
            <a:xfrm>
              <a:off x="1813185" y="276600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4" name="Ovál 283"/>
            <p:cNvSpPr/>
            <p:nvPr/>
          </p:nvSpPr>
          <p:spPr>
            <a:xfrm>
              <a:off x="1616962" y="279860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5" name="Ovál 284"/>
            <p:cNvSpPr/>
            <p:nvPr/>
          </p:nvSpPr>
          <p:spPr>
            <a:xfrm>
              <a:off x="1663168" y="260343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6" name="Ovál 285"/>
            <p:cNvSpPr/>
            <p:nvPr/>
          </p:nvSpPr>
          <p:spPr>
            <a:xfrm>
              <a:off x="1748823" y="290961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7" name="Ovál 286"/>
            <p:cNvSpPr/>
            <p:nvPr/>
          </p:nvSpPr>
          <p:spPr>
            <a:xfrm>
              <a:off x="1773866" y="267744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8" name="Ovál 287"/>
            <p:cNvSpPr/>
            <p:nvPr/>
          </p:nvSpPr>
          <p:spPr>
            <a:xfrm>
              <a:off x="1601764" y="291620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9" name="Ovál 288"/>
            <p:cNvSpPr/>
            <p:nvPr/>
          </p:nvSpPr>
          <p:spPr>
            <a:xfrm>
              <a:off x="1677313" y="271991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97" name="Ovál 296"/>
            <p:cNvSpPr/>
            <p:nvPr/>
          </p:nvSpPr>
          <p:spPr>
            <a:xfrm flipH="1" flipV="1">
              <a:off x="1797972" y="244781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98" name="Ovál 297"/>
            <p:cNvSpPr/>
            <p:nvPr/>
          </p:nvSpPr>
          <p:spPr>
            <a:xfrm flipH="1" flipV="1">
              <a:off x="1945195" y="241408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99" name="Ovál 298"/>
            <p:cNvSpPr/>
            <p:nvPr/>
          </p:nvSpPr>
          <p:spPr>
            <a:xfrm flipH="1" flipV="1">
              <a:off x="1899657" y="251651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0" name="Ovál 299"/>
            <p:cNvSpPr/>
            <p:nvPr/>
          </p:nvSpPr>
          <p:spPr>
            <a:xfrm>
              <a:off x="1900866" y="269468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1" name="Ovál 300"/>
            <p:cNvSpPr/>
            <p:nvPr/>
          </p:nvSpPr>
          <p:spPr>
            <a:xfrm>
              <a:off x="1861547" y="260612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sp>
        <p:nvSpPr>
          <p:cNvPr id="303" name="Ovál 302"/>
          <p:cNvSpPr/>
          <p:nvPr/>
        </p:nvSpPr>
        <p:spPr>
          <a:xfrm>
            <a:off x="3655956" y="414530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4" name="Ovál 303"/>
          <p:cNvSpPr/>
          <p:nvPr/>
        </p:nvSpPr>
        <p:spPr>
          <a:xfrm>
            <a:off x="3846616" y="423397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5" name="Ovál 304"/>
          <p:cNvSpPr/>
          <p:nvPr/>
        </p:nvSpPr>
        <p:spPr>
          <a:xfrm>
            <a:off x="3655956" y="434940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6" name="Ovál 305"/>
          <p:cNvSpPr/>
          <p:nvPr/>
        </p:nvSpPr>
        <p:spPr>
          <a:xfrm>
            <a:off x="3491880" y="425415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7" name="Ovál 306"/>
          <p:cNvSpPr/>
          <p:nvPr/>
        </p:nvSpPr>
        <p:spPr>
          <a:xfrm>
            <a:off x="3269305" y="438059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8" name="Ovál 307"/>
          <p:cNvSpPr/>
          <p:nvPr/>
        </p:nvSpPr>
        <p:spPr>
          <a:xfrm>
            <a:off x="3517602" y="450742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9" name="Ovál 308"/>
          <p:cNvSpPr/>
          <p:nvPr/>
        </p:nvSpPr>
        <p:spPr>
          <a:xfrm>
            <a:off x="2912476" y="43040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nvGrpSpPr>
          <p:cNvPr id="317" name="Skupina 316"/>
          <p:cNvGrpSpPr/>
          <p:nvPr/>
        </p:nvGrpSpPr>
        <p:grpSpPr>
          <a:xfrm>
            <a:off x="2496920" y="2636912"/>
            <a:ext cx="608191" cy="411383"/>
            <a:chOff x="3150340" y="3342136"/>
            <a:chExt cx="608191" cy="411383"/>
          </a:xfrm>
        </p:grpSpPr>
        <p:sp>
          <p:nvSpPr>
            <p:cNvPr id="310" name="Ovál 309"/>
            <p:cNvSpPr/>
            <p:nvPr/>
          </p:nvSpPr>
          <p:spPr>
            <a:xfrm>
              <a:off x="3287648" y="342496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1" name="Ovál 310"/>
            <p:cNvSpPr/>
            <p:nvPr/>
          </p:nvSpPr>
          <p:spPr>
            <a:xfrm>
              <a:off x="3150340" y="343738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2" name="Ovál 311"/>
            <p:cNvSpPr/>
            <p:nvPr/>
          </p:nvSpPr>
          <p:spPr>
            <a:xfrm>
              <a:off x="3556515" y="364198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3" name="Ovál 312"/>
            <p:cNvSpPr/>
            <p:nvPr/>
          </p:nvSpPr>
          <p:spPr>
            <a:xfrm>
              <a:off x="3415233" y="346024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4" name="Ovál 313"/>
            <p:cNvSpPr/>
            <p:nvPr/>
          </p:nvSpPr>
          <p:spPr>
            <a:xfrm>
              <a:off x="3194722" y="33421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5" name="Ovál 314"/>
            <p:cNvSpPr/>
            <p:nvPr/>
          </p:nvSpPr>
          <p:spPr>
            <a:xfrm>
              <a:off x="3345340" y="33459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6" name="Ovál 315"/>
            <p:cNvSpPr/>
            <p:nvPr/>
          </p:nvSpPr>
          <p:spPr>
            <a:xfrm>
              <a:off x="3712812" y="370780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grpSp>
        <p:nvGrpSpPr>
          <p:cNvPr id="114" name="Skupina 113"/>
          <p:cNvGrpSpPr/>
          <p:nvPr/>
        </p:nvGrpSpPr>
        <p:grpSpPr>
          <a:xfrm>
            <a:off x="2049985" y="2225102"/>
            <a:ext cx="444107" cy="616433"/>
            <a:chOff x="2449585" y="3292607"/>
            <a:chExt cx="444107" cy="616433"/>
          </a:xfrm>
        </p:grpSpPr>
        <p:sp>
          <p:nvSpPr>
            <p:cNvPr id="318" name="Ovál 317"/>
            <p:cNvSpPr/>
            <p:nvPr/>
          </p:nvSpPr>
          <p:spPr>
            <a:xfrm>
              <a:off x="2812697" y="359703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9" name="Ovál 318"/>
            <p:cNvSpPr/>
            <p:nvPr/>
          </p:nvSpPr>
          <p:spPr>
            <a:xfrm>
              <a:off x="2847973" y="347068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0" name="Ovál 319"/>
            <p:cNvSpPr/>
            <p:nvPr/>
          </p:nvSpPr>
          <p:spPr>
            <a:xfrm>
              <a:off x="2743618" y="343738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1" name="Ovál 320"/>
            <p:cNvSpPr/>
            <p:nvPr/>
          </p:nvSpPr>
          <p:spPr>
            <a:xfrm>
              <a:off x="2679681" y="329260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2" name="Ovál 321"/>
            <p:cNvSpPr/>
            <p:nvPr/>
          </p:nvSpPr>
          <p:spPr>
            <a:xfrm>
              <a:off x="2653464" y="375377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3" name="Ovál 322"/>
            <p:cNvSpPr/>
            <p:nvPr/>
          </p:nvSpPr>
          <p:spPr>
            <a:xfrm>
              <a:off x="2482626" y="369708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4" name="Ovál 323"/>
            <p:cNvSpPr/>
            <p:nvPr/>
          </p:nvSpPr>
          <p:spPr>
            <a:xfrm>
              <a:off x="2504011" y="386332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5" name="Ovál 324"/>
            <p:cNvSpPr/>
            <p:nvPr/>
          </p:nvSpPr>
          <p:spPr>
            <a:xfrm>
              <a:off x="2449585" y="34211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6" name="Ovál 325"/>
            <p:cNvSpPr/>
            <p:nvPr/>
          </p:nvSpPr>
          <p:spPr>
            <a:xfrm>
              <a:off x="2639320" y="35961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grpSp>
        <p:nvGrpSpPr>
          <p:cNvPr id="115" name="Skupina 114"/>
          <p:cNvGrpSpPr/>
          <p:nvPr/>
        </p:nvGrpSpPr>
        <p:grpSpPr>
          <a:xfrm>
            <a:off x="2144978" y="2900901"/>
            <a:ext cx="375790" cy="203350"/>
            <a:chOff x="2482626" y="3596146"/>
            <a:chExt cx="375790" cy="203350"/>
          </a:xfrm>
        </p:grpSpPr>
        <p:sp>
          <p:nvSpPr>
            <p:cNvPr id="328" name="Ovál 327"/>
            <p:cNvSpPr/>
            <p:nvPr/>
          </p:nvSpPr>
          <p:spPr>
            <a:xfrm>
              <a:off x="2812697" y="359703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9" name="Ovál 328"/>
            <p:cNvSpPr/>
            <p:nvPr/>
          </p:nvSpPr>
          <p:spPr>
            <a:xfrm>
              <a:off x="2653464" y="375377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30" name="Ovál 329"/>
            <p:cNvSpPr/>
            <p:nvPr/>
          </p:nvSpPr>
          <p:spPr>
            <a:xfrm>
              <a:off x="2482626" y="369708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31" name="Ovál 330"/>
            <p:cNvSpPr/>
            <p:nvPr/>
          </p:nvSpPr>
          <p:spPr>
            <a:xfrm>
              <a:off x="2639320" y="35961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cxnSp>
        <p:nvCxnSpPr>
          <p:cNvPr id="327" name="Rovná spojovacia šípka 326"/>
          <p:cNvCxnSpPr/>
          <p:nvPr/>
        </p:nvCxnSpPr>
        <p:spPr>
          <a:xfrm>
            <a:off x="1475656" y="-459432"/>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6" name="Rovná spojovacia šípka 345"/>
          <p:cNvCxnSpPr/>
          <p:nvPr/>
        </p:nvCxnSpPr>
        <p:spPr>
          <a:xfrm>
            <a:off x="1979712" y="-459432"/>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7" name="Rovná spojovacia šípka 346"/>
          <p:cNvCxnSpPr/>
          <p:nvPr/>
        </p:nvCxnSpPr>
        <p:spPr>
          <a:xfrm>
            <a:off x="2458816" y="-459432"/>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8" name="Rovná spojovacia šípka 347"/>
          <p:cNvCxnSpPr/>
          <p:nvPr/>
        </p:nvCxnSpPr>
        <p:spPr>
          <a:xfrm>
            <a:off x="2948814" y="-459432"/>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5" name="Nadpis 1"/>
          <p:cNvSpPr txBox="1">
            <a:spLocks/>
          </p:cNvSpPr>
          <p:nvPr/>
        </p:nvSpPr>
        <p:spPr>
          <a:xfrm>
            <a:off x="3394033" y="485800"/>
            <a:ext cx="5368716"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dirty="0" smtClean="0">
                <a:solidFill>
                  <a:schemeClr val="bg1"/>
                </a:solidFill>
              </a:rPr>
              <a:t>Typy kozmického žiarenia</a:t>
            </a:r>
            <a:endParaRPr lang="sk-SK" dirty="0">
              <a:solidFill>
                <a:schemeClr val="bg1"/>
              </a:solidFill>
            </a:endParaRPr>
          </a:p>
        </p:txBody>
      </p:sp>
    </p:spTree>
    <p:extLst>
      <p:ext uri="{BB962C8B-B14F-4D97-AF65-F5344CB8AC3E}">
        <p14:creationId xmlns:p14="http://schemas.microsoft.com/office/powerpoint/2010/main" val="266721673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Skupina 6"/>
          <p:cNvGrpSpPr/>
          <p:nvPr/>
        </p:nvGrpSpPr>
        <p:grpSpPr>
          <a:xfrm>
            <a:off x="2812645" y="4299872"/>
            <a:ext cx="2632468" cy="1473987"/>
            <a:chOff x="1218539" y="2187374"/>
            <a:chExt cx="4039660" cy="2397493"/>
          </a:xfrm>
        </p:grpSpPr>
        <p:cxnSp>
          <p:nvCxnSpPr>
            <p:cNvPr id="6" name="Rovná spojnica 5"/>
            <p:cNvCxnSpPr/>
            <p:nvPr/>
          </p:nvCxnSpPr>
          <p:spPr>
            <a:xfrm>
              <a:off x="1405608" y="294759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a:off x="1320416" y="316489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ovná spojnica 11"/>
            <p:cNvCxnSpPr/>
            <p:nvPr/>
          </p:nvCxnSpPr>
          <p:spPr>
            <a:xfrm>
              <a:off x="1580828" y="272153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a:off x="1747744" y="273417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ovná spojnica 13"/>
            <p:cNvCxnSpPr/>
            <p:nvPr/>
          </p:nvCxnSpPr>
          <p:spPr>
            <a:xfrm>
              <a:off x="1716540" y="288839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ovná spojnica 14"/>
            <p:cNvCxnSpPr/>
            <p:nvPr/>
          </p:nvCxnSpPr>
          <p:spPr>
            <a:xfrm>
              <a:off x="1587724" y="305397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ovná spojnica 15"/>
            <p:cNvCxnSpPr/>
            <p:nvPr/>
          </p:nvCxnSpPr>
          <p:spPr>
            <a:xfrm>
              <a:off x="2032112" y="287817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ovná spojnica 16"/>
            <p:cNvCxnSpPr/>
            <p:nvPr/>
          </p:nvCxnSpPr>
          <p:spPr>
            <a:xfrm>
              <a:off x="1955836" y="304134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ovná spojnica 17"/>
            <p:cNvCxnSpPr/>
            <p:nvPr/>
          </p:nvCxnSpPr>
          <p:spPr>
            <a:xfrm>
              <a:off x="1743476" y="310441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ovná spojnica 18"/>
            <p:cNvCxnSpPr/>
            <p:nvPr/>
          </p:nvCxnSpPr>
          <p:spPr>
            <a:xfrm>
              <a:off x="1882380" y="251658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ovná spojnica 19"/>
            <p:cNvCxnSpPr/>
            <p:nvPr/>
          </p:nvCxnSpPr>
          <p:spPr>
            <a:xfrm>
              <a:off x="1392424" y="256048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ovná spojnica 20"/>
            <p:cNvCxnSpPr/>
            <p:nvPr/>
          </p:nvCxnSpPr>
          <p:spPr>
            <a:xfrm>
              <a:off x="2182987" y="326316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ovná spojnica 21"/>
            <p:cNvCxnSpPr/>
            <p:nvPr/>
          </p:nvCxnSpPr>
          <p:spPr>
            <a:xfrm>
              <a:off x="2097795" y="348046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ovná spojnica 22"/>
            <p:cNvCxnSpPr/>
            <p:nvPr/>
          </p:nvCxnSpPr>
          <p:spPr>
            <a:xfrm>
              <a:off x="2358207" y="303711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ovná spojnica 23"/>
            <p:cNvCxnSpPr/>
            <p:nvPr/>
          </p:nvCxnSpPr>
          <p:spPr>
            <a:xfrm>
              <a:off x="2525123" y="304974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ovná spojnica 24"/>
            <p:cNvCxnSpPr/>
            <p:nvPr/>
          </p:nvCxnSpPr>
          <p:spPr>
            <a:xfrm>
              <a:off x="2493919" y="320396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ovná spojnica 25"/>
            <p:cNvCxnSpPr/>
            <p:nvPr/>
          </p:nvCxnSpPr>
          <p:spPr>
            <a:xfrm>
              <a:off x="2365103" y="336955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ovná spojnica 26"/>
            <p:cNvCxnSpPr/>
            <p:nvPr/>
          </p:nvCxnSpPr>
          <p:spPr>
            <a:xfrm>
              <a:off x="2809491" y="319374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ovná spojnica 27"/>
            <p:cNvCxnSpPr/>
            <p:nvPr/>
          </p:nvCxnSpPr>
          <p:spPr>
            <a:xfrm>
              <a:off x="2733215" y="335691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ovná spojnica 28"/>
            <p:cNvCxnSpPr/>
            <p:nvPr/>
          </p:nvCxnSpPr>
          <p:spPr>
            <a:xfrm>
              <a:off x="2520855" y="341999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ovná spojnica 29"/>
            <p:cNvCxnSpPr/>
            <p:nvPr/>
          </p:nvCxnSpPr>
          <p:spPr>
            <a:xfrm>
              <a:off x="2659759" y="283215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Rovná spojnica 30"/>
            <p:cNvCxnSpPr/>
            <p:nvPr/>
          </p:nvCxnSpPr>
          <p:spPr>
            <a:xfrm>
              <a:off x="2169803" y="287605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ovná spojnica 31"/>
            <p:cNvCxnSpPr/>
            <p:nvPr/>
          </p:nvCxnSpPr>
          <p:spPr>
            <a:xfrm>
              <a:off x="1218539" y="250568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ovná spojnica 32"/>
            <p:cNvCxnSpPr/>
            <p:nvPr/>
          </p:nvCxnSpPr>
          <p:spPr>
            <a:xfrm>
              <a:off x="1746853" y="4050327"/>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ovná spojnica 33"/>
            <p:cNvCxnSpPr/>
            <p:nvPr/>
          </p:nvCxnSpPr>
          <p:spPr>
            <a:xfrm>
              <a:off x="1423981" y="349123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Rovná spojnica 34"/>
            <p:cNvCxnSpPr/>
            <p:nvPr/>
          </p:nvCxnSpPr>
          <p:spPr>
            <a:xfrm>
              <a:off x="1590897" y="350386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Rovná spojnica 35"/>
            <p:cNvCxnSpPr/>
            <p:nvPr/>
          </p:nvCxnSpPr>
          <p:spPr>
            <a:xfrm>
              <a:off x="1559693" y="365808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Rovná spojnica 36"/>
            <p:cNvCxnSpPr/>
            <p:nvPr/>
          </p:nvCxnSpPr>
          <p:spPr>
            <a:xfrm>
              <a:off x="1430877" y="382367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Rovná spojnica 37"/>
            <p:cNvCxnSpPr/>
            <p:nvPr/>
          </p:nvCxnSpPr>
          <p:spPr>
            <a:xfrm>
              <a:off x="1875265" y="364786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Rovná spojnica 38"/>
            <p:cNvCxnSpPr/>
            <p:nvPr/>
          </p:nvCxnSpPr>
          <p:spPr>
            <a:xfrm>
              <a:off x="1798989" y="3811037"/>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Rovná spojnica 39"/>
            <p:cNvCxnSpPr/>
            <p:nvPr/>
          </p:nvCxnSpPr>
          <p:spPr>
            <a:xfrm>
              <a:off x="1586629" y="387411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Rovná spojnica 40"/>
            <p:cNvCxnSpPr/>
            <p:nvPr/>
          </p:nvCxnSpPr>
          <p:spPr>
            <a:xfrm>
              <a:off x="1725533" y="3286277"/>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Rovná spojnica 41"/>
            <p:cNvCxnSpPr/>
            <p:nvPr/>
          </p:nvCxnSpPr>
          <p:spPr>
            <a:xfrm>
              <a:off x="1235577" y="3330177"/>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Rovná spojnica 42"/>
            <p:cNvCxnSpPr/>
            <p:nvPr/>
          </p:nvCxnSpPr>
          <p:spPr>
            <a:xfrm>
              <a:off x="2026140" y="403286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Rovná spojnica 43"/>
            <p:cNvCxnSpPr/>
            <p:nvPr/>
          </p:nvCxnSpPr>
          <p:spPr>
            <a:xfrm>
              <a:off x="3509098" y="377141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Rovná spojnica 44"/>
            <p:cNvCxnSpPr/>
            <p:nvPr/>
          </p:nvCxnSpPr>
          <p:spPr>
            <a:xfrm>
              <a:off x="2012956" y="364574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Rovná spojnica 45"/>
            <p:cNvCxnSpPr/>
            <p:nvPr/>
          </p:nvCxnSpPr>
          <p:spPr>
            <a:xfrm>
              <a:off x="3858584" y="367792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ovná spojnica 46"/>
            <p:cNvCxnSpPr/>
            <p:nvPr/>
          </p:nvCxnSpPr>
          <p:spPr>
            <a:xfrm>
              <a:off x="3773392" y="389522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ovná spojnica 47"/>
            <p:cNvCxnSpPr/>
            <p:nvPr/>
          </p:nvCxnSpPr>
          <p:spPr>
            <a:xfrm>
              <a:off x="2465654" y="393061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ovná spojnica 48"/>
            <p:cNvCxnSpPr/>
            <p:nvPr/>
          </p:nvCxnSpPr>
          <p:spPr>
            <a:xfrm>
              <a:off x="2632570" y="394325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ovná spojnica 49"/>
            <p:cNvCxnSpPr/>
            <p:nvPr/>
          </p:nvCxnSpPr>
          <p:spPr>
            <a:xfrm>
              <a:off x="2601366" y="409747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ovná spojnica 50"/>
            <p:cNvCxnSpPr/>
            <p:nvPr/>
          </p:nvCxnSpPr>
          <p:spPr>
            <a:xfrm>
              <a:off x="4040700" y="378431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Rovná spojnica 51"/>
            <p:cNvCxnSpPr/>
            <p:nvPr/>
          </p:nvCxnSpPr>
          <p:spPr>
            <a:xfrm>
              <a:off x="2916938" y="408724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Rovná spojnica 52"/>
            <p:cNvCxnSpPr/>
            <p:nvPr/>
          </p:nvCxnSpPr>
          <p:spPr>
            <a:xfrm>
              <a:off x="4408812" y="377167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Rovná spojnica 53"/>
            <p:cNvCxnSpPr/>
            <p:nvPr/>
          </p:nvCxnSpPr>
          <p:spPr>
            <a:xfrm>
              <a:off x="4196452" y="383475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Rovná spojnica 54"/>
            <p:cNvCxnSpPr/>
            <p:nvPr/>
          </p:nvCxnSpPr>
          <p:spPr>
            <a:xfrm>
              <a:off x="2767206" y="372565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ovná spojnica 55"/>
            <p:cNvCxnSpPr/>
            <p:nvPr/>
          </p:nvCxnSpPr>
          <p:spPr>
            <a:xfrm>
              <a:off x="2277250" y="376955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Rovná spojnica 56"/>
            <p:cNvCxnSpPr/>
            <p:nvPr/>
          </p:nvCxnSpPr>
          <p:spPr>
            <a:xfrm>
              <a:off x="4635963" y="399349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Rovná spojnica 57"/>
            <p:cNvCxnSpPr/>
            <p:nvPr/>
          </p:nvCxnSpPr>
          <p:spPr>
            <a:xfrm>
              <a:off x="4811183" y="376744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Rovná spojnica 58"/>
            <p:cNvCxnSpPr/>
            <p:nvPr/>
          </p:nvCxnSpPr>
          <p:spPr>
            <a:xfrm>
              <a:off x="4978099" y="378007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Rovná spojnica 59"/>
            <p:cNvCxnSpPr/>
            <p:nvPr/>
          </p:nvCxnSpPr>
          <p:spPr>
            <a:xfrm>
              <a:off x="4946895" y="393429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Rovná spojnica 60"/>
            <p:cNvCxnSpPr/>
            <p:nvPr/>
          </p:nvCxnSpPr>
          <p:spPr>
            <a:xfrm>
              <a:off x="4818079" y="409988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Rovná spojnica 61"/>
            <p:cNvCxnSpPr/>
            <p:nvPr/>
          </p:nvCxnSpPr>
          <p:spPr>
            <a:xfrm>
              <a:off x="5186191" y="408724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Rovná spojnica 62"/>
            <p:cNvCxnSpPr/>
            <p:nvPr/>
          </p:nvCxnSpPr>
          <p:spPr>
            <a:xfrm>
              <a:off x="4973831" y="415032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Rovná spojnica 63"/>
            <p:cNvCxnSpPr/>
            <p:nvPr/>
          </p:nvCxnSpPr>
          <p:spPr>
            <a:xfrm>
              <a:off x="3544585" y="404123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Rovná spojnica 64"/>
            <p:cNvCxnSpPr/>
            <p:nvPr/>
          </p:nvCxnSpPr>
          <p:spPr>
            <a:xfrm>
              <a:off x="3054629" y="408513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Rovná spojnica 65"/>
            <p:cNvCxnSpPr/>
            <p:nvPr/>
          </p:nvCxnSpPr>
          <p:spPr>
            <a:xfrm>
              <a:off x="4178509" y="401660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Rovná spojnica 66"/>
            <p:cNvCxnSpPr/>
            <p:nvPr/>
          </p:nvCxnSpPr>
          <p:spPr>
            <a:xfrm>
              <a:off x="3688553" y="406050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Rovná spojnica 67"/>
            <p:cNvCxnSpPr/>
            <p:nvPr/>
          </p:nvCxnSpPr>
          <p:spPr>
            <a:xfrm>
              <a:off x="2429650" y="258835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Rovná spojnica 68"/>
            <p:cNvCxnSpPr/>
            <p:nvPr/>
          </p:nvCxnSpPr>
          <p:spPr>
            <a:xfrm>
              <a:off x="3292221" y="268663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Rovná spojnica 69"/>
            <p:cNvCxnSpPr/>
            <p:nvPr/>
          </p:nvCxnSpPr>
          <p:spPr>
            <a:xfrm>
              <a:off x="3603153" y="262743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Rovná spojnica 70"/>
            <p:cNvCxnSpPr/>
            <p:nvPr/>
          </p:nvCxnSpPr>
          <p:spPr>
            <a:xfrm>
              <a:off x="3474337" y="279301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Rovná spojnica 71"/>
            <p:cNvCxnSpPr/>
            <p:nvPr/>
          </p:nvCxnSpPr>
          <p:spPr>
            <a:xfrm>
              <a:off x="3842449" y="278038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Rovná spojnica 72"/>
            <p:cNvCxnSpPr/>
            <p:nvPr/>
          </p:nvCxnSpPr>
          <p:spPr>
            <a:xfrm>
              <a:off x="3630089" y="284345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Rovná spojnica 73"/>
            <p:cNvCxnSpPr/>
            <p:nvPr/>
          </p:nvCxnSpPr>
          <p:spPr>
            <a:xfrm>
              <a:off x="2834767" y="270974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Rovná spojnica 74"/>
            <p:cNvCxnSpPr/>
            <p:nvPr/>
          </p:nvCxnSpPr>
          <p:spPr>
            <a:xfrm>
              <a:off x="2344811" y="275364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Rovná spojnica 75"/>
            <p:cNvCxnSpPr/>
            <p:nvPr/>
          </p:nvCxnSpPr>
          <p:spPr>
            <a:xfrm>
              <a:off x="2950537" y="307845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Rovná spojnica 76"/>
            <p:cNvCxnSpPr/>
            <p:nvPr/>
          </p:nvCxnSpPr>
          <p:spPr>
            <a:xfrm>
              <a:off x="3214831" y="320226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Rovná spojnica 77"/>
            <p:cNvCxnSpPr/>
            <p:nvPr/>
          </p:nvCxnSpPr>
          <p:spPr>
            <a:xfrm>
              <a:off x="3482139" y="309135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Rovná spojnica 78"/>
            <p:cNvCxnSpPr/>
            <p:nvPr/>
          </p:nvCxnSpPr>
          <p:spPr>
            <a:xfrm>
              <a:off x="3850251" y="3078717"/>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Rovná spojnica 79"/>
            <p:cNvCxnSpPr/>
            <p:nvPr/>
          </p:nvCxnSpPr>
          <p:spPr>
            <a:xfrm>
              <a:off x="3637891" y="314179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Rovná spojnica 80"/>
            <p:cNvCxnSpPr/>
            <p:nvPr/>
          </p:nvCxnSpPr>
          <p:spPr>
            <a:xfrm>
              <a:off x="4077402" y="330054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Rovná spojnica 81"/>
            <p:cNvCxnSpPr/>
            <p:nvPr/>
          </p:nvCxnSpPr>
          <p:spPr>
            <a:xfrm>
              <a:off x="4252622" y="307448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Rovná spojnica 82"/>
            <p:cNvCxnSpPr/>
            <p:nvPr/>
          </p:nvCxnSpPr>
          <p:spPr>
            <a:xfrm>
              <a:off x="4419538" y="308712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Rovná spojnica 83"/>
            <p:cNvCxnSpPr/>
            <p:nvPr/>
          </p:nvCxnSpPr>
          <p:spPr>
            <a:xfrm>
              <a:off x="4388334" y="324134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Rovná spojnica 84"/>
            <p:cNvCxnSpPr/>
            <p:nvPr/>
          </p:nvCxnSpPr>
          <p:spPr>
            <a:xfrm>
              <a:off x="4259518" y="340692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Rovná spojnica 85"/>
            <p:cNvCxnSpPr/>
            <p:nvPr/>
          </p:nvCxnSpPr>
          <p:spPr>
            <a:xfrm>
              <a:off x="4627630" y="339428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Rovná spojnica 86"/>
            <p:cNvCxnSpPr/>
            <p:nvPr/>
          </p:nvCxnSpPr>
          <p:spPr>
            <a:xfrm>
              <a:off x="4415270" y="345736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Rovná spojnica 87"/>
            <p:cNvCxnSpPr/>
            <p:nvPr/>
          </p:nvCxnSpPr>
          <p:spPr>
            <a:xfrm>
              <a:off x="3619948" y="332365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Rovná spojnica 88"/>
            <p:cNvCxnSpPr/>
            <p:nvPr/>
          </p:nvCxnSpPr>
          <p:spPr>
            <a:xfrm>
              <a:off x="3129992" y="336755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Rovná spojnica 89"/>
            <p:cNvCxnSpPr/>
            <p:nvPr/>
          </p:nvCxnSpPr>
          <p:spPr>
            <a:xfrm>
              <a:off x="1689530" y="4368844"/>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Rovná spojnica 90"/>
            <p:cNvCxnSpPr/>
            <p:nvPr/>
          </p:nvCxnSpPr>
          <p:spPr>
            <a:xfrm>
              <a:off x="1687649" y="224784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Rovná spojnica 91"/>
            <p:cNvCxnSpPr/>
            <p:nvPr/>
          </p:nvCxnSpPr>
          <p:spPr>
            <a:xfrm>
              <a:off x="4076704" y="4301153"/>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Rovná spojnica 92"/>
            <p:cNvCxnSpPr/>
            <p:nvPr/>
          </p:nvCxnSpPr>
          <p:spPr>
            <a:xfrm>
              <a:off x="4424337" y="4301153"/>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Rovná spojnica 93"/>
            <p:cNvCxnSpPr/>
            <p:nvPr/>
          </p:nvCxnSpPr>
          <p:spPr>
            <a:xfrm>
              <a:off x="2320014" y="4276532"/>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Rovná spojnica 94"/>
            <p:cNvCxnSpPr/>
            <p:nvPr/>
          </p:nvCxnSpPr>
          <p:spPr>
            <a:xfrm>
              <a:off x="2962354" y="3717180"/>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Rovná spojnica 95"/>
            <p:cNvCxnSpPr/>
            <p:nvPr/>
          </p:nvCxnSpPr>
          <p:spPr>
            <a:xfrm>
              <a:off x="1909842" y="4282039"/>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Rovná spojnica 96"/>
            <p:cNvCxnSpPr/>
            <p:nvPr/>
          </p:nvCxnSpPr>
          <p:spPr>
            <a:xfrm>
              <a:off x="3929619" y="3365810"/>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Rovná spojnica 97"/>
            <p:cNvCxnSpPr/>
            <p:nvPr/>
          </p:nvCxnSpPr>
          <p:spPr>
            <a:xfrm>
              <a:off x="2110709" y="218737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Rovná spojnica 98"/>
            <p:cNvCxnSpPr/>
            <p:nvPr/>
          </p:nvCxnSpPr>
          <p:spPr>
            <a:xfrm>
              <a:off x="3194323" y="382260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Rovná spojnica 99"/>
            <p:cNvCxnSpPr/>
            <p:nvPr/>
          </p:nvCxnSpPr>
          <p:spPr>
            <a:xfrm>
              <a:off x="2150360" y="4050326"/>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Rovná spojnica 100"/>
            <p:cNvCxnSpPr/>
            <p:nvPr/>
          </p:nvCxnSpPr>
          <p:spPr>
            <a:xfrm>
              <a:off x="2550220" y="234612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Rovná spojnica 101"/>
            <p:cNvCxnSpPr/>
            <p:nvPr/>
          </p:nvCxnSpPr>
          <p:spPr>
            <a:xfrm>
              <a:off x="3442334" y="3412608"/>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Rovná spojnica 102"/>
            <p:cNvCxnSpPr/>
            <p:nvPr/>
          </p:nvCxnSpPr>
          <p:spPr>
            <a:xfrm>
              <a:off x="4625411" y="4275206"/>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Rovná spojnica 103"/>
            <p:cNvCxnSpPr/>
            <p:nvPr/>
          </p:nvCxnSpPr>
          <p:spPr>
            <a:xfrm>
              <a:off x="2861152" y="228692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Rovná spojnica 104"/>
            <p:cNvCxnSpPr/>
            <p:nvPr/>
          </p:nvCxnSpPr>
          <p:spPr>
            <a:xfrm>
              <a:off x="3090226" y="276664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Rovná spojnica 105"/>
            <p:cNvCxnSpPr/>
            <p:nvPr/>
          </p:nvCxnSpPr>
          <p:spPr>
            <a:xfrm>
              <a:off x="3370326" y="245228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Rovná spojnica 106"/>
            <p:cNvCxnSpPr/>
            <p:nvPr/>
          </p:nvCxnSpPr>
          <p:spPr>
            <a:xfrm>
              <a:off x="3298319" y="4293687"/>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Rovná spojnica 107"/>
            <p:cNvCxnSpPr/>
            <p:nvPr/>
          </p:nvCxnSpPr>
          <p:spPr>
            <a:xfrm>
              <a:off x="2092766" y="236923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Rovná spojnica 108"/>
            <p:cNvCxnSpPr/>
            <p:nvPr/>
          </p:nvCxnSpPr>
          <p:spPr>
            <a:xfrm>
              <a:off x="1602810" y="241313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Rovná spojnica 111"/>
            <p:cNvCxnSpPr/>
            <p:nvPr/>
          </p:nvCxnSpPr>
          <p:spPr>
            <a:xfrm>
              <a:off x="3143050" y="230512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Rovná spojnica 112"/>
            <p:cNvCxnSpPr/>
            <p:nvPr/>
          </p:nvCxnSpPr>
          <p:spPr>
            <a:xfrm>
              <a:off x="3121419" y="245585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Ovál 3"/>
          <p:cNvSpPr/>
          <p:nvPr/>
        </p:nvSpPr>
        <p:spPr>
          <a:xfrm>
            <a:off x="-612576" y="4365104"/>
            <a:ext cx="10297144" cy="2951313"/>
          </a:xfrm>
          <a:prstGeom prst="ellipse">
            <a:avLst/>
          </a:prstGeom>
          <a:gradFill>
            <a:gsLst>
              <a:gs pos="0">
                <a:schemeClr val="accent6">
                  <a:lumMod val="50000"/>
                  <a:alpha val="13000"/>
                </a:schemeClr>
              </a:gs>
              <a:gs pos="100000">
                <a:schemeClr val="bg2">
                  <a:lumMod val="10000"/>
                  <a:alpha val="0"/>
                </a:schemeClr>
              </a:gs>
            </a:gsLst>
            <a:path path="circle">
              <a:fillToRect l="50000" t="50000" r="50000" b="50000"/>
            </a:path>
          </a:gradFill>
          <a:ln>
            <a:noFill/>
          </a:ln>
          <a:effectLst>
            <a:glow rad="1905000">
              <a:schemeClr val="tx2">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Ovál 7"/>
          <p:cNvSpPr/>
          <p:nvPr/>
        </p:nvSpPr>
        <p:spPr>
          <a:xfrm>
            <a:off x="0" y="5157192"/>
            <a:ext cx="9252520" cy="2287217"/>
          </a:xfrm>
          <a:prstGeom prst="ellipse">
            <a:avLst/>
          </a:prstGeom>
          <a:gradFill>
            <a:gsLst>
              <a:gs pos="0">
                <a:schemeClr val="accent6">
                  <a:lumMod val="50000"/>
                  <a:alpha val="17000"/>
                </a:schemeClr>
              </a:gs>
              <a:gs pos="100000">
                <a:schemeClr val="bg2">
                  <a:lumMod val="10000"/>
                  <a:alpha val="0"/>
                </a:schemeClr>
              </a:gs>
            </a:gsLst>
            <a:path path="circle">
              <a:fillToRect l="50000" t="50000" r="50000" b="50000"/>
            </a:path>
          </a:gradFill>
          <a:ln>
            <a:noFill/>
          </a:ln>
          <a:effectLst>
            <a:glow rad="1905000">
              <a:schemeClr val="tx2">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30" name="Picture 6" descr="http://static.tumblr.com/771149523cde872ad944ac71b0b0d69a/iflio9i/WWxmgwnl1/tumblr_static_space-universe-408.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9917" l="0" r="100000">
                        <a14:foregroundMark x1="9479" y1="95417" x2="87188" y2="94750"/>
                        <a14:foregroundMark x1="49063" y1="85833" x2="55313" y2="89083"/>
                        <a14:backgroundMark x1="3646" y1="82167" x2="52708" y2="59167"/>
                        <a14:backgroundMark x1="53281" y1="65417" x2="95990" y2="78417"/>
                        <a14:backgroundMark x1="89896" y1="78917" x2="97083" y2="85167"/>
                        <a14:backgroundMark x1="99115" y1="89083" x2="57448" y2="63083"/>
                        <a14:backgroundMark x1="573" y1="92000" x2="12448" y2="83250"/>
                        <a14:backgroundMark x1="19219" y1="79500" x2="35313" y2="73500"/>
                        <a14:backgroundMark x1="38177" y1="73500" x2="62083" y2="71667"/>
                        <a14:backgroundMark x1="64531" y1="74167" x2="83958" y2="81583"/>
                      </a14:backgroundRemoval>
                    </a14:imgEffect>
                  </a14:imgLayer>
                </a14:imgProps>
              </a:ext>
              <a:ext uri="{28A0092B-C50C-407E-A947-70E740481C1C}">
                <a14:useLocalDpi xmlns:a14="http://schemas.microsoft.com/office/drawing/2010/main" val="0"/>
              </a:ext>
            </a:extLst>
          </a:blip>
          <a:srcRect t="70704" b="5355"/>
          <a:stretch/>
        </p:blipFill>
        <p:spPr bwMode="auto">
          <a:xfrm>
            <a:off x="-11493" y="5661249"/>
            <a:ext cx="9155494" cy="1224136"/>
          </a:xfrm>
          <a:prstGeom prst="rect">
            <a:avLst/>
          </a:prstGeom>
          <a:noFill/>
          <a:extLst>
            <a:ext uri="{909E8E84-426E-40DD-AFC4-6F175D3DCCD1}">
              <a14:hiddenFill xmlns:a14="http://schemas.microsoft.com/office/drawing/2010/main">
                <a:solidFill>
                  <a:srgbClr val="FFFFFF"/>
                </a:solidFill>
              </a14:hiddenFill>
            </a:ext>
          </a:extLst>
        </p:spPr>
      </p:pic>
      <p:sp>
        <p:nvSpPr>
          <p:cNvPr id="116" name="BlokTextu 115"/>
          <p:cNvSpPr txBox="1"/>
          <p:nvPr/>
        </p:nvSpPr>
        <p:spPr>
          <a:xfrm>
            <a:off x="5652121" y="5082620"/>
            <a:ext cx="3491880" cy="400110"/>
          </a:xfrm>
          <a:prstGeom prst="rect">
            <a:avLst/>
          </a:prstGeom>
          <a:solidFill>
            <a:schemeClr val="tx2">
              <a:lumMod val="50000"/>
            </a:schemeClr>
          </a:solidFill>
        </p:spPr>
        <p:txBody>
          <a:bodyPr wrap="square" rtlCol="0">
            <a:spAutoFit/>
          </a:bodyPr>
          <a:lstStyle/>
          <a:p>
            <a:pPr algn="ctr"/>
            <a:endParaRPr lang="sk-SK" sz="2000" dirty="0">
              <a:solidFill>
                <a:schemeClr val="bg1"/>
              </a:solidFill>
            </a:endParaRPr>
          </a:p>
        </p:txBody>
      </p:sp>
      <p:sp>
        <p:nvSpPr>
          <p:cNvPr id="155" name="Ovál 154"/>
          <p:cNvSpPr/>
          <p:nvPr/>
        </p:nvSpPr>
        <p:spPr>
          <a:xfrm>
            <a:off x="3135248" y="327256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64" name="Ovál 163"/>
          <p:cNvSpPr/>
          <p:nvPr/>
        </p:nvSpPr>
        <p:spPr>
          <a:xfrm>
            <a:off x="2997940" y="328498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65" name="Ovál 164"/>
          <p:cNvSpPr/>
          <p:nvPr/>
        </p:nvSpPr>
        <p:spPr>
          <a:xfrm>
            <a:off x="3404115" y="348958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66" name="Ovál 165"/>
          <p:cNvSpPr/>
          <p:nvPr/>
        </p:nvSpPr>
        <p:spPr>
          <a:xfrm>
            <a:off x="3262833" y="330784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67" name="Ovál 166"/>
          <p:cNvSpPr/>
          <p:nvPr/>
        </p:nvSpPr>
        <p:spPr>
          <a:xfrm>
            <a:off x="3042322" y="31897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76" name="Ovál 175"/>
          <p:cNvSpPr/>
          <p:nvPr/>
        </p:nvSpPr>
        <p:spPr>
          <a:xfrm>
            <a:off x="2828173" y="334143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83" name="Ovál 182"/>
          <p:cNvSpPr/>
          <p:nvPr/>
        </p:nvSpPr>
        <p:spPr>
          <a:xfrm>
            <a:off x="2660297" y="344463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90" name="Ovál 189"/>
          <p:cNvSpPr/>
          <p:nvPr/>
        </p:nvSpPr>
        <p:spPr>
          <a:xfrm>
            <a:off x="2859569" y="320802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02" name="Ovál 201"/>
          <p:cNvSpPr/>
          <p:nvPr/>
        </p:nvSpPr>
        <p:spPr>
          <a:xfrm>
            <a:off x="2695573" y="331828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17" name="Ovál 216"/>
          <p:cNvSpPr/>
          <p:nvPr/>
        </p:nvSpPr>
        <p:spPr>
          <a:xfrm>
            <a:off x="2720489" y="316891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18" name="Ovál 217"/>
          <p:cNvSpPr/>
          <p:nvPr/>
        </p:nvSpPr>
        <p:spPr>
          <a:xfrm>
            <a:off x="2591218" y="328498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23" name="Ovál 222"/>
          <p:cNvSpPr/>
          <p:nvPr/>
        </p:nvSpPr>
        <p:spPr>
          <a:xfrm>
            <a:off x="3192940" y="31935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31" name="Ovál 230"/>
          <p:cNvSpPr/>
          <p:nvPr/>
        </p:nvSpPr>
        <p:spPr>
          <a:xfrm>
            <a:off x="3560412" y="355540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32" name="Ovál 231"/>
          <p:cNvSpPr/>
          <p:nvPr/>
        </p:nvSpPr>
        <p:spPr>
          <a:xfrm>
            <a:off x="3860806" y="406676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34" name="Ovál 233"/>
          <p:cNvSpPr/>
          <p:nvPr/>
        </p:nvSpPr>
        <p:spPr>
          <a:xfrm>
            <a:off x="2527281" y="314020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44" name="Ovál 243"/>
          <p:cNvSpPr/>
          <p:nvPr/>
        </p:nvSpPr>
        <p:spPr>
          <a:xfrm>
            <a:off x="2501064" y="360137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49" name="Ovál 248"/>
          <p:cNvSpPr/>
          <p:nvPr/>
        </p:nvSpPr>
        <p:spPr>
          <a:xfrm>
            <a:off x="2330226" y="354468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53" name="Ovál 252"/>
          <p:cNvSpPr/>
          <p:nvPr/>
        </p:nvSpPr>
        <p:spPr>
          <a:xfrm>
            <a:off x="2351611" y="371092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58" name="Ovál 257"/>
          <p:cNvSpPr/>
          <p:nvPr/>
        </p:nvSpPr>
        <p:spPr>
          <a:xfrm>
            <a:off x="2297185" y="32687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60" name="Ovál 259"/>
          <p:cNvSpPr/>
          <p:nvPr/>
        </p:nvSpPr>
        <p:spPr>
          <a:xfrm>
            <a:off x="2486920" y="34437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nvGrpSpPr>
          <p:cNvPr id="302" name="Skupina 301"/>
          <p:cNvGrpSpPr/>
          <p:nvPr/>
        </p:nvGrpSpPr>
        <p:grpSpPr>
          <a:xfrm>
            <a:off x="2425516" y="2961126"/>
            <a:ext cx="1335180" cy="1332519"/>
            <a:chOff x="1601764" y="1841397"/>
            <a:chExt cx="1335180" cy="1332519"/>
          </a:xfrm>
        </p:grpSpPr>
        <p:sp>
          <p:nvSpPr>
            <p:cNvPr id="119" name="Ovál 118"/>
            <p:cNvSpPr/>
            <p:nvPr/>
          </p:nvSpPr>
          <p:spPr>
            <a:xfrm>
              <a:off x="2339752" y="271075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0" name="Ovál 119"/>
            <p:cNvSpPr/>
            <p:nvPr/>
          </p:nvSpPr>
          <p:spPr>
            <a:xfrm>
              <a:off x="2509834" y="256490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1" name="Ovál 120"/>
            <p:cNvSpPr/>
            <p:nvPr/>
          </p:nvSpPr>
          <p:spPr>
            <a:xfrm>
              <a:off x="2464115" y="271793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2" name="Ovál 121"/>
            <p:cNvSpPr/>
            <p:nvPr/>
          </p:nvSpPr>
          <p:spPr>
            <a:xfrm>
              <a:off x="2587935" y="271075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3" name="Ovál 122"/>
            <p:cNvSpPr/>
            <p:nvPr/>
          </p:nvSpPr>
          <p:spPr>
            <a:xfrm>
              <a:off x="2247456" y="26140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4" name="Ovál 123"/>
            <p:cNvSpPr/>
            <p:nvPr/>
          </p:nvSpPr>
          <p:spPr>
            <a:xfrm>
              <a:off x="2473005" y="242088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5" name="Ovál 124"/>
            <p:cNvSpPr/>
            <p:nvPr/>
          </p:nvSpPr>
          <p:spPr>
            <a:xfrm>
              <a:off x="2271173" y="230115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6" name="Ovál 125"/>
            <p:cNvSpPr/>
            <p:nvPr/>
          </p:nvSpPr>
          <p:spPr>
            <a:xfrm>
              <a:off x="2201737" y="25094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7" name="Ovál 126"/>
            <p:cNvSpPr/>
            <p:nvPr/>
          </p:nvSpPr>
          <p:spPr>
            <a:xfrm>
              <a:off x="2005514" y="254204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8" name="Ovál 127"/>
            <p:cNvSpPr/>
            <p:nvPr/>
          </p:nvSpPr>
          <p:spPr>
            <a:xfrm>
              <a:off x="2395788" y="263691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9" name="Ovál 128"/>
            <p:cNvSpPr/>
            <p:nvPr/>
          </p:nvSpPr>
          <p:spPr>
            <a:xfrm>
              <a:off x="2051720" y="234687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0" name="Ovál 129"/>
            <p:cNvSpPr/>
            <p:nvPr/>
          </p:nvSpPr>
          <p:spPr>
            <a:xfrm>
              <a:off x="2116699" y="274314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1" name="Ovál 130"/>
            <p:cNvSpPr/>
            <p:nvPr/>
          </p:nvSpPr>
          <p:spPr>
            <a:xfrm>
              <a:off x="1894236" y="184139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2" name="Ovál 131"/>
            <p:cNvSpPr/>
            <p:nvPr/>
          </p:nvSpPr>
          <p:spPr>
            <a:xfrm>
              <a:off x="2137375" y="265305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3" name="Ovál 132"/>
            <p:cNvSpPr/>
            <p:nvPr/>
          </p:nvSpPr>
          <p:spPr>
            <a:xfrm>
              <a:off x="2247456" y="280721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4" name="Ovál 133"/>
            <p:cNvSpPr/>
            <p:nvPr/>
          </p:nvSpPr>
          <p:spPr>
            <a:xfrm>
              <a:off x="2395787" y="283249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5" name="Ovál 134"/>
            <p:cNvSpPr/>
            <p:nvPr/>
          </p:nvSpPr>
          <p:spPr>
            <a:xfrm>
              <a:off x="2264372" y="291989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6" name="Ovál 135"/>
            <p:cNvSpPr/>
            <p:nvPr/>
          </p:nvSpPr>
          <p:spPr>
            <a:xfrm>
              <a:off x="2114516" y="289703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7" name="Ovál 136"/>
            <p:cNvSpPr/>
            <p:nvPr/>
          </p:nvSpPr>
          <p:spPr>
            <a:xfrm>
              <a:off x="2162418" y="242088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8" name="Ovál 137"/>
            <p:cNvSpPr/>
            <p:nvPr/>
          </p:nvSpPr>
          <p:spPr>
            <a:xfrm>
              <a:off x="1990316" y="265964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9" name="Ovál 138"/>
            <p:cNvSpPr/>
            <p:nvPr/>
          </p:nvSpPr>
          <p:spPr>
            <a:xfrm>
              <a:off x="2372859" y="296561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0" name="Ovál 139"/>
            <p:cNvSpPr/>
            <p:nvPr/>
          </p:nvSpPr>
          <p:spPr>
            <a:xfrm>
              <a:off x="2493196" y="289865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1" name="Ovál 140"/>
            <p:cNvSpPr/>
            <p:nvPr/>
          </p:nvSpPr>
          <p:spPr>
            <a:xfrm>
              <a:off x="2005515" y="280988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2" name="Ovál 141"/>
            <p:cNvSpPr/>
            <p:nvPr/>
          </p:nvSpPr>
          <p:spPr>
            <a:xfrm>
              <a:off x="2185277" y="30338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3" name="Ovál 142"/>
            <p:cNvSpPr/>
            <p:nvPr/>
          </p:nvSpPr>
          <p:spPr>
            <a:xfrm>
              <a:off x="2065865" y="246335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4" name="Ovál 143"/>
            <p:cNvSpPr/>
            <p:nvPr/>
          </p:nvSpPr>
          <p:spPr>
            <a:xfrm>
              <a:off x="2362610" y="307238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5" name="Ovál 144"/>
            <p:cNvSpPr/>
            <p:nvPr/>
          </p:nvSpPr>
          <p:spPr>
            <a:xfrm>
              <a:off x="2516055" y="303237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6" name="Ovál 145"/>
            <p:cNvSpPr/>
            <p:nvPr/>
          </p:nvSpPr>
          <p:spPr>
            <a:xfrm>
              <a:off x="2587935" y="285131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7" name="Ovál 146"/>
            <p:cNvSpPr/>
            <p:nvPr/>
          </p:nvSpPr>
          <p:spPr>
            <a:xfrm>
              <a:off x="2418396" y="226742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8" name="Ovál 147"/>
            <p:cNvSpPr/>
            <p:nvPr/>
          </p:nvSpPr>
          <p:spPr>
            <a:xfrm>
              <a:off x="2372858" y="23698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9" name="Ovál 148"/>
            <p:cNvSpPr/>
            <p:nvPr/>
          </p:nvSpPr>
          <p:spPr>
            <a:xfrm>
              <a:off x="2611449" y="256833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53" name="Ovál 152"/>
            <p:cNvSpPr/>
            <p:nvPr/>
          </p:nvSpPr>
          <p:spPr>
            <a:xfrm>
              <a:off x="2657168" y="296510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69" name="Ovál 268"/>
            <p:cNvSpPr/>
            <p:nvPr/>
          </p:nvSpPr>
          <p:spPr>
            <a:xfrm>
              <a:off x="2891225" y="272297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0" name="Ovál 269"/>
            <p:cNvSpPr/>
            <p:nvPr/>
          </p:nvSpPr>
          <p:spPr>
            <a:xfrm>
              <a:off x="2695002" y="275557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1" name="Ovál 270"/>
            <p:cNvSpPr/>
            <p:nvPr/>
          </p:nvSpPr>
          <p:spPr>
            <a:xfrm>
              <a:off x="2741208" y="256040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2" name="Ovál 271"/>
            <p:cNvSpPr/>
            <p:nvPr/>
          </p:nvSpPr>
          <p:spPr>
            <a:xfrm>
              <a:off x="2826863" y="286658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3" name="Ovál 272"/>
            <p:cNvSpPr/>
            <p:nvPr/>
          </p:nvSpPr>
          <p:spPr>
            <a:xfrm>
              <a:off x="2851906" y="263441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4" name="Ovál 273"/>
            <p:cNvSpPr/>
            <p:nvPr/>
          </p:nvSpPr>
          <p:spPr>
            <a:xfrm>
              <a:off x="2679804" y="287317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5" name="Ovál 274"/>
            <p:cNvSpPr/>
            <p:nvPr/>
          </p:nvSpPr>
          <p:spPr>
            <a:xfrm>
              <a:off x="2755353" y="267688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6" name="Ovál 275"/>
            <p:cNvSpPr/>
            <p:nvPr/>
          </p:nvSpPr>
          <p:spPr>
            <a:xfrm>
              <a:off x="2045320" y="297799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7" name="Ovál 276"/>
            <p:cNvSpPr/>
            <p:nvPr/>
          </p:nvSpPr>
          <p:spPr>
            <a:xfrm>
              <a:off x="1849097" y="301059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8" name="Ovál 277"/>
            <p:cNvSpPr/>
            <p:nvPr/>
          </p:nvSpPr>
          <p:spPr>
            <a:xfrm>
              <a:off x="1895303" y="281542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9" name="Ovál 278"/>
            <p:cNvSpPr/>
            <p:nvPr/>
          </p:nvSpPr>
          <p:spPr>
            <a:xfrm>
              <a:off x="1980958" y="312160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0" name="Ovál 279"/>
            <p:cNvSpPr/>
            <p:nvPr/>
          </p:nvSpPr>
          <p:spPr>
            <a:xfrm>
              <a:off x="2006001" y="288943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1" name="Ovál 280"/>
            <p:cNvSpPr/>
            <p:nvPr/>
          </p:nvSpPr>
          <p:spPr>
            <a:xfrm>
              <a:off x="1833899" y="312819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2" name="Ovál 281"/>
            <p:cNvSpPr/>
            <p:nvPr/>
          </p:nvSpPr>
          <p:spPr>
            <a:xfrm>
              <a:off x="1909448" y="293190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3" name="Ovál 282"/>
            <p:cNvSpPr/>
            <p:nvPr/>
          </p:nvSpPr>
          <p:spPr>
            <a:xfrm>
              <a:off x="1813185" y="276600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4" name="Ovál 283"/>
            <p:cNvSpPr/>
            <p:nvPr/>
          </p:nvSpPr>
          <p:spPr>
            <a:xfrm>
              <a:off x="1616962" y="279860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5" name="Ovál 284"/>
            <p:cNvSpPr/>
            <p:nvPr/>
          </p:nvSpPr>
          <p:spPr>
            <a:xfrm>
              <a:off x="1663168" y="260343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6" name="Ovál 285"/>
            <p:cNvSpPr/>
            <p:nvPr/>
          </p:nvSpPr>
          <p:spPr>
            <a:xfrm>
              <a:off x="1748823" y="290961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7" name="Ovál 286"/>
            <p:cNvSpPr/>
            <p:nvPr/>
          </p:nvSpPr>
          <p:spPr>
            <a:xfrm>
              <a:off x="1773866" y="267744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8" name="Ovál 287"/>
            <p:cNvSpPr/>
            <p:nvPr/>
          </p:nvSpPr>
          <p:spPr>
            <a:xfrm>
              <a:off x="1601764" y="291620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9" name="Ovál 288"/>
            <p:cNvSpPr/>
            <p:nvPr/>
          </p:nvSpPr>
          <p:spPr>
            <a:xfrm>
              <a:off x="1677313" y="271991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97" name="Ovál 296"/>
            <p:cNvSpPr/>
            <p:nvPr/>
          </p:nvSpPr>
          <p:spPr>
            <a:xfrm flipH="1" flipV="1">
              <a:off x="1797972" y="244781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98" name="Ovál 297"/>
            <p:cNvSpPr/>
            <p:nvPr/>
          </p:nvSpPr>
          <p:spPr>
            <a:xfrm flipH="1" flipV="1">
              <a:off x="1945195" y="241408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99" name="Ovál 298"/>
            <p:cNvSpPr/>
            <p:nvPr/>
          </p:nvSpPr>
          <p:spPr>
            <a:xfrm flipH="1" flipV="1">
              <a:off x="1899657" y="251651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0" name="Ovál 299"/>
            <p:cNvSpPr/>
            <p:nvPr/>
          </p:nvSpPr>
          <p:spPr>
            <a:xfrm>
              <a:off x="1900866" y="269468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1" name="Ovál 300"/>
            <p:cNvSpPr/>
            <p:nvPr/>
          </p:nvSpPr>
          <p:spPr>
            <a:xfrm>
              <a:off x="1861547" y="260612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sp>
        <p:nvSpPr>
          <p:cNvPr id="303" name="Ovál 302"/>
          <p:cNvSpPr/>
          <p:nvPr/>
        </p:nvSpPr>
        <p:spPr>
          <a:xfrm>
            <a:off x="3655956" y="414530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4" name="Ovál 303"/>
          <p:cNvSpPr/>
          <p:nvPr/>
        </p:nvSpPr>
        <p:spPr>
          <a:xfrm>
            <a:off x="3846616" y="423397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5" name="Ovál 304"/>
          <p:cNvSpPr/>
          <p:nvPr/>
        </p:nvSpPr>
        <p:spPr>
          <a:xfrm>
            <a:off x="3655956" y="434940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6" name="Ovál 305"/>
          <p:cNvSpPr/>
          <p:nvPr/>
        </p:nvSpPr>
        <p:spPr>
          <a:xfrm>
            <a:off x="3491880" y="425415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7" name="Ovál 306"/>
          <p:cNvSpPr/>
          <p:nvPr/>
        </p:nvSpPr>
        <p:spPr>
          <a:xfrm>
            <a:off x="3269305" y="438059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8" name="Ovál 307"/>
          <p:cNvSpPr/>
          <p:nvPr/>
        </p:nvSpPr>
        <p:spPr>
          <a:xfrm>
            <a:off x="3517602" y="450742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9" name="Ovál 308"/>
          <p:cNvSpPr/>
          <p:nvPr/>
        </p:nvSpPr>
        <p:spPr>
          <a:xfrm>
            <a:off x="2912476" y="43040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nvGrpSpPr>
          <p:cNvPr id="317" name="Skupina 316"/>
          <p:cNvGrpSpPr/>
          <p:nvPr/>
        </p:nvGrpSpPr>
        <p:grpSpPr>
          <a:xfrm>
            <a:off x="2496920" y="2636912"/>
            <a:ext cx="608191" cy="411383"/>
            <a:chOff x="3150340" y="3342136"/>
            <a:chExt cx="608191" cy="411383"/>
          </a:xfrm>
        </p:grpSpPr>
        <p:sp>
          <p:nvSpPr>
            <p:cNvPr id="310" name="Ovál 309"/>
            <p:cNvSpPr/>
            <p:nvPr/>
          </p:nvSpPr>
          <p:spPr>
            <a:xfrm>
              <a:off x="3287648" y="342496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1" name="Ovál 310"/>
            <p:cNvSpPr/>
            <p:nvPr/>
          </p:nvSpPr>
          <p:spPr>
            <a:xfrm>
              <a:off x="3150340" y="343738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2" name="Ovál 311"/>
            <p:cNvSpPr/>
            <p:nvPr/>
          </p:nvSpPr>
          <p:spPr>
            <a:xfrm>
              <a:off x="3556515" y="364198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3" name="Ovál 312"/>
            <p:cNvSpPr/>
            <p:nvPr/>
          </p:nvSpPr>
          <p:spPr>
            <a:xfrm>
              <a:off x="3415233" y="346024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4" name="Ovál 313"/>
            <p:cNvSpPr/>
            <p:nvPr/>
          </p:nvSpPr>
          <p:spPr>
            <a:xfrm>
              <a:off x="3194722" y="33421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5" name="Ovál 314"/>
            <p:cNvSpPr/>
            <p:nvPr/>
          </p:nvSpPr>
          <p:spPr>
            <a:xfrm>
              <a:off x="3345340" y="33459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6" name="Ovál 315"/>
            <p:cNvSpPr/>
            <p:nvPr/>
          </p:nvSpPr>
          <p:spPr>
            <a:xfrm>
              <a:off x="3712812" y="370780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grpSp>
        <p:nvGrpSpPr>
          <p:cNvPr id="115" name="Skupina 114"/>
          <p:cNvGrpSpPr/>
          <p:nvPr/>
        </p:nvGrpSpPr>
        <p:grpSpPr>
          <a:xfrm>
            <a:off x="2144978" y="2900901"/>
            <a:ext cx="375790" cy="203350"/>
            <a:chOff x="2482626" y="3596146"/>
            <a:chExt cx="375790" cy="203350"/>
          </a:xfrm>
        </p:grpSpPr>
        <p:sp>
          <p:nvSpPr>
            <p:cNvPr id="328" name="Ovál 327"/>
            <p:cNvSpPr/>
            <p:nvPr/>
          </p:nvSpPr>
          <p:spPr>
            <a:xfrm>
              <a:off x="2812697" y="359703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9" name="Ovál 328"/>
            <p:cNvSpPr/>
            <p:nvPr/>
          </p:nvSpPr>
          <p:spPr>
            <a:xfrm>
              <a:off x="2653464" y="375377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30" name="Ovál 329"/>
            <p:cNvSpPr/>
            <p:nvPr/>
          </p:nvSpPr>
          <p:spPr>
            <a:xfrm>
              <a:off x="2482626" y="369708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31" name="Ovál 330"/>
            <p:cNvSpPr/>
            <p:nvPr/>
          </p:nvSpPr>
          <p:spPr>
            <a:xfrm>
              <a:off x="2639320" y="35961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sp>
        <p:nvSpPr>
          <p:cNvPr id="5" name="Obdĺžnik 4"/>
          <p:cNvSpPr/>
          <p:nvPr/>
        </p:nvSpPr>
        <p:spPr>
          <a:xfrm>
            <a:off x="539552" y="2448899"/>
            <a:ext cx="5129917" cy="303379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sk-SK" sz="2000" dirty="0" smtClean="0"/>
              <a:t>tvorené protónmi (jadrá H, </a:t>
            </a:r>
            <a:r>
              <a:rPr lang="sk-SK" sz="2000" dirty="0" err="1" smtClean="0"/>
              <a:t>He</a:t>
            </a:r>
            <a:r>
              <a:rPr lang="sk-SK" sz="2000" dirty="0" smtClean="0"/>
              <a:t>), voľné elektróny</a:t>
            </a:r>
          </a:p>
          <a:p>
            <a:pPr marL="285750" indent="-285750">
              <a:buFont typeface="Arial" pitchFamily="34" charset="0"/>
              <a:buChar char="•"/>
            </a:pPr>
            <a:r>
              <a:rPr lang="sk-SK" sz="2000" dirty="0" smtClean="0"/>
              <a:t>rýchlosť častíc dosahuje takmer rýchlosť svetla</a:t>
            </a:r>
          </a:p>
          <a:p>
            <a:pPr marL="285750" indent="-285750">
              <a:buFont typeface="Arial" pitchFamily="34" charset="0"/>
              <a:buChar char="•"/>
            </a:pPr>
            <a:r>
              <a:rPr lang="sk-SK" sz="2000" dirty="0" smtClean="0"/>
              <a:t>vysoká kinetická energia</a:t>
            </a:r>
          </a:p>
          <a:p>
            <a:pPr marL="285750" indent="-285750">
              <a:buFont typeface="Arial" pitchFamily="34" charset="0"/>
              <a:buChar char="•"/>
            </a:pPr>
            <a:r>
              <a:rPr lang="sk-SK" sz="2000" dirty="0" smtClean="0"/>
              <a:t>pri dopade na Zem – magnetické pole ich sústreďuje v okolí magnetických pólov</a:t>
            </a:r>
          </a:p>
          <a:p>
            <a:endParaRPr lang="sk-SK" dirty="0"/>
          </a:p>
        </p:txBody>
      </p:sp>
      <p:sp>
        <p:nvSpPr>
          <p:cNvPr id="228" name="Nadpis 1"/>
          <p:cNvSpPr txBox="1">
            <a:spLocks/>
          </p:cNvSpPr>
          <p:nvPr/>
        </p:nvSpPr>
        <p:spPr>
          <a:xfrm>
            <a:off x="3394033" y="485800"/>
            <a:ext cx="5368716"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dirty="0" smtClean="0">
                <a:solidFill>
                  <a:schemeClr val="bg1"/>
                </a:solidFill>
              </a:rPr>
              <a:t>Typy kozmického žiarenia</a:t>
            </a:r>
            <a:endParaRPr lang="sk-SK" dirty="0">
              <a:solidFill>
                <a:schemeClr val="bg1"/>
              </a:solidFill>
            </a:endParaRPr>
          </a:p>
        </p:txBody>
      </p:sp>
      <p:cxnSp>
        <p:nvCxnSpPr>
          <p:cNvPr id="229" name="Rovná spojovacia šípka 228"/>
          <p:cNvCxnSpPr/>
          <p:nvPr/>
        </p:nvCxnSpPr>
        <p:spPr>
          <a:xfrm>
            <a:off x="1475656" y="-459432"/>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0" name="Rovná spojovacia šípka 229"/>
          <p:cNvCxnSpPr/>
          <p:nvPr/>
        </p:nvCxnSpPr>
        <p:spPr>
          <a:xfrm>
            <a:off x="1979712" y="-459432"/>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3" name="Rovná spojovacia šípka 232"/>
          <p:cNvCxnSpPr/>
          <p:nvPr/>
        </p:nvCxnSpPr>
        <p:spPr>
          <a:xfrm>
            <a:off x="2458816" y="-459432"/>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5" name="Rovná spojovacia šípka 234"/>
          <p:cNvCxnSpPr/>
          <p:nvPr/>
        </p:nvCxnSpPr>
        <p:spPr>
          <a:xfrm>
            <a:off x="2948814" y="-459432"/>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BlokTextu 8"/>
          <p:cNvSpPr txBox="1"/>
          <p:nvPr/>
        </p:nvSpPr>
        <p:spPr>
          <a:xfrm>
            <a:off x="5652119" y="2448899"/>
            <a:ext cx="3491881" cy="830997"/>
          </a:xfrm>
          <a:prstGeom prst="rect">
            <a:avLst/>
          </a:prstGeom>
          <a:solidFill>
            <a:schemeClr val="tx2">
              <a:lumMod val="75000"/>
            </a:schemeClr>
          </a:solidFill>
        </p:spPr>
        <p:txBody>
          <a:bodyPr wrap="square" rtlCol="0">
            <a:spAutoFit/>
          </a:bodyPr>
          <a:lstStyle/>
          <a:p>
            <a:pPr algn="ctr"/>
            <a:r>
              <a:rPr lang="sk-SK" sz="2400" b="1" dirty="0" smtClean="0">
                <a:solidFill>
                  <a:schemeClr val="bg2">
                    <a:lumMod val="75000"/>
                  </a:schemeClr>
                </a:solidFill>
              </a:rPr>
              <a:t>Primárne kozmické žiarenie</a:t>
            </a:r>
            <a:endParaRPr lang="sk-SK" sz="2400" b="1" dirty="0">
              <a:solidFill>
                <a:schemeClr val="bg2">
                  <a:lumMod val="75000"/>
                </a:schemeClr>
              </a:solidFill>
            </a:endParaRPr>
          </a:p>
        </p:txBody>
      </p:sp>
    </p:spTree>
    <p:extLst>
      <p:ext uri="{BB962C8B-B14F-4D97-AF65-F5344CB8AC3E}">
        <p14:creationId xmlns:p14="http://schemas.microsoft.com/office/powerpoint/2010/main" val="77709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Skupina 6"/>
          <p:cNvGrpSpPr/>
          <p:nvPr/>
        </p:nvGrpSpPr>
        <p:grpSpPr>
          <a:xfrm>
            <a:off x="2812645" y="4299872"/>
            <a:ext cx="2632468" cy="1473987"/>
            <a:chOff x="1218539" y="2187374"/>
            <a:chExt cx="4039660" cy="2397493"/>
          </a:xfrm>
        </p:grpSpPr>
        <p:cxnSp>
          <p:nvCxnSpPr>
            <p:cNvPr id="6" name="Rovná spojnica 5"/>
            <p:cNvCxnSpPr/>
            <p:nvPr/>
          </p:nvCxnSpPr>
          <p:spPr>
            <a:xfrm>
              <a:off x="1405608" y="294759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ovná spojnica 10"/>
            <p:cNvCxnSpPr/>
            <p:nvPr/>
          </p:nvCxnSpPr>
          <p:spPr>
            <a:xfrm>
              <a:off x="1320416" y="316489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ovná spojnica 11"/>
            <p:cNvCxnSpPr/>
            <p:nvPr/>
          </p:nvCxnSpPr>
          <p:spPr>
            <a:xfrm>
              <a:off x="1580828" y="272153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ovná spojnica 12"/>
            <p:cNvCxnSpPr/>
            <p:nvPr/>
          </p:nvCxnSpPr>
          <p:spPr>
            <a:xfrm>
              <a:off x="1747744" y="273417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ovná spojnica 13"/>
            <p:cNvCxnSpPr/>
            <p:nvPr/>
          </p:nvCxnSpPr>
          <p:spPr>
            <a:xfrm>
              <a:off x="1716540" y="288839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ovná spojnica 14"/>
            <p:cNvCxnSpPr/>
            <p:nvPr/>
          </p:nvCxnSpPr>
          <p:spPr>
            <a:xfrm>
              <a:off x="1587724" y="305397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ovná spojnica 15"/>
            <p:cNvCxnSpPr/>
            <p:nvPr/>
          </p:nvCxnSpPr>
          <p:spPr>
            <a:xfrm>
              <a:off x="2032112" y="287817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ovná spojnica 16"/>
            <p:cNvCxnSpPr/>
            <p:nvPr/>
          </p:nvCxnSpPr>
          <p:spPr>
            <a:xfrm>
              <a:off x="1955836" y="304134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ovná spojnica 17"/>
            <p:cNvCxnSpPr/>
            <p:nvPr/>
          </p:nvCxnSpPr>
          <p:spPr>
            <a:xfrm>
              <a:off x="1743476" y="310441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ovná spojnica 18"/>
            <p:cNvCxnSpPr/>
            <p:nvPr/>
          </p:nvCxnSpPr>
          <p:spPr>
            <a:xfrm>
              <a:off x="1882380" y="251658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ovná spojnica 19"/>
            <p:cNvCxnSpPr/>
            <p:nvPr/>
          </p:nvCxnSpPr>
          <p:spPr>
            <a:xfrm>
              <a:off x="1392424" y="256048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ovná spojnica 20"/>
            <p:cNvCxnSpPr/>
            <p:nvPr/>
          </p:nvCxnSpPr>
          <p:spPr>
            <a:xfrm>
              <a:off x="2182987" y="326316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ovná spojnica 21"/>
            <p:cNvCxnSpPr/>
            <p:nvPr/>
          </p:nvCxnSpPr>
          <p:spPr>
            <a:xfrm>
              <a:off x="2097795" y="348046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ovná spojnica 22"/>
            <p:cNvCxnSpPr/>
            <p:nvPr/>
          </p:nvCxnSpPr>
          <p:spPr>
            <a:xfrm>
              <a:off x="2358207" y="303711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ovná spojnica 23"/>
            <p:cNvCxnSpPr/>
            <p:nvPr/>
          </p:nvCxnSpPr>
          <p:spPr>
            <a:xfrm>
              <a:off x="2525123" y="304974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ovná spojnica 24"/>
            <p:cNvCxnSpPr/>
            <p:nvPr/>
          </p:nvCxnSpPr>
          <p:spPr>
            <a:xfrm>
              <a:off x="2493919" y="320396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ovná spojnica 25"/>
            <p:cNvCxnSpPr/>
            <p:nvPr/>
          </p:nvCxnSpPr>
          <p:spPr>
            <a:xfrm>
              <a:off x="2365103" y="336955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ovná spojnica 26"/>
            <p:cNvCxnSpPr/>
            <p:nvPr/>
          </p:nvCxnSpPr>
          <p:spPr>
            <a:xfrm>
              <a:off x="2809491" y="319374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ovná spojnica 27"/>
            <p:cNvCxnSpPr/>
            <p:nvPr/>
          </p:nvCxnSpPr>
          <p:spPr>
            <a:xfrm>
              <a:off x="2733215" y="335691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ovná spojnica 28"/>
            <p:cNvCxnSpPr/>
            <p:nvPr/>
          </p:nvCxnSpPr>
          <p:spPr>
            <a:xfrm>
              <a:off x="2520855" y="341999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ovná spojnica 29"/>
            <p:cNvCxnSpPr/>
            <p:nvPr/>
          </p:nvCxnSpPr>
          <p:spPr>
            <a:xfrm>
              <a:off x="2659759" y="283215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Rovná spojnica 30"/>
            <p:cNvCxnSpPr/>
            <p:nvPr/>
          </p:nvCxnSpPr>
          <p:spPr>
            <a:xfrm>
              <a:off x="2169803" y="287605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ovná spojnica 31"/>
            <p:cNvCxnSpPr/>
            <p:nvPr/>
          </p:nvCxnSpPr>
          <p:spPr>
            <a:xfrm>
              <a:off x="1218539" y="250568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ovná spojnica 32"/>
            <p:cNvCxnSpPr/>
            <p:nvPr/>
          </p:nvCxnSpPr>
          <p:spPr>
            <a:xfrm>
              <a:off x="1746853" y="4050327"/>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ovná spojnica 33"/>
            <p:cNvCxnSpPr/>
            <p:nvPr/>
          </p:nvCxnSpPr>
          <p:spPr>
            <a:xfrm>
              <a:off x="1423981" y="349123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Rovná spojnica 34"/>
            <p:cNvCxnSpPr/>
            <p:nvPr/>
          </p:nvCxnSpPr>
          <p:spPr>
            <a:xfrm>
              <a:off x="1590897" y="350386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Rovná spojnica 35"/>
            <p:cNvCxnSpPr/>
            <p:nvPr/>
          </p:nvCxnSpPr>
          <p:spPr>
            <a:xfrm>
              <a:off x="1559693" y="365808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Rovná spojnica 36"/>
            <p:cNvCxnSpPr/>
            <p:nvPr/>
          </p:nvCxnSpPr>
          <p:spPr>
            <a:xfrm>
              <a:off x="1430877" y="382367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Rovná spojnica 37"/>
            <p:cNvCxnSpPr/>
            <p:nvPr/>
          </p:nvCxnSpPr>
          <p:spPr>
            <a:xfrm>
              <a:off x="1875265" y="364786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Rovná spojnica 38"/>
            <p:cNvCxnSpPr/>
            <p:nvPr/>
          </p:nvCxnSpPr>
          <p:spPr>
            <a:xfrm>
              <a:off x="1798989" y="3811037"/>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Rovná spojnica 39"/>
            <p:cNvCxnSpPr/>
            <p:nvPr/>
          </p:nvCxnSpPr>
          <p:spPr>
            <a:xfrm>
              <a:off x="1586629" y="387411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Rovná spojnica 40"/>
            <p:cNvCxnSpPr/>
            <p:nvPr/>
          </p:nvCxnSpPr>
          <p:spPr>
            <a:xfrm>
              <a:off x="1725533" y="3286277"/>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Rovná spojnica 41"/>
            <p:cNvCxnSpPr/>
            <p:nvPr/>
          </p:nvCxnSpPr>
          <p:spPr>
            <a:xfrm>
              <a:off x="1235577" y="3330177"/>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Rovná spojnica 42"/>
            <p:cNvCxnSpPr/>
            <p:nvPr/>
          </p:nvCxnSpPr>
          <p:spPr>
            <a:xfrm>
              <a:off x="2026140" y="403286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Rovná spojnica 43"/>
            <p:cNvCxnSpPr/>
            <p:nvPr/>
          </p:nvCxnSpPr>
          <p:spPr>
            <a:xfrm>
              <a:off x="3509098" y="377141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Rovná spojnica 44"/>
            <p:cNvCxnSpPr/>
            <p:nvPr/>
          </p:nvCxnSpPr>
          <p:spPr>
            <a:xfrm>
              <a:off x="2012956" y="364574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Rovná spojnica 45"/>
            <p:cNvCxnSpPr/>
            <p:nvPr/>
          </p:nvCxnSpPr>
          <p:spPr>
            <a:xfrm>
              <a:off x="3858584" y="367792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ovná spojnica 46"/>
            <p:cNvCxnSpPr/>
            <p:nvPr/>
          </p:nvCxnSpPr>
          <p:spPr>
            <a:xfrm>
              <a:off x="3773392" y="389522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ovná spojnica 47"/>
            <p:cNvCxnSpPr/>
            <p:nvPr/>
          </p:nvCxnSpPr>
          <p:spPr>
            <a:xfrm>
              <a:off x="2465654" y="393061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ovná spojnica 48"/>
            <p:cNvCxnSpPr/>
            <p:nvPr/>
          </p:nvCxnSpPr>
          <p:spPr>
            <a:xfrm>
              <a:off x="2632570" y="394325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ovná spojnica 49"/>
            <p:cNvCxnSpPr/>
            <p:nvPr/>
          </p:nvCxnSpPr>
          <p:spPr>
            <a:xfrm>
              <a:off x="2601366" y="409747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ovná spojnica 50"/>
            <p:cNvCxnSpPr/>
            <p:nvPr/>
          </p:nvCxnSpPr>
          <p:spPr>
            <a:xfrm>
              <a:off x="4040700" y="378431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Rovná spojnica 51"/>
            <p:cNvCxnSpPr/>
            <p:nvPr/>
          </p:nvCxnSpPr>
          <p:spPr>
            <a:xfrm>
              <a:off x="2916938" y="408724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Rovná spojnica 52"/>
            <p:cNvCxnSpPr/>
            <p:nvPr/>
          </p:nvCxnSpPr>
          <p:spPr>
            <a:xfrm>
              <a:off x="4408812" y="377167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Rovná spojnica 53"/>
            <p:cNvCxnSpPr/>
            <p:nvPr/>
          </p:nvCxnSpPr>
          <p:spPr>
            <a:xfrm>
              <a:off x="4196452" y="383475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Rovná spojnica 54"/>
            <p:cNvCxnSpPr/>
            <p:nvPr/>
          </p:nvCxnSpPr>
          <p:spPr>
            <a:xfrm>
              <a:off x="2767206" y="372565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ovná spojnica 55"/>
            <p:cNvCxnSpPr/>
            <p:nvPr/>
          </p:nvCxnSpPr>
          <p:spPr>
            <a:xfrm>
              <a:off x="2277250" y="376955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Rovná spojnica 56"/>
            <p:cNvCxnSpPr/>
            <p:nvPr/>
          </p:nvCxnSpPr>
          <p:spPr>
            <a:xfrm>
              <a:off x="4635963" y="399349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Rovná spojnica 57"/>
            <p:cNvCxnSpPr/>
            <p:nvPr/>
          </p:nvCxnSpPr>
          <p:spPr>
            <a:xfrm>
              <a:off x="4811183" y="376744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Rovná spojnica 58"/>
            <p:cNvCxnSpPr/>
            <p:nvPr/>
          </p:nvCxnSpPr>
          <p:spPr>
            <a:xfrm>
              <a:off x="4978099" y="378007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Rovná spojnica 59"/>
            <p:cNvCxnSpPr/>
            <p:nvPr/>
          </p:nvCxnSpPr>
          <p:spPr>
            <a:xfrm>
              <a:off x="4946895" y="393429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Rovná spojnica 60"/>
            <p:cNvCxnSpPr/>
            <p:nvPr/>
          </p:nvCxnSpPr>
          <p:spPr>
            <a:xfrm>
              <a:off x="4818079" y="409988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Rovná spojnica 61"/>
            <p:cNvCxnSpPr/>
            <p:nvPr/>
          </p:nvCxnSpPr>
          <p:spPr>
            <a:xfrm>
              <a:off x="5186191" y="408724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Rovná spojnica 62"/>
            <p:cNvCxnSpPr/>
            <p:nvPr/>
          </p:nvCxnSpPr>
          <p:spPr>
            <a:xfrm>
              <a:off x="4973831" y="415032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Rovná spojnica 63"/>
            <p:cNvCxnSpPr/>
            <p:nvPr/>
          </p:nvCxnSpPr>
          <p:spPr>
            <a:xfrm>
              <a:off x="3544585" y="404123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Rovná spojnica 64"/>
            <p:cNvCxnSpPr/>
            <p:nvPr/>
          </p:nvCxnSpPr>
          <p:spPr>
            <a:xfrm>
              <a:off x="3054629" y="408513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Rovná spojnica 65"/>
            <p:cNvCxnSpPr/>
            <p:nvPr/>
          </p:nvCxnSpPr>
          <p:spPr>
            <a:xfrm>
              <a:off x="4178509" y="401660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Rovná spojnica 66"/>
            <p:cNvCxnSpPr/>
            <p:nvPr/>
          </p:nvCxnSpPr>
          <p:spPr>
            <a:xfrm>
              <a:off x="3688553" y="406050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Rovná spojnica 67"/>
            <p:cNvCxnSpPr/>
            <p:nvPr/>
          </p:nvCxnSpPr>
          <p:spPr>
            <a:xfrm>
              <a:off x="2429650" y="258835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Rovná spojnica 68"/>
            <p:cNvCxnSpPr/>
            <p:nvPr/>
          </p:nvCxnSpPr>
          <p:spPr>
            <a:xfrm>
              <a:off x="3292221" y="268663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Rovná spojnica 69"/>
            <p:cNvCxnSpPr/>
            <p:nvPr/>
          </p:nvCxnSpPr>
          <p:spPr>
            <a:xfrm>
              <a:off x="3603153" y="262743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Rovná spojnica 70"/>
            <p:cNvCxnSpPr/>
            <p:nvPr/>
          </p:nvCxnSpPr>
          <p:spPr>
            <a:xfrm>
              <a:off x="3474337" y="279301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Rovná spojnica 71"/>
            <p:cNvCxnSpPr/>
            <p:nvPr/>
          </p:nvCxnSpPr>
          <p:spPr>
            <a:xfrm>
              <a:off x="3842449" y="278038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Rovná spojnica 72"/>
            <p:cNvCxnSpPr/>
            <p:nvPr/>
          </p:nvCxnSpPr>
          <p:spPr>
            <a:xfrm>
              <a:off x="3630089" y="284345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Rovná spojnica 73"/>
            <p:cNvCxnSpPr/>
            <p:nvPr/>
          </p:nvCxnSpPr>
          <p:spPr>
            <a:xfrm>
              <a:off x="2834767" y="270974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Rovná spojnica 74"/>
            <p:cNvCxnSpPr/>
            <p:nvPr/>
          </p:nvCxnSpPr>
          <p:spPr>
            <a:xfrm>
              <a:off x="2344811" y="275364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Rovná spojnica 75"/>
            <p:cNvCxnSpPr/>
            <p:nvPr/>
          </p:nvCxnSpPr>
          <p:spPr>
            <a:xfrm>
              <a:off x="2950537" y="307845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Rovná spojnica 76"/>
            <p:cNvCxnSpPr/>
            <p:nvPr/>
          </p:nvCxnSpPr>
          <p:spPr>
            <a:xfrm>
              <a:off x="3214831" y="320226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Rovná spojnica 77"/>
            <p:cNvCxnSpPr/>
            <p:nvPr/>
          </p:nvCxnSpPr>
          <p:spPr>
            <a:xfrm>
              <a:off x="3482139" y="309135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Rovná spojnica 78"/>
            <p:cNvCxnSpPr/>
            <p:nvPr/>
          </p:nvCxnSpPr>
          <p:spPr>
            <a:xfrm>
              <a:off x="3850251" y="3078717"/>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Rovná spojnica 79"/>
            <p:cNvCxnSpPr/>
            <p:nvPr/>
          </p:nvCxnSpPr>
          <p:spPr>
            <a:xfrm>
              <a:off x="3637891" y="314179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Rovná spojnica 80"/>
            <p:cNvCxnSpPr/>
            <p:nvPr/>
          </p:nvCxnSpPr>
          <p:spPr>
            <a:xfrm>
              <a:off x="4077402" y="330054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Rovná spojnica 81"/>
            <p:cNvCxnSpPr/>
            <p:nvPr/>
          </p:nvCxnSpPr>
          <p:spPr>
            <a:xfrm>
              <a:off x="4252622" y="307448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Rovná spojnica 82"/>
            <p:cNvCxnSpPr/>
            <p:nvPr/>
          </p:nvCxnSpPr>
          <p:spPr>
            <a:xfrm>
              <a:off x="4419538" y="308712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Rovná spojnica 83"/>
            <p:cNvCxnSpPr/>
            <p:nvPr/>
          </p:nvCxnSpPr>
          <p:spPr>
            <a:xfrm>
              <a:off x="4388334" y="324134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Rovná spojnica 84"/>
            <p:cNvCxnSpPr/>
            <p:nvPr/>
          </p:nvCxnSpPr>
          <p:spPr>
            <a:xfrm>
              <a:off x="4259518" y="340692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Rovná spojnica 85"/>
            <p:cNvCxnSpPr/>
            <p:nvPr/>
          </p:nvCxnSpPr>
          <p:spPr>
            <a:xfrm>
              <a:off x="4627630" y="3394289"/>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Rovná spojnica 86"/>
            <p:cNvCxnSpPr/>
            <p:nvPr/>
          </p:nvCxnSpPr>
          <p:spPr>
            <a:xfrm>
              <a:off x="4415270" y="3457365"/>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Rovná spojnica 87"/>
            <p:cNvCxnSpPr/>
            <p:nvPr/>
          </p:nvCxnSpPr>
          <p:spPr>
            <a:xfrm>
              <a:off x="3619948" y="332365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Rovná spojnica 88"/>
            <p:cNvCxnSpPr/>
            <p:nvPr/>
          </p:nvCxnSpPr>
          <p:spPr>
            <a:xfrm>
              <a:off x="3129992" y="336755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Rovná spojnica 89"/>
            <p:cNvCxnSpPr/>
            <p:nvPr/>
          </p:nvCxnSpPr>
          <p:spPr>
            <a:xfrm>
              <a:off x="1689530" y="4368844"/>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Rovná spojnica 90"/>
            <p:cNvCxnSpPr/>
            <p:nvPr/>
          </p:nvCxnSpPr>
          <p:spPr>
            <a:xfrm>
              <a:off x="1687649" y="2247846"/>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Rovná spojnica 91"/>
            <p:cNvCxnSpPr/>
            <p:nvPr/>
          </p:nvCxnSpPr>
          <p:spPr>
            <a:xfrm>
              <a:off x="4076704" y="4301153"/>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Rovná spojnica 92"/>
            <p:cNvCxnSpPr/>
            <p:nvPr/>
          </p:nvCxnSpPr>
          <p:spPr>
            <a:xfrm>
              <a:off x="4424337" y="4301153"/>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Rovná spojnica 93"/>
            <p:cNvCxnSpPr/>
            <p:nvPr/>
          </p:nvCxnSpPr>
          <p:spPr>
            <a:xfrm>
              <a:off x="2320014" y="4276532"/>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Rovná spojnica 94"/>
            <p:cNvCxnSpPr/>
            <p:nvPr/>
          </p:nvCxnSpPr>
          <p:spPr>
            <a:xfrm>
              <a:off x="2962354" y="3717180"/>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Rovná spojnica 95"/>
            <p:cNvCxnSpPr/>
            <p:nvPr/>
          </p:nvCxnSpPr>
          <p:spPr>
            <a:xfrm>
              <a:off x="1909842" y="4282039"/>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Rovná spojnica 96"/>
            <p:cNvCxnSpPr/>
            <p:nvPr/>
          </p:nvCxnSpPr>
          <p:spPr>
            <a:xfrm>
              <a:off x="3929619" y="3365810"/>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Rovná spojnica 97"/>
            <p:cNvCxnSpPr/>
            <p:nvPr/>
          </p:nvCxnSpPr>
          <p:spPr>
            <a:xfrm>
              <a:off x="2110709" y="2187374"/>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Rovná spojnica 98"/>
            <p:cNvCxnSpPr/>
            <p:nvPr/>
          </p:nvCxnSpPr>
          <p:spPr>
            <a:xfrm>
              <a:off x="3194323" y="382260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Rovná spojnica 99"/>
            <p:cNvCxnSpPr/>
            <p:nvPr/>
          </p:nvCxnSpPr>
          <p:spPr>
            <a:xfrm>
              <a:off x="2150360" y="4050326"/>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Rovná spojnica 100"/>
            <p:cNvCxnSpPr/>
            <p:nvPr/>
          </p:nvCxnSpPr>
          <p:spPr>
            <a:xfrm>
              <a:off x="2550220" y="234612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Rovná spojnica 101"/>
            <p:cNvCxnSpPr/>
            <p:nvPr/>
          </p:nvCxnSpPr>
          <p:spPr>
            <a:xfrm>
              <a:off x="3442334" y="3412608"/>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Rovná spojnica 102"/>
            <p:cNvCxnSpPr/>
            <p:nvPr/>
          </p:nvCxnSpPr>
          <p:spPr>
            <a:xfrm>
              <a:off x="4625411" y="4275206"/>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Rovná spojnica 103"/>
            <p:cNvCxnSpPr/>
            <p:nvPr/>
          </p:nvCxnSpPr>
          <p:spPr>
            <a:xfrm>
              <a:off x="2861152" y="2286922"/>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Rovná spojnica 104"/>
            <p:cNvCxnSpPr/>
            <p:nvPr/>
          </p:nvCxnSpPr>
          <p:spPr>
            <a:xfrm>
              <a:off x="3090226" y="2766648"/>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Rovná spojnica 105"/>
            <p:cNvCxnSpPr/>
            <p:nvPr/>
          </p:nvCxnSpPr>
          <p:spPr>
            <a:xfrm>
              <a:off x="3370326" y="2452280"/>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Rovná spojnica 106"/>
            <p:cNvCxnSpPr/>
            <p:nvPr/>
          </p:nvCxnSpPr>
          <p:spPr>
            <a:xfrm>
              <a:off x="3298319" y="4293687"/>
              <a:ext cx="72007" cy="216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Rovná spojnica 107"/>
            <p:cNvCxnSpPr/>
            <p:nvPr/>
          </p:nvCxnSpPr>
          <p:spPr>
            <a:xfrm>
              <a:off x="2092766" y="236923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Rovná spojnica 108"/>
            <p:cNvCxnSpPr/>
            <p:nvPr/>
          </p:nvCxnSpPr>
          <p:spPr>
            <a:xfrm>
              <a:off x="1602810" y="2413133"/>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Rovná spojnica 111"/>
            <p:cNvCxnSpPr/>
            <p:nvPr/>
          </p:nvCxnSpPr>
          <p:spPr>
            <a:xfrm>
              <a:off x="3143050" y="230512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Rovná spojnica 112"/>
            <p:cNvCxnSpPr/>
            <p:nvPr/>
          </p:nvCxnSpPr>
          <p:spPr>
            <a:xfrm>
              <a:off x="3121419" y="2455851"/>
              <a:ext cx="72008"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Ovál 3"/>
          <p:cNvSpPr/>
          <p:nvPr/>
        </p:nvSpPr>
        <p:spPr>
          <a:xfrm>
            <a:off x="-612576" y="4365104"/>
            <a:ext cx="10297144" cy="2951313"/>
          </a:xfrm>
          <a:prstGeom prst="ellipse">
            <a:avLst/>
          </a:prstGeom>
          <a:gradFill>
            <a:gsLst>
              <a:gs pos="0">
                <a:schemeClr val="accent6">
                  <a:lumMod val="50000"/>
                  <a:alpha val="13000"/>
                </a:schemeClr>
              </a:gs>
              <a:gs pos="100000">
                <a:schemeClr val="bg2">
                  <a:lumMod val="10000"/>
                  <a:alpha val="0"/>
                </a:schemeClr>
              </a:gs>
            </a:gsLst>
            <a:path path="circle">
              <a:fillToRect l="50000" t="50000" r="50000" b="50000"/>
            </a:path>
          </a:gradFill>
          <a:ln>
            <a:noFill/>
          </a:ln>
          <a:effectLst>
            <a:glow rad="1905000">
              <a:schemeClr val="tx2">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Ovál 7"/>
          <p:cNvSpPr/>
          <p:nvPr/>
        </p:nvSpPr>
        <p:spPr>
          <a:xfrm>
            <a:off x="0" y="5157192"/>
            <a:ext cx="9252520" cy="2287217"/>
          </a:xfrm>
          <a:prstGeom prst="ellipse">
            <a:avLst/>
          </a:prstGeom>
          <a:gradFill>
            <a:gsLst>
              <a:gs pos="0">
                <a:schemeClr val="accent6">
                  <a:lumMod val="50000"/>
                  <a:alpha val="17000"/>
                </a:schemeClr>
              </a:gs>
              <a:gs pos="100000">
                <a:schemeClr val="bg2">
                  <a:lumMod val="10000"/>
                  <a:alpha val="0"/>
                </a:schemeClr>
              </a:gs>
            </a:gsLst>
            <a:path path="circle">
              <a:fillToRect l="50000" t="50000" r="50000" b="50000"/>
            </a:path>
          </a:gradFill>
          <a:ln>
            <a:noFill/>
          </a:ln>
          <a:effectLst>
            <a:glow rad="1905000">
              <a:schemeClr val="tx2">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30" name="Picture 6" descr="http://static.tumblr.com/771149523cde872ad944ac71b0b0d69a/iflio9i/WWxmgwnl1/tumblr_static_space-universe-408.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9917" l="0" r="100000">
                        <a14:foregroundMark x1="9479" y1="95417" x2="87188" y2="94750"/>
                        <a14:foregroundMark x1="49063" y1="85833" x2="55313" y2="89083"/>
                        <a14:backgroundMark x1="3646" y1="82167" x2="52708" y2="59167"/>
                        <a14:backgroundMark x1="53281" y1="65417" x2="95990" y2="78417"/>
                        <a14:backgroundMark x1="89896" y1="78917" x2="97083" y2="85167"/>
                        <a14:backgroundMark x1="99115" y1="89083" x2="57448" y2="63083"/>
                        <a14:backgroundMark x1="573" y1="92000" x2="12448" y2="83250"/>
                        <a14:backgroundMark x1="19219" y1="79500" x2="35313" y2="73500"/>
                        <a14:backgroundMark x1="38177" y1="73500" x2="62083" y2="71667"/>
                        <a14:backgroundMark x1="64531" y1="74167" x2="83958" y2="81583"/>
                      </a14:backgroundRemoval>
                    </a14:imgEffect>
                  </a14:imgLayer>
                </a14:imgProps>
              </a:ext>
              <a:ext uri="{28A0092B-C50C-407E-A947-70E740481C1C}">
                <a14:useLocalDpi xmlns:a14="http://schemas.microsoft.com/office/drawing/2010/main" val="0"/>
              </a:ext>
            </a:extLst>
          </a:blip>
          <a:srcRect t="70704" b="5355"/>
          <a:stretch/>
        </p:blipFill>
        <p:spPr bwMode="auto">
          <a:xfrm>
            <a:off x="-11493" y="5661249"/>
            <a:ext cx="9155494"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BlokTextu 8"/>
          <p:cNvSpPr txBox="1"/>
          <p:nvPr/>
        </p:nvSpPr>
        <p:spPr>
          <a:xfrm>
            <a:off x="5669469" y="4651678"/>
            <a:ext cx="3491880" cy="830997"/>
          </a:xfrm>
          <a:prstGeom prst="rect">
            <a:avLst/>
          </a:prstGeom>
          <a:solidFill>
            <a:schemeClr val="tx2">
              <a:lumMod val="75000"/>
            </a:schemeClr>
          </a:solidFill>
        </p:spPr>
        <p:txBody>
          <a:bodyPr wrap="square" rtlCol="0">
            <a:spAutoFit/>
          </a:bodyPr>
          <a:lstStyle/>
          <a:p>
            <a:pPr algn="ctr"/>
            <a:r>
              <a:rPr lang="sk-SK" sz="2400" b="1" dirty="0" smtClean="0">
                <a:solidFill>
                  <a:schemeClr val="bg2">
                    <a:lumMod val="75000"/>
                  </a:schemeClr>
                </a:solidFill>
              </a:rPr>
              <a:t>Sekundárne kozmické žiarenie</a:t>
            </a:r>
            <a:endParaRPr lang="sk-SK" sz="2400" b="1" dirty="0">
              <a:solidFill>
                <a:schemeClr val="bg2">
                  <a:lumMod val="75000"/>
                </a:schemeClr>
              </a:solidFill>
            </a:endParaRPr>
          </a:p>
        </p:txBody>
      </p:sp>
      <p:sp>
        <p:nvSpPr>
          <p:cNvPr id="116" name="BlokTextu 115"/>
          <p:cNvSpPr txBox="1"/>
          <p:nvPr/>
        </p:nvSpPr>
        <p:spPr>
          <a:xfrm>
            <a:off x="5669469" y="2452826"/>
            <a:ext cx="3491880" cy="400110"/>
          </a:xfrm>
          <a:prstGeom prst="rect">
            <a:avLst/>
          </a:prstGeom>
          <a:solidFill>
            <a:schemeClr val="tx2">
              <a:lumMod val="50000"/>
            </a:schemeClr>
          </a:solidFill>
        </p:spPr>
        <p:txBody>
          <a:bodyPr wrap="square" rtlCol="0">
            <a:spAutoFit/>
          </a:bodyPr>
          <a:lstStyle/>
          <a:p>
            <a:pPr algn="ctr"/>
            <a:endParaRPr lang="sk-SK" sz="2000" dirty="0">
              <a:solidFill>
                <a:schemeClr val="bg1"/>
              </a:solidFill>
            </a:endParaRPr>
          </a:p>
        </p:txBody>
      </p:sp>
      <p:sp>
        <p:nvSpPr>
          <p:cNvPr id="155" name="Ovál 154"/>
          <p:cNvSpPr/>
          <p:nvPr/>
        </p:nvSpPr>
        <p:spPr>
          <a:xfrm>
            <a:off x="3135248" y="327256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64" name="Ovál 163"/>
          <p:cNvSpPr/>
          <p:nvPr/>
        </p:nvSpPr>
        <p:spPr>
          <a:xfrm>
            <a:off x="2997940" y="328498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65" name="Ovál 164"/>
          <p:cNvSpPr/>
          <p:nvPr/>
        </p:nvSpPr>
        <p:spPr>
          <a:xfrm>
            <a:off x="3404115" y="348958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66" name="Ovál 165"/>
          <p:cNvSpPr/>
          <p:nvPr/>
        </p:nvSpPr>
        <p:spPr>
          <a:xfrm>
            <a:off x="3262833" y="330784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67" name="Ovál 166"/>
          <p:cNvSpPr/>
          <p:nvPr/>
        </p:nvSpPr>
        <p:spPr>
          <a:xfrm>
            <a:off x="3042322" y="31897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76" name="Ovál 175"/>
          <p:cNvSpPr/>
          <p:nvPr/>
        </p:nvSpPr>
        <p:spPr>
          <a:xfrm>
            <a:off x="2828173" y="334143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83" name="Ovál 182"/>
          <p:cNvSpPr/>
          <p:nvPr/>
        </p:nvSpPr>
        <p:spPr>
          <a:xfrm>
            <a:off x="2660297" y="344463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90" name="Ovál 189"/>
          <p:cNvSpPr/>
          <p:nvPr/>
        </p:nvSpPr>
        <p:spPr>
          <a:xfrm>
            <a:off x="2859569" y="320802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02" name="Ovál 201"/>
          <p:cNvSpPr/>
          <p:nvPr/>
        </p:nvSpPr>
        <p:spPr>
          <a:xfrm>
            <a:off x="2695573" y="331828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17" name="Ovál 216"/>
          <p:cNvSpPr/>
          <p:nvPr/>
        </p:nvSpPr>
        <p:spPr>
          <a:xfrm>
            <a:off x="2720489" y="316891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18" name="Ovál 217"/>
          <p:cNvSpPr/>
          <p:nvPr/>
        </p:nvSpPr>
        <p:spPr>
          <a:xfrm>
            <a:off x="2591218" y="328498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23" name="Ovál 222"/>
          <p:cNvSpPr/>
          <p:nvPr/>
        </p:nvSpPr>
        <p:spPr>
          <a:xfrm>
            <a:off x="3192940" y="31935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31" name="Ovál 230"/>
          <p:cNvSpPr/>
          <p:nvPr/>
        </p:nvSpPr>
        <p:spPr>
          <a:xfrm>
            <a:off x="3560412" y="355540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32" name="Ovál 231"/>
          <p:cNvSpPr/>
          <p:nvPr/>
        </p:nvSpPr>
        <p:spPr>
          <a:xfrm>
            <a:off x="3860806" y="406676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34" name="Ovál 233"/>
          <p:cNvSpPr/>
          <p:nvPr/>
        </p:nvSpPr>
        <p:spPr>
          <a:xfrm>
            <a:off x="2527281" y="314020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44" name="Ovál 243"/>
          <p:cNvSpPr/>
          <p:nvPr/>
        </p:nvSpPr>
        <p:spPr>
          <a:xfrm>
            <a:off x="2501064" y="360137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49" name="Ovál 248"/>
          <p:cNvSpPr/>
          <p:nvPr/>
        </p:nvSpPr>
        <p:spPr>
          <a:xfrm>
            <a:off x="2330226" y="354468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53" name="Ovál 252"/>
          <p:cNvSpPr/>
          <p:nvPr/>
        </p:nvSpPr>
        <p:spPr>
          <a:xfrm>
            <a:off x="2351611" y="371092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58" name="Ovál 257"/>
          <p:cNvSpPr/>
          <p:nvPr/>
        </p:nvSpPr>
        <p:spPr>
          <a:xfrm>
            <a:off x="2297185" y="32687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60" name="Ovál 259"/>
          <p:cNvSpPr/>
          <p:nvPr/>
        </p:nvSpPr>
        <p:spPr>
          <a:xfrm>
            <a:off x="2486920" y="34437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nvGrpSpPr>
          <p:cNvPr id="302" name="Skupina 301"/>
          <p:cNvGrpSpPr/>
          <p:nvPr/>
        </p:nvGrpSpPr>
        <p:grpSpPr>
          <a:xfrm>
            <a:off x="2425516" y="2961126"/>
            <a:ext cx="1335180" cy="1332519"/>
            <a:chOff x="1601764" y="1841397"/>
            <a:chExt cx="1335180" cy="1332519"/>
          </a:xfrm>
        </p:grpSpPr>
        <p:sp>
          <p:nvSpPr>
            <p:cNvPr id="119" name="Ovál 118"/>
            <p:cNvSpPr/>
            <p:nvPr/>
          </p:nvSpPr>
          <p:spPr>
            <a:xfrm>
              <a:off x="2339752" y="271075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0" name="Ovál 119"/>
            <p:cNvSpPr/>
            <p:nvPr/>
          </p:nvSpPr>
          <p:spPr>
            <a:xfrm>
              <a:off x="2509834" y="256490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1" name="Ovál 120"/>
            <p:cNvSpPr/>
            <p:nvPr/>
          </p:nvSpPr>
          <p:spPr>
            <a:xfrm>
              <a:off x="2464115" y="271793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2" name="Ovál 121"/>
            <p:cNvSpPr/>
            <p:nvPr/>
          </p:nvSpPr>
          <p:spPr>
            <a:xfrm>
              <a:off x="2587935" y="271075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3" name="Ovál 122"/>
            <p:cNvSpPr/>
            <p:nvPr/>
          </p:nvSpPr>
          <p:spPr>
            <a:xfrm>
              <a:off x="2247456" y="26140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4" name="Ovál 123"/>
            <p:cNvSpPr/>
            <p:nvPr/>
          </p:nvSpPr>
          <p:spPr>
            <a:xfrm>
              <a:off x="2473005" y="242088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5" name="Ovál 124"/>
            <p:cNvSpPr/>
            <p:nvPr/>
          </p:nvSpPr>
          <p:spPr>
            <a:xfrm>
              <a:off x="2271173" y="230115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6" name="Ovál 125"/>
            <p:cNvSpPr/>
            <p:nvPr/>
          </p:nvSpPr>
          <p:spPr>
            <a:xfrm>
              <a:off x="2201737" y="25094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7" name="Ovál 126"/>
            <p:cNvSpPr/>
            <p:nvPr/>
          </p:nvSpPr>
          <p:spPr>
            <a:xfrm>
              <a:off x="2005514" y="254204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8" name="Ovál 127"/>
            <p:cNvSpPr/>
            <p:nvPr/>
          </p:nvSpPr>
          <p:spPr>
            <a:xfrm>
              <a:off x="2395788" y="263691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29" name="Ovál 128"/>
            <p:cNvSpPr/>
            <p:nvPr/>
          </p:nvSpPr>
          <p:spPr>
            <a:xfrm>
              <a:off x="2051720" y="234687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0" name="Ovál 129"/>
            <p:cNvSpPr/>
            <p:nvPr/>
          </p:nvSpPr>
          <p:spPr>
            <a:xfrm>
              <a:off x="2116699" y="274314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1" name="Ovál 130"/>
            <p:cNvSpPr/>
            <p:nvPr/>
          </p:nvSpPr>
          <p:spPr>
            <a:xfrm>
              <a:off x="1894236" y="184139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2" name="Ovál 131"/>
            <p:cNvSpPr/>
            <p:nvPr/>
          </p:nvSpPr>
          <p:spPr>
            <a:xfrm>
              <a:off x="2137375" y="265305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3" name="Ovál 132"/>
            <p:cNvSpPr/>
            <p:nvPr/>
          </p:nvSpPr>
          <p:spPr>
            <a:xfrm>
              <a:off x="2247456" y="280721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4" name="Ovál 133"/>
            <p:cNvSpPr/>
            <p:nvPr/>
          </p:nvSpPr>
          <p:spPr>
            <a:xfrm>
              <a:off x="2395787" y="283249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5" name="Ovál 134"/>
            <p:cNvSpPr/>
            <p:nvPr/>
          </p:nvSpPr>
          <p:spPr>
            <a:xfrm>
              <a:off x="2264372" y="291989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6" name="Ovál 135"/>
            <p:cNvSpPr/>
            <p:nvPr/>
          </p:nvSpPr>
          <p:spPr>
            <a:xfrm>
              <a:off x="2114516" y="289703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7" name="Ovál 136"/>
            <p:cNvSpPr/>
            <p:nvPr/>
          </p:nvSpPr>
          <p:spPr>
            <a:xfrm>
              <a:off x="2162418" y="242088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8" name="Ovál 137"/>
            <p:cNvSpPr/>
            <p:nvPr/>
          </p:nvSpPr>
          <p:spPr>
            <a:xfrm>
              <a:off x="1990316" y="265964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39" name="Ovál 138"/>
            <p:cNvSpPr/>
            <p:nvPr/>
          </p:nvSpPr>
          <p:spPr>
            <a:xfrm>
              <a:off x="2372859" y="296561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0" name="Ovál 139"/>
            <p:cNvSpPr/>
            <p:nvPr/>
          </p:nvSpPr>
          <p:spPr>
            <a:xfrm>
              <a:off x="2493196" y="289865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1" name="Ovál 140"/>
            <p:cNvSpPr/>
            <p:nvPr/>
          </p:nvSpPr>
          <p:spPr>
            <a:xfrm>
              <a:off x="2005515" y="280988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2" name="Ovál 141"/>
            <p:cNvSpPr/>
            <p:nvPr/>
          </p:nvSpPr>
          <p:spPr>
            <a:xfrm>
              <a:off x="2185277" y="30338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3" name="Ovál 142"/>
            <p:cNvSpPr/>
            <p:nvPr/>
          </p:nvSpPr>
          <p:spPr>
            <a:xfrm>
              <a:off x="2065865" y="246335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4" name="Ovál 143"/>
            <p:cNvSpPr/>
            <p:nvPr/>
          </p:nvSpPr>
          <p:spPr>
            <a:xfrm>
              <a:off x="2362610" y="307238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5" name="Ovál 144"/>
            <p:cNvSpPr/>
            <p:nvPr/>
          </p:nvSpPr>
          <p:spPr>
            <a:xfrm>
              <a:off x="2516055" y="303237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6" name="Ovál 145"/>
            <p:cNvSpPr/>
            <p:nvPr/>
          </p:nvSpPr>
          <p:spPr>
            <a:xfrm>
              <a:off x="2587935" y="285131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7" name="Ovál 146"/>
            <p:cNvSpPr/>
            <p:nvPr/>
          </p:nvSpPr>
          <p:spPr>
            <a:xfrm>
              <a:off x="2418396" y="226742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8" name="Ovál 147"/>
            <p:cNvSpPr/>
            <p:nvPr/>
          </p:nvSpPr>
          <p:spPr>
            <a:xfrm>
              <a:off x="2372858" y="23698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49" name="Ovál 148"/>
            <p:cNvSpPr/>
            <p:nvPr/>
          </p:nvSpPr>
          <p:spPr>
            <a:xfrm>
              <a:off x="2611449" y="256833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53" name="Ovál 152"/>
            <p:cNvSpPr/>
            <p:nvPr/>
          </p:nvSpPr>
          <p:spPr>
            <a:xfrm>
              <a:off x="2657168" y="296510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69" name="Ovál 268"/>
            <p:cNvSpPr/>
            <p:nvPr/>
          </p:nvSpPr>
          <p:spPr>
            <a:xfrm>
              <a:off x="2891225" y="272297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0" name="Ovál 269"/>
            <p:cNvSpPr/>
            <p:nvPr/>
          </p:nvSpPr>
          <p:spPr>
            <a:xfrm>
              <a:off x="2695002" y="275557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1" name="Ovál 270"/>
            <p:cNvSpPr/>
            <p:nvPr/>
          </p:nvSpPr>
          <p:spPr>
            <a:xfrm>
              <a:off x="2741208" y="256040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2" name="Ovál 271"/>
            <p:cNvSpPr/>
            <p:nvPr/>
          </p:nvSpPr>
          <p:spPr>
            <a:xfrm>
              <a:off x="2826863" y="286658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3" name="Ovál 272"/>
            <p:cNvSpPr/>
            <p:nvPr/>
          </p:nvSpPr>
          <p:spPr>
            <a:xfrm>
              <a:off x="2851906" y="263441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4" name="Ovál 273"/>
            <p:cNvSpPr/>
            <p:nvPr/>
          </p:nvSpPr>
          <p:spPr>
            <a:xfrm>
              <a:off x="2679804" y="287317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5" name="Ovál 274"/>
            <p:cNvSpPr/>
            <p:nvPr/>
          </p:nvSpPr>
          <p:spPr>
            <a:xfrm>
              <a:off x="2755353" y="267688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6" name="Ovál 275"/>
            <p:cNvSpPr/>
            <p:nvPr/>
          </p:nvSpPr>
          <p:spPr>
            <a:xfrm>
              <a:off x="2045320" y="297799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7" name="Ovál 276"/>
            <p:cNvSpPr/>
            <p:nvPr/>
          </p:nvSpPr>
          <p:spPr>
            <a:xfrm>
              <a:off x="1849097" y="301059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8" name="Ovál 277"/>
            <p:cNvSpPr/>
            <p:nvPr/>
          </p:nvSpPr>
          <p:spPr>
            <a:xfrm>
              <a:off x="1895303" y="281542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79" name="Ovál 278"/>
            <p:cNvSpPr/>
            <p:nvPr/>
          </p:nvSpPr>
          <p:spPr>
            <a:xfrm>
              <a:off x="1980958" y="312160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0" name="Ovál 279"/>
            <p:cNvSpPr/>
            <p:nvPr/>
          </p:nvSpPr>
          <p:spPr>
            <a:xfrm>
              <a:off x="2006001" y="288943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1" name="Ovál 280"/>
            <p:cNvSpPr/>
            <p:nvPr/>
          </p:nvSpPr>
          <p:spPr>
            <a:xfrm>
              <a:off x="1833899" y="312819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2" name="Ovál 281"/>
            <p:cNvSpPr/>
            <p:nvPr/>
          </p:nvSpPr>
          <p:spPr>
            <a:xfrm>
              <a:off x="1909448" y="293190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3" name="Ovál 282"/>
            <p:cNvSpPr/>
            <p:nvPr/>
          </p:nvSpPr>
          <p:spPr>
            <a:xfrm>
              <a:off x="1813185" y="276600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4" name="Ovál 283"/>
            <p:cNvSpPr/>
            <p:nvPr/>
          </p:nvSpPr>
          <p:spPr>
            <a:xfrm>
              <a:off x="1616962" y="279860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5" name="Ovál 284"/>
            <p:cNvSpPr/>
            <p:nvPr/>
          </p:nvSpPr>
          <p:spPr>
            <a:xfrm>
              <a:off x="1663168" y="260343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6" name="Ovál 285"/>
            <p:cNvSpPr/>
            <p:nvPr/>
          </p:nvSpPr>
          <p:spPr>
            <a:xfrm>
              <a:off x="1748823" y="290961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7" name="Ovál 286"/>
            <p:cNvSpPr/>
            <p:nvPr/>
          </p:nvSpPr>
          <p:spPr>
            <a:xfrm>
              <a:off x="1773866" y="267744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8" name="Ovál 287"/>
            <p:cNvSpPr/>
            <p:nvPr/>
          </p:nvSpPr>
          <p:spPr>
            <a:xfrm>
              <a:off x="1601764" y="291620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89" name="Ovál 288"/>
            <p:cNvSpPr/>
            <p:nvPr/>
          </p:nvSpPr>
          <p:spPr>
            <a:xfrm>
              <a:off x="1677313" y="271991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97" name="Ovál 296"/>
            <p:cNvSpPr/>
            <p:nvPr/>
          </p:nvSpPr>
          <p:spPr>
            <a:xfrm flipH="1" flipV="1">
              <a:off x="1797972" y="244781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98" name="Ovál 297"/>
            <p:cNvSpPr/>
            <p:nvPr/>
          </p:nvSpPr>
          <p:spPr>
            <a:xfrm flipH="1" flipV="1">
              <a:off x="1945195" y="241408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299" name="Ovál 298"/>
            <p:cNvSpPr/>
            <p:nvPr/>
          </p:nvSpPr>
          <p:spPr>
            <a:xfrm flipH="1" flipV="1">
              <a:off x="1899657" y="251651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0" name="Ovál 299"/>
            <p:cNvSpPr/>
            <p:nvPr/>
          </p:nvSpPr>
          <p:spPr>
            <a:xfrm>
              <a:off x="1900866" y="269468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1" name="Ovál 300"/>
            <p:cNvSpPr/>
            <p:nvPr/>
          </p:nvSpPr>
          <p:spPr>
            <a:xfrm>
              <a:off x="1861547" y="260612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sp>
        <p:nvSpPr>
          <p:cNvPr id="303" name="Ovál 302"/>
          <p:cNvSpPr/>
          <p:nvPr/>
        </p:nvSpPr>
        <p:spPr>
          <a:xfrm>
            <a:off x="3655956" y="414530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4" name="Ovál 303"/>
          <p:cNvSpPr/>
          <p:nvPr/>
        </p:nvSpPr>
        <p:spPr>
          <a:xfrm>
            <a:off x="3846616" y="423397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5" name="Ovál 304"/>
          <p:cNvSpPr/>
          <p:nvPr/>
        </p:nvSpPr>
        <p:spPr>
          <a:xfrm>
            <a:off x="3655956" y="434940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6" name="Ovál 305"/>
          <p:cNvSpPr/>
          <p:nvPr/>
        </p:nvSpPr>
        <p:spPr>
          <a:xfrm>
            <a:off x="3491880" y="425415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7" name="Ovál 306"/>
          <p:cNvSpPr/>
          <p:nvPr/>
        </p:nvSpPr>
        <p:spPr>
          <a:xfrm>
            <a:off x="3269305" y="438059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8" name="Ovál 307"/>
          <p:cNvSpPr/>
          <p:nvPr/>
        </p:nvSpPr>
        <p:spPr>
          <a:xfrm>
            <a:off x="3517602" y="450742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09" name="Ovál 308"/>
          <p:cNvSpPr/>
          <p:nvPr/>
        </p:nvSpPr>
        <p:spPr>
          <a:xfrm>
            <a:off x="2912476" y="43040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nvGrpSpPr>
          <p:cNvPr id="317" name="Skupina 316"/>
          <p:cNvGrpSpPr/>
          <p:nvPr/>
        </p:nvGrpSpPr>
        <p:grpSpPr>
          <a:xfrm>
            <a:off x="2496920" y="2636912"/>
            <a:ext cx="608191" cy="411383"/>
            <a:chOff x="3150340" y="3342136"/>
            <a:chExt cx="608191" cy="411383"/>
          </a:xfrm>
        </p:grpSpPr>
        <p:sp>
          <p:nvSpPr>
            <p:cNvPr id="310" name="Ovál 309"/>
            <p:cNvSpPr/>
            <p:nvPr/>
          </p:nvSpPr>
          <p:spPr>
            <a:xfrm>
              <a:off x="3287648" y="342496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1" name="Ovál 310"/>
            <p:cNvSpPr/>
            <p:nvPr/>
          </p:nvSpPr>
          <p:spPr>
            <a:xfrm>
              <a:off x="3150340" y="343738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2" name="Ovál 311"/>
            <p:cNvSpPr/>
            <p:nvPr/>
          </p:nvSpPr>
          <p:spPr>
            <a:xfrm>
              <a:off x="3556515" y="364198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3" name="Ovál 312"/>
            <p:cNvSpPr/>
            <p:nvPr/>
          </p:nvSpPr>
          <p:spPr>
            <a:xfrm>
              <a:off x="3415233" y="346024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4" name="Ovál 313"/>
            <p:cNvSpPr/>
            <p:nvPr/>
          </p:nvSpPr>
          <p:spPr>
            <a:xfrm>
              <a:off x="3194722" y="33421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5" name="Ovál 314"/>
            <p:cNvSpPr/>
            <p:nvPr/>
          </p:nvSpPr>
          <p:spPr>
            <a:xfrm>
              <a:off x="3345340" y="33459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6" name="Ovál 315"/>
            <p:cNvSpPr/>
            <p:nvPr/>
          </p:nvSpPr>
          <p:spPr>
            <a:xfrm>
              <a:off x="3712812" y="370780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grpSp>
        <p:nvGrpSpPr>
          <p:cNvPr id="115" name="Skupina 114"/>
          <p:cNvGrpSpPr/>
          <p:nvPr/>
        </p:nvGrpSpPr>
        <p:grpSpPr>
          <a:xfrm>
            <a:off x="2144978" y="2900901"/>
            <a:ext cx="375790" cy="203350"/>
            <a:chOff x="2482626" y="3596146"/>
            <a:chExt cx="375790" cy="203350"/>
          </a:xfrm>
        </p:grpSpPr>
        <p:sp>
          <p:nvSpPr>
            <p:cNvPr id="328" name="Ovál 327"/>
            <p:cNvSpPr/>
            <p:nvPr/>
          </p:nvSpPr>
          <p:spPr>
            <a:xfrm>
              <a:off x="2812697" y="359703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9" name="Ovál 328"/>
            <p:cNvSpPr/>
            <p:nvPr/>
          </p:nvSpPr>
          <p:spPr>
            <a:xfrm>
              <a:off x="2653464" y="375377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30" name="Ovál 329"/>
            <p:cNvSpPr/>
            <p:nvPr/>
          </p:nvSpPr>
          <p:spPr>
            <a:xfrm>
              <a:off x="2482626" y="369708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31" name="Ovál 330"/>
            <p:cNvSpPr/>
            <p:nvPr/>
          </p:nvSpPr>
          <p:spPr>
            <a:xfrm>
              <a:off x="2639320" y="359614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sp>
        <p:nvSpPr>
          <p:cNvPr id="228" name="Nadpis 1"/>
          <p:cNvSpPr txBox="1">
            <a:spLocks/>
          </p:cNvSpPr>
          <p:nvPr/>
        </p:nvSpPr>
        <p:spPr>
          <a:xfrm>
            <a:off x="3394033" y="485800"/>
            <a:ext cx="5368716"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dirty="0" smtClean="0">
                <a:solidFill>
                  <a:schemeClr val="bg1"/>
                </a:solidFill>
              </a:rPr>
              <a:t>Typy kozmického žiarenia</a:t>
            </a:r>
            <a:endParaRPr lang="sk-SK" dirty="0">
              <a:solidFill>
                <a:schemeClr val="bg1"/>
              </a:solidFill>
            </a:endParaRPr>
          </a:p>
        </p:txBody>
      </p:sp>
      <p:cxnSp>
        <p:nvCxnSpPr>
          <p:cNvPr id="229" name="Rovná spojovacia šípka 228"/>
          <p:cNvCxnSpPr/>
          <p:nvPr/>
        </p:nvCxnSpPr>
        <p:spPr>
          <a:xfrm>
            <a:off x="1475656" y="-459432"/>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0" name="Rovná spojovacia šípka 229"/>
          <p:cNvCxnSpPr/>
          <p:nvPr/>
        </p:nvCxnSpPr>
        <p:spPr>
          <a:xfrm>
            <a:off x="1979712" y="-459432"/>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3" name="Rovná spojovacia šípka 232"/>
          <p:cNvCxnSpPr/>
          <p:nvPr/>
        </p:nvCxnSpPr>
        <p:spPr>
          <a:xfrm>
            <a:off x="2458816" y="-459432"/>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5" name="Rovná spojovacia šípka 234"/>
          <p:cNvCxnSpPr/>
          <p:nvPr/>
        </p:nvCxnSpPr>
        <p:spPr>
          <a:xfrm>
            <a:off x="2948814" y="-459432"/>
            <a:ext cx="0" cy="2088232"/>
          </a:xfrm>
          <a:prstGeom prst="straightConnector1">
            <a:avLst/>
          </a:prstGeom>
          <a:ln w="5715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5" name="Obdĺžnik 224"/>
          <p:cNvSpPr/>
          <p:nvPr/>
        </p:nvSpPr>
        <p:spPr>
          <a:xfrm>
            <a:off x="539552" y="2448899"/>
            <a:ext cx="5129917" cy="303379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sk-SK" sz="2000" dirty="0" smtClean="0"/>
              <a:t>vzniká počas prechodu primárneho kozmického žiarenia </a:t>
            </a:r>
            <a:r>
              <a:rPr lang="sk-SK" sz="2000" dirty="0" err="1" smtClean="0"/>
              <a:t>atmosférov</a:t>
            </a:r>
            <a:endParaRPr lang="sk-SK" sz="2000" dirty="0" smtClean="0"/>
          </a:p>
          <a:p>
            <a:pPr marL="285750" indent="-285750">
              <a:buFont typeface="Arial" pitchFamily="34" charset="0"/>
              <a:buChar char="•"/>
            </a:pPr>
            <a:r>
              <a:rPr lang="sk-SK" sz="2000" dirty="0" smtClean="0"/>
              <a:t>Delenie </a:t>
            </a:r>
            <a:r>
              <a:rPr lang="sk-SK" dirty="0" smtClean="0">
                <a:solidFill>
                  <a:schemeClr val="bg2">
                    <a:lumMod val="75000"/>
                  </a:schemeClr>
                </a:solidFill>
              </a:rPr>
              <a:t>(podľa schopnosti prenikať materiálom)</a:t>
            </a:r>
          </a:p>
          <a:p>
            <a:pPr marL="742950" lvl="1" indent="-285750">
              <a:buFont typeface="Arial" pitchFamily="34" charset="0"/>
              <a:buChar char="•"/>
            </a:pPr>
            <a:r>
              <a:rPr lang="sk-SK" dirty="0" smtClean="0">
                <a:solidFill>
                  <a:schemeClr val="bg1"/>
                </a:solidFill>
              </a:rPr>
              <a:t>mäkké – elektróny, pozitróny (odtieni ich 10cm olova)</a:t>
            </a:r>
          </a:p>
          <a:p>
            <a:pPr marL="742950" lvl="1" indent="-285750">
              <a:buFont typeface="Arial" pitchFamily="34" charset="0"/>
              <a:buChar char="•"/>
            </a:pPr>
            <a:r>
              <a:rPr lang="sk-SK" dirty="0" smtClean="0">
                <a:solidFill>
                  <a:schemeClr val="bg1"/>
                </a:solidFill>
              </a:rPr>
              <a:t>tvrdé – </a:t>
            </a:r>
            <a:r>
              <a:rPr lang="sk-SK" dirty="0" err="1" smtClean="0">
                <a:solidFill>
                  <a:schemeClr val="bg1"/>
                </a:solidFill>
              </a:rPr>
              <a:t>mezóny</a:t>
            </a:r>
            <a:r>
              <a:rPr lang="sk-SK" dirty="0" smtClean="0">
                <a:solidFill>
                  <a:schemeClr val="bg1"/>
                </a:solidFill>
              </a:rPr>
              <a:t> (prenikajú hlboko pod zemský povrch)</a:t>
            </a:r>
          </a:p>
          <a:p>
            <a:pPr marL="285750" indent="-285750">
              <a:buFont typeface="Arial" pitchFamily="34" charset="0"/>
              <a:buChar char="•"/>
            </a:pPr>
            <a:r>
              <a:rPr lang="sk-SK" sz="2000" dirty="0" smtClean="0"/>
              <a:t>intenzita sa mení so zemepisnou šírkou (</a:t>
            </a:r>
            <a:r>
              <a:rPr lang="sk-SK" sz="2000" dirty="0" smtClean="0"/>
              <a:t>najväčšia </a:t>
            </a:r>
            <a:r>
              <a:rPr lang="sk-SK" sz="2000" dirty="0" smtClean="0"/>
              <a:t>v okolí pólov)</a:t>
            </a:r>
          </a:p>
          <a:p>
            <a:endParaRPr lang="sk-SK" dirty="0"/>
          </a:p>
        </p:txBody>
      </p:sp>
    </p:spTree>
    <p:extLst>
      <p:ext uri="{BB962C8B-B14F-4D97-AF65-F5344CB8AC3E}">
        <p14:creationId xmlns:p14="http://schemas.microsoft.com/office/powerpoint/2010/main" val="68160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BlokTextu 7"/>
          <p:cNvSpPr txBox="1"/>
          <p:nvPr/>
        </p:nvSpPr>
        <p:spPr>
          <a:xfrm>
            <a:off x="-10920" y="2452826"/>
            <a:ext cx="9161349" cy="400110"/>
          </a:xfrm>
          <a:prstGeom prst="rect">
            <a:avLst/>
          </a:prstGeom>
          <a:solidFill>
            <a:schemeClr val="tx2">
              <a:lumMod val="50000"/>
            </a:schemeClr>
          </a:solidFill>
        </p:spPr>
        <p:txBody>
          <a:bodyPr wrap="square" rtlCol="0">
            <a:spAutoFit/>
          </a:bodyPr>
          <a:lstStyle/>
          <a:p>
            <a:pPr algn="ctr"/>
            <a:endParaRPr lang="sk-SK" sz="2000" dirty="0">
              <a:solidFill>
                <a:schemeClr val="bg1"/>
              </a:solidFill>
            </a:endParaRPr>
          </a:p>
        </p:txBody>
      </p:sp>
      <p:sp>
        <p:nvSpPr>
          <p:cNvPr id="4" name="Obdĺžnik 3"/>
          <p:cNvSpPr/>
          <p:nvPr/>
        </p:nvSpPr>
        <p:spPr>
          <a:xfrm>
            <a:off x="1190674" y="0"/>
            <a:ext cx="6984776"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itchFamily="34" charset="0"/>
              <a:buChar char="•"/>
            </a:pPr>
            <a:endParaRPr lang="sk-SK" sz="2400" dirty="0" smtClean="0"/>
          </a:p>
          <a:p>
            <a:pPr marL="285750" indent="-285750">
              <a:buFont typeface="Arial" pitchFamily="34" charset="0"/>
              <a:buChar char="•"/>
            </a:pPr>
            <a:r>
              <a:rPr lang="sk-SK" sz="2400" dirty="0" smtClean="0"/>
              <a:t>zariadenie</a:t>
            </a:r>
            <a:r>
              <a:rPr lang="sk-SK" sz="2400" dirty="0"/>
              <a:t>, ktoré sa používa na pozorovanie elektricky nabitých častíc, prostredníctvom vizualizácie trajektórii ich </a:t>
            </a:r>
            <a:r>
              <a:rPr lang="sk-SK" sz="2400" dirty="0" smtClean="0"/>
              <a:t>pohybu</a:t>
            </a:r>
          </a:p>
          <a:p>
            <a:pPr marL="285750" indent="-285750">
              <a:buFont typeface="Arial" pitchFamily="34" charset="0"/>
              <a:buChar char="•"/>
            </a:pPr>
            <a:endParaRPr lang="sk-SK" sz="2400" dirty="0"/>
          </a:p>
          <a:p>
            <a:pPr marL="285750" indent="-285750">
              <a:buFont typeface="Arial" pitchFamily="34" charset="0"/>
              <a:buChar char="•"/>
            </a:pPr>
            <a:endParaRPr lang="sk-SK" sz="2400" dirty="0" smtClean="0"/>
          </a:p>
          <a:p>
            <a:pPr marL="285750" indent="-285750">
              <a:buFont typeface="Arial" pitchFamily="34" charset="0"/>
              <a:buChar char="•"/>
            </a:pPr>
            <a:endParaRPr lang="sk-SK" sz="2400" dirty="0"/>
          </a:p>
          <a:p>
            <a:pPr marL="285750" indent="-285750">
              <a:buFont typeface="Arial" pitchFamily="34" charset="0"/>
              <a:buChar char="•"/>
            </a:pPr>
            <a:endParaRPr lang="sk-SK" sz="2400" dirty="0" smtClean="0"/>
          </a:p>
          <a:p>
            <a:pPr marL="285750" indent="-285750">
              <a:buFont typeface="Arial" pitchFamily="34" charset="0"/>
              <a:buChar char="•"/>
            </a:pPr>
            <a:endParaRPr lang="sk-SK" sz="2400" dirty="0"/>
          </a:p>
          <a:p>
            <a:pPr marL="285750" indent="-285750">
              <a:buFont typeface="Arial" pitchFamily="34" charset="0"/>
              <a:buChar char="•"/>
            </a:pPr>
            <a:endParaRPr lang="sk-SK" sz="2400" dirty="0" smtClean="0"/>
          </a:p>
          <a:p>
            <a:pPr marL="285750" indent="-285750">
              <a:buFont typeface="Arial" pitchFamily="34" charset="0"/>
              <a:buChar char="•"/>
            </a:pPr>
            <a:endParaRPr lang="sk-SK" sz="2400" dirty="0"/>
          </a:p>
          <a:p>
            <a:pPr marL="285750" indent="-285750">
              <a:buFont typeface="Arial" pitchFamily="34" charset="0"/>
              <a:buChar char="•"/>
            </a:pPr>
            <a:endParaRPr lang="sk-SK" sz="2400" dirty="0" smtClean="0"/>
          </a:p>
          <a:p>
            <a:pPr marL="285750" indent="-285750">
              <a:buFont typeface="Arial" pitchFamily="34" charset="0"/>
              <a:buChar char="•"/>
            </a:pPr>
            <a:endParaRPr lang="sk-SK" sz="2400" dirty="0"/>
          </a:p>
          <a:p>
            <a:pPr marL="285750" indent="-285750">
              <a:buFont typeface="Arial" pitchFamily="34" charset="0"/>
              <a:buChar char="•"/>
            </a:pPr>
            <a:endParaRPr lang="sk-SK" sz="2400" dirty="0" smtClean="0"/>
          </a:p>
          <a:p>
            <a:pPr marL="285750" indent="-285750">
              <a:buFont typeface="Arial" pitchFamily="34" charset="0"/>
              <a:buChar char="•"/>
            </a:pPr>
            <a:endParaRPr lang="sk-SK" sz="2400" dirty="0"/>
          </a:p>
          <a:p>
            <a:pPr marL="285750" indent="-285750">
              <a:buFont typeface="Arial" pitchFamily="34" charset="0"/>
              <a:buChar char="•"/>
            </a:pPr>
            <a:r>
              <a:rPr lang="sk-SK" sz="2400" dirty="0" smtClean="0"/>
              <a:t>použitím </a:t>
            </a:r>
            <a:r>
              <a:rPr lang="sk-SK" sz="2400" dirty="0"/>
              <a:t>hmlovej komory boli po prvýkrát pozorované dráhy častíc kozmického </a:t>
            </a:r>
            <a:r>
              <a:rPr lang="sk-SK" sz="2400" dirty="0" smtClean="0"/>
              <a:t>žiarenia</a:t>
            </a:r>
          </a:p>
          <a:p>
            <a:pPr marL="285750" indent="-285750">
              <a:buFont typeface="Arial" pitchFamily="34" charset="0"/>
              <a:buChar char="•"/>
            </a:pPr>
            <a:r>
              <a:rPr lang="sk-SK" sz="2400" dirty="0">
                <a:hlinkClick r:id="rId3"/>
              </a:rPr>
              <a:t>https://</a:t>
            </a:r>
            <a:r>
              <a:rPr lang="sk-SK" sz="2400" dirty="0" smtClean="0">
                <a:hlinkClick r:id="rId3"/>
              </a:rPr>
              <a:t>www.youtube.com/watch?v=SnKvtazt5So</a:t>
            </a:r>
            <a:endParaRPr lang="sk-SK" sz="2400" dirty="0"/>
          </a:p>
          <a:p>
            <a:pPr marL="285750" indent="-285750">
              <a:buFont typeface="Arial" pitchFamily="34" charset="0"/>
              <a:buChar char="•"/>
            </a:pPr>
            <a:endParaRPr lang="sk-SK" sz="2400" dirty="0"/>
          </a:p>
        </p:txBody>
      </p:sp>
      <p:sp>
        <p:nvSpPr>
          <p:cNvPr id="5" name="Ovál 4"/>
          <p:cNvSpPr/>
          <p:nvPr/>
        </p:nvSpPr>
        <p:spPr>
          <a:xfrm>
            <a:off x="-9757592" y="4382143"/>
            <a:ext cx="10297144" cy="2951313"/>
          </a:xfrm>
          <a:prstGeom prst="ellipse">
            <a:avLst/>
          </a:prstGeom>
          <a:gradFill>
            <a:gsLst>
              <a:gs pos="0">
                <a:schemeClr val="accent6">
                  <a:lumMod val="50000"/>
                  <a:alpha val="13000"/>
                </a:schemeClr>
              </a:gs>
              <a:gs pos="100000">
                <a:schemeClr val="bg2">
                  <a:lumMod val="10000"/>
                  <a:alpha val="0"/>
                </a:schemeClr>
              </a:gs>
            </a:gsLst>
            <a:path path="circle">
              <a:fillToRect l="50000" t="50000" r="50000" b="50000"/>
            </a:path>
          </a:gradFill>
          <a:ln>
            <a:noFill/>
          </a:ln>
          <a:effectLst>
            <a:glow rad="1905000">
              <a:schemeClr val="tx2">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Ovál 5"/>
          <p:cNvSpPr/>
          <p:nvPr/>
        </p:nvSpPr>
        <p:spPr>
          <a:xfrm>
            <a:off x="-9145016" y="5174231"/>
            <a:ext cx="9252520" cy="2287217"/>
          </a:xfrm>
          <a:prstGeom prst="ellipse">
            <a:avLst/>
          </a:prstGeom>
          <a:gradFill>
            <a:gsLst>
              <a:gs pos="0">
                <a:schemeClr val="accent6">
                  <a:lumMod val="50000"/>
                  <a:alpha val="17000"/>
                </a:schemeClr>
              </a:gs>
              <a:gs pos="100000">
                <a:schemeClr val="bg2">
                  <a:lumMod val="10000"/>
                  <a:alpha val="0"/>
                </a:schemeClr>
              </a:gs>
            </a:gsLst>
            <a:path path="circle">
              <a:fillToRect l="50000" t="50000" r="50000" b="50000"/>
            </a:path>
          </a:gradFill>
          <a:ln>
            <a:noFill/>
          </a:ln>
          <a:effectLst>
            <a:glow rad="1905000">
              <a:schemeClr val="tx2">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BlokTextu 6"/>
          <p:cNvSpPr txBox="1"/>
          <p:nvPr/>
        </p:nvSpPr>
        <p:spPr>
          <a:xfrm>
            <a:off x="0" y="4651678"/>
            <a:ext cx="9161349" cy="461665"/>
          </a:xfrm>
          <a:prstGeom prst="rect">
            <a:avLst/>
          </a:prstGeom>
          <a:solidFill>
            <a:schemeClr val="tx2">
              <a:lumMod val="75000"/>
            </a:schemeClr>
          </a:solidFill>
        </p:spPr>
        <p:txBody>
          <a:bodyPr wrap="square" rtlCol="0">
            <a:spAutoFit/>
          </a:bodyPr>
          <a:lstStyle/>
          <a:p>
            <a:pPr algn="ctr"/>
            <a:endParaRPr lang="sk-SK" sz="2400" b="1" dirty="0">
              <a:solidFill>
                <a:schemeClr val="bg2">
                  <a:lumMod val="75000"/>
                </a:schemeClr>
              </a:solidFill>
            </a:endParaRPr>
          </a:p>
        </p:txBody>
      </p:sp>
      <p:pic>
        <p:nvPicPr>
          <p:cNvPr id="6145" name="Picture 1" descr="C:\Users\Zastupca\Desktop\Snímka.PNG"/>
          <p:cNvPicPr>
            <a:picLocks noChangeAspect="1" noChangeArrowheads="1"/>
          </p:cNvPicPr>
          <p:nvPr/>
        </p:nvPicPr>
        <p:blipFill>
          <a:blip r:embed="rId4" cstate="print"/>
          <a:srcRect/>
          <a:stretch>
            <a:fillRect/>
          </a:stretch>
        </p:blipFill>
        <p:spPr bwMode="auto">
          <a:xfrm>
            <a:off x="1187624" y="1609485"/>
            <a:ext cx="6984776" cy="3042194"/>
          </a:xfrm>
          <a:prstGeom prst="rect">
            <a:avLst/>
          </a:prstGeom>
          <a:noFill/>
        </p:spPr>
      </p:pic>
      <p:sp>
        <p:nvSpPr>
          <p:cNvPr id="16" name="BlokTextu 15"/>
          <p:cNvSpPr txBox="1"/>
          <p:nvPr/>
        </p:nvSpPr>
        <p:spPr>
          <a:xfrm>
            <a:off x="0" y="5021010"/>
            <a:ext cx="9161349" cy="461665"/>
          </a:xfrm>
          <a:prstGeom prst="rect">
            <a:avLst/>
          </a:prstGeom>
          <a:solidFill>
            <a:schemeClr val="tx2">
              <a:lumMod val="75000"/>
            </a:schemeClr>
          </a:solidFill>
        </p:spPr>
        <p:txBody>
          <a:bodyPr wrap="square" rtlCol="0">
            <a:spAutoFit/>
          </a:bodyPr>
          <a:lstStyle/>
          <a:p>
            <a:pPr algn="ctr"/>
            <a:endParaRPr lang="sk-SK" sz="2400" b="1" dirty="0">
              <a:solidFill>
                <a:schemeClr val="bg2">
                  <a:lumMod val="75000"/>
                </a:schemeClr>
              </a:solidFill>
            </a:endParaRPr>
          </a:p>
        </p:txBody>
      </p:sp>
      <p:sp>
        <p:nvSpPr>
          <p:cNvPr id="2" name="Nadpis 1"/>
          <p:cNvSpPr>
            <a:spLocks noGrp="1"/>
          </p:cNvSpPr>
          <p:nvPr>
            <p:ph type="title"/>
          </p:nvPr>
        </p:nvSpPr>
        <p:spPr>
          <a:xfrm>
            <a:off x="539552" y="4541843"/>
            <a:ext cx="8229600" cy="1143000"/>
          </a:xfrm>
        </p:spPr>
        <p:txBody>
          <a:bodyPr/>
          <a:lstStyle/>
          <a:p>
            <a:r>
              <a:rPr lang="sk-SK" dirty="0" smtClean="0">
                <a:solidFill>
                  <a:schemeClr val="bg2">
                    <a:lumMod val="75000"/>
                  </a:schemeClr>
                </a:solidFill>
              </a:rPr>
              <a:t>Hmlová komora</a:t>
            </a:r>
            <a:endParaRPr lang="sk-SK" dirty="0">
              <a:solidFill>
                <a:schemeClr val="bg2">
                  <a:lumMod val="75000"/>
                </a:schemeClr>
              </a:solidFill>
            </a:endParaRPr>
          </a:p>
        </p:txBody>
      </p:sp>
    </p:spTree>
    <p:extLst>
      <p:ext uri="{BB962C8B-B14F-4D97-AF65-F5344CB8AC3E}">
        <p14:creationId xmlns:p14="http://schemas.microsoft.com/office/powerpoint/2010/main" val="1935589572"/>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Obdĺžnik 3"/>
          <p:cNvSpPr/>
          <p:nvPr/>
        </p:nvSpPr>
        <p:spPr>
          <a:xfrm>
            <a:off x="1190674" y="0"/>
            <a:ext cx="6984776"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itchFamily="34" charset="0"/>
              <a:buChar char="•"/>
            </a:pPr>
            <a:endParaRPr lang="sk-SK" sz="2400" dirty="0" smtClean="0"/>
          </a:p>
          <a:p>
            <a:pPr marL="285750" indent="-285750">
              <a:buFont typeface="Arial" pitchFamily="34" charset="0"/>
              <a:buChar char="•"/>
            </a:pPr>
            <a:endParaRPr lang="sk-SK" sz="2400" dirty="0"/>
          </a:p>
          <a:p>
            <a:pPr marL="285750" indent="-285750">
              <a:buFont typeface="Arial" pitchFamily="34" charset="0"/>
              <a:buChar char="•"/>
            </a:pPr>
            <a:endParaRPr lang="sk-SK" sz="2400" dirty="0" smtClean="0"/>
          </a:p>
          <a:p>
            <a:pPr marL="457200" indent="-457200">
              <a:buFont typeface="+mj-lt"/>
              <a:buAutoNum type="arabicPeriod"/>
            </a:pPr>
            <a:endParaRPr lang="sk-SK" sz="2400" dirty="0"/>
          </a:p>
          <a:p>
            <a:pPr marL="457200" indent="-457200">
              <a:buFont typeface="+mj-lt"/>
              <a:buAutoNum type="arabicPeriod"/>
            </a:pPr>
            <a:endParaRPr lang="sk-SK" sz="2400" dirty="0" smtClean="0"/>
          </a:p>
          <a:p>
            <a:pPr marL="457200" indent="-457200">
              <a:buFont typeface="+mj-lt"/>
              <a:buAutoNum type="arabicPeriod"/>
            </a:pPr>
            <a:r>
              <a:rPr lang="sk-SK" sz="2400" dirty="0" smtClean="0"/>
              <a:t>Charakterizujte vlnovú dĺžku a frekvenciu kozmického žiarenia .</a:t>
            </a:r>
          </a:p>
          <a:p>
            <a:pPr marL="457200" indent="-457200">
              <a:buFont typeface="+mj-lt"/>
              <a:buAutoNum type="arabicPeriod"/>
            </a:pPr>
            <a:endParaRPr lang="sk-SK" sz="2400" dirty="0" smtClean="0"/>
          </a:p>
          <a:p>
            <a:pPr marL="457200" indent="-457200">
              <a:buFont typeface="+mj-lt"/>
              <a:buAutoNum type="arabicPeriod"/>
            </a:pPr>
            <a:r>
              <a:rPr lang="sk-SK" sz="2400" dirty="0" smtClean="0"/>
              <a:t>Ako sa volá zariadenie, pomocou ktorého možno pozorovať trajektórie častíc kozmického žiarenia.</a:t>
            </a:r>
          </a:p>
          <a:p>
            <a:pPr marL="457200" indent="-457200">
              <a:buFont typeface="+mj-lt"/>
              <a:buAutoNum type="arabicPeriod"/>
            </a:pPr>
            <a:endParaRPr lang="sk-SK" sz="2400" dirty="0" smtClean="0"/>
          </a:p>
          <a:p>
            <a:pPr marL="457200" indent="-457200">
              <a:buFont typeface="+mj-lt"/>
              <a:buAutoNum type="arabicPeriod"/>
            </a:pPr>
            <a:r>
              <a:rPr lang="sk-SK" sz="2400" dirty="0" smtClean="0"/>
              <a:t>Aké typy kozmického žiarenia rozlišujeme?</a:t>
            </a:r>
            <a:endParaRPr lang="sk-SK" sz="2400" dirty="0" smtClean="0"/>
          </a:p>
          <a:p>
            <a:pPr marL="285750" indent="-285750">
              <a:buFont typeface="Arial" pitchFamily="34" charset="0"/>
              <a:buChar char="•"/>
            </a:pPr>
            <a:endParaRPr lang="sk-SK" sz="2400" dirty="0" smtClean="0"/>
          </a:p>
          <a:p>
            <a:pPr marL="285750" indent="-285750">
              <a:buFont typeface="Arial" pitchFamily="34" charset="0"/>
              <a:buChar char="•"/>
            </a:pPr>
            <a:endParaRPr lang="sk-SK" sz="2400" dirty="0" smtClean="0"/>
          </a:p>
          <a:p>
            <a:pPr marL="285750" indent="-285750">
              <a:buFont typeface="Arial" pitchFamily="34" charset="0"/>
              <a:buChar char="•"/>
            </a:pPr>
            <a:endParaRPr lang="sk-SK" sz="2400" dirty="0"/>
          </a:p>
        </p:txBody>
      </p:sp>
    </p:spTree>
    <p:extLst>
      <p:ext uri="{BB962C8B-B14F-4D97-AF65-F5344CB8AC3E}">
        <p14:creationId xmlns:p14="http://schemas.microsoft.com/office/powerpoint/2010/main" val="407189204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TotalTime>
  <Words>1346</Words>
  <Application>Microsoft Office PowerPoint</Application>
  <PresentationFormat>Prezentácia na obrazovke (4:3)</PresentationFormat>
  <Paragraphs>116</Paragraphs>
  <Slides>10</Slides>
  <Notes>8</Notes>
  <HiddenSlides>0</HiddenSlides>
  <MMClips>0</MMClips>
  <ScaleCrop>false</ScaleCrop>
  <HeadingPairs>
    <vt:vector size="4" baseType="variant">
      <vt:variant>
        <vt:lpstr>Motív</vt:lpstr>
      </vt:variant>
      <vt:variant>
        <vt:i4>1</vt:i4>
      </vt:variant>
      <vt:variant>
        <vt:lpstr>Nadpisy snímok</vt:lpstr>
      </vt:variant>
      <vt:variant>
        <vt:i4>10</vt:i4>
      </vt:variant>
    </vt:vector>
  </HeadingPairs>
  <TitlesOfParts>
    <vt:vector size="11" baseType="lpstr">
      <vt:lpstr>Motív Office</vt:lpstr>
      <vt:lpstr>Kozmické žiarenie</vt:lpstr>
      <vt:lpstr>Kozmické žiarenie</vt:lpstr>
      <vt:lpstr>Objav</vt:lpstr>
      <vt:lpstr>Zdroje kozmického žiarenia</vt:lpstr>
      <vt:lpstr>Prezentácia programu PowerPoint</vt:lpstr>
      <vt:lpstr>Prezentácia programu PowerPoint</vt:lpstr>
      <vt:lpstr>Prezentácia programu PowerPoint</vt:lpstr>
      <vt:lpstr>Hmlová komora</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Kozmické žiarenie</dc:title>
  <dc:creator>Róbert Klučár</dc:creator>
  <cp:lastModifiedBy>Róbert Klučár</cp:lastModifiedBy>
  <cp:revision>73</cp:revision>
  <dcterms:created xsi:type="dcterms:W3CDTF">2015-01-10T16:01:07Z</dcterms:created>
  <dcterms:modified xsi:type="dcterms:W3CDTF">2015-01-18T14:24:38Z</dcterms:modified>
</cp:coreProperties>
</file>