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1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0" r:id="rId1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7651"/>
    <a:srgbClr val="F6F3E6"/>
    <a:srgbClr val="EEE8CE"/>
    <a:srgbClr val="99885D"/>
    <a:srgbClr val="F3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823" autoAdjust="0"/>
    <p:restoredTop sz="94684" autoAdjust="0"/>
  </p:normalViewPr>
  <p:slideViewPr>
    <p:cSldViewPr showGuides="1">
      <p:cViewPr varScale="1">
        <p:scale>
          <a:sx n="119" d="100"/>
          <a:sy n="119" d="100"/>
        </p:scale>
        <p:origin x="-219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216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-373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077B0-3F95-4058-AFC7-79A8B020682E}" type="datetimeFigureOut">
              <a:rPr lang="sk-SK" smtClean="0"/>
              <a:t>19. 6. 2013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9E3D7-6C73-45B8-B058-FF96644481D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5237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Pr>
        <a:solidFill>
          <a:srgbClr val="EEE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7D1D-2628-4803-8A68-317908E950CB}" type="datetimeFigureOut">
              <a:rPr lang="sk-SK" smtClean="0"/>
              <a:t>19. 6. 2013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7B35-0419-4F37-8D92-FE4728DDCB79}" type="slidenum">
              <a:rPr lang="sk-SK" smtClean="0"/>
              <a:t>‹#›</a:t>
            </a:fld>
            <a:endParaRPr lang="sk-SK"/>
          </a:p>
        </p:txBody>
      </p:sp>
      <p:sp>
        <p:nvSpPr>
          <p:cNvPr id="7" name="Obdĺžnik 6"/>
          <p:cNvSpPr/>
          <p:nvPr userDrawn="1"/>
        </p:nvSpPr>
        <p:spPr>
          <a:xfrm>
            <a:off x="178977" y="188640"/>
            <a:ext cx="8964488" cy="5472608"/>
          </a:xfrm>
          <a:prstGeom prst="rect">
            <a:avLst/>
          </a:prstGeom>
          <a:solidFill>
            <a:srgbClr val="F6F3E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ĺžnik 7"/>
          <p:cNvSpPr/>
          <p:nvPr userDrawn="1"/>
        </p:nvSpPr>
        <p:spPr>
          <a:xfrm>
            <a:off x="179512" y="5877272"/>
            <a:ext cx="8964488" cy="968152"/>
          </a:xfrm>
          <a:prstGeom prst="rect">
            <a:avLst/>
          </a:prstGeom>
          <a:solidFill>
            <a:srgbClr val="F6F3E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799330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7D1D-2628-4803-8A68-317908E950CB}" type="datetimeFigureOut">
              <a:rPr lang="sk-SK" smtClean="0"/>
              <a:t>19. 6. 2013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7B35-0419-4F37-8D92-FE4728DDCB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141897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7D1D-2628-4803-8A68-317908E950CB}" type="datetimeFigureOut">
              <a:rPr lang="sk-SK" smtClean="0"/>
              <a:t>19. 6. 2013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7B35-0419-4F37-8D92-FE4728DDCB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498876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7D1D-2628-4803-8A68-317908E950CB}" type="datetimeFigureOut">
              <a:rPr lang="sk-SK" smtClean="0"/>
              <a:t>19. 6. 2013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7B35-0419-4F37-8D92-FE4728DDCB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1720839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 userDrawn="1"/>
        </p:nvSpPr>
        <p:spPr>
          <a:xfrm>
            <a:off x="179512" y="0"/>
            <a:ext cx="8964488" cy="6669360"/>
          </a:xfrm>
          <a:prstGeom prst="rect">
            <a:avLst/>
          </a:prstGeom>
          <a:solidFill>
            <a:srgbClr val="F6F3E6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solidFill>
            <a:schemeClr val="bg1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sk-SK" dirty="0" smtClean="0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rgbClr val="857651"/>
                </a:solidFill>
              </a:defRPr>
            </a:lvl1pPr>
            <a:lvl2pPr>
              <a:defRPr b="1">
                <a:solidFill>
                  <a:srgbClr val="857651"/>
                </a:solidFill>
              </a:defRPr>
            </a:lvl2pPr>
            <a:lvl3pPr>
              <a:defRPr b="1">
                <a:solidFill>
                  <a:srgbClr val="857651"/>
                </a:solidFill>
              </a:defRPr>
            </a:lvl3pPr>
            <a:lvl4pPr>
              <a:defRPr b="1">
                <a:solidFill>
                  <a:srgbClr val="857651"/>
                </a:solidFill>
              </a:defRPr>
            </a:lvl4pPr>
            <a:lvl5pPr>
              <a:defRPr b="1">
                <a:solidFill>
                  <a:srgbClr val="857651"/>
                </a:solidFill>
              </a:defRPr>
            </a:lvl5pPr>
          </a:lstStyle>
          <a:p>
            <a:pPr lvl="0"/>
            <a:r>
              <a:rPr lang="sk-SK" dirty="0" smtClean="0"/>
              <a:t>Upravte štýl predlohy textu.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úroveň</a:t>
            </a:r>
          </a:p>
          <a:p>
            <a:pPr lvl="4"/>
            <a:r>
              <a:rPr lang="sk-SK" dirty="0" smtClean="0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7D1D-2628-4803-8A68-317908E950CB}" type="datetimeFigureOut">
              <a:rPr lang="sk-SK" smtClean="0"/>
              <a:t>19. 6. 2013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7B35-0419-4F37-8D92-FE4728DDCB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579267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7D1D-2628-4803-8A68-317908E950CB}" type="datetimeFigureOut">
              <a:rPr lang="sk-SK" smtClean="0"/>
              <a:t>19. 6. 2013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7B35-0419-4F37-8D92-FE4728DDCB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897920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7D1D-2628-4803-8A68-317908E950CB}" type="datetimeFigureOut">
              <a:rPr lang="sk-SK" smtClean="0"/>
              <a:t>19. 6. 2013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7B35-0419-4F37-8D92-FE4728DDCB79}" type="slidenum">
              <a:rPr lang="sk-SK" smtClean="0"/>
              <a:t>‹#›</a:t>
            </a:fld>
            <a:endParaRPr lang="sk-SK"/>
          </a:p>
        </p:txBody>
      </p:sp>
      <p:sp>
        <p:nvSpPr>
          <p:cNvPr id="8" name="Obdĺžnik 7"/>
          <p:cNvSpPr/>
          <p:nvPr userDrawn="1"/>
        </p:nvSpPr>
        <p:spPr>
          <a:xfrm>
            <a:off x="0" y="188640"/>
            <a:ext cx="8964488" cy="6669360"/>
          </a:xfrm>
          <a:prstGeom prst="rect">
            <a:avLst/>
          </a:prstGeom>
          <a:solidFill>
            <a:srgbClr val="F6F3E6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Zástupný symbol obsahu 2"/>
          <p:cNvSpPr>
            <a:spLocks noGrp="1"/>
          </p:cNvSpPr>
          <p:nvPr>
            <p:ph idx="13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b="1">
                <a:solidFill>
                  <a:srgbClr val="857651"/>
                </a:solidFill>
              </a:defRPr>
            </a:lvl1pPr>
            <a:lvl2pPr>
              <a:defRPr b="1">
                <a:solidFill>
                  <a:srgbClr val="857651"/>
                </a:solidFill>
              </a:defRPr>
            </a:lvl2pPr>
            <a:lvl3pPr>
              <a:defRPr b="1">
                <a:solidFill>
                  <a:srgbClr val="857651"/>
                </a:solidFill>
              </a:defRPr>
            </a:lvl3pPr>
            <a:lvl4pPr>
              <a:defRPr b="1">
                <a:solidFill>
                  <a:srgbClr val="857651"/>
                </a:solidFill>
              </a:defRPr>
            </a:lvl4pPr>
            <a:lvl5pPr>
              <a:defRPr b="1">
                <a:solidFill>
                  <a:srgbClr val="857651"/>
                </a:solidFill>
              </a:defRPr>
            </a:lvl5pPr>
          </a:lstStyle>
          <a:p>
            <a:pPr lvl="0"/>
            <a:r>
              <a:rPr lang="sk-SK" dirty="0" smtClean="0"/>
              <a:t>Upravte štýl predlohy textu.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úroveň</a:t>
            </a:r>
          </a:p>
          <a:p>
            <a:pPr lvl="4"/>
            <a:r>
              <a:rPr lang="sk-SK" dirty="0" smtClean="0"/>
              <a:t>Piata úroveň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8059299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7D1D-2628-4803-8A68-317908E950CB}" type="datetimeFigureOut">
              <a:rPr lang="sk-SK" smtClean="0"/>
              <a:t>19. 6. 2013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7B35-0419-4F37-8D92-FE4728DDCB79}" type="slidenum">
              <a:rPr lang="sk-SK" smtClean="0"/>
              <a:t>‹#›</a:t>
            </a:fld>
            <a:endParaRPr lang="sk-SK"/>
          </a:p>
        </p:txBody>
      </p:sp>
      <p:sp>
        <p:nvSpPr>
          <p:cNvPr id="8" name="Obdĺžnik 7"/>
          <p:cNvSpPr/>
          <p:nvPr userDrawn="1"/>
        </p:nvSpPr>
        <p:spPr>
          <a:xfrm>
            <a:off x="179512" y="188640"/>
            <a:ext cx="8964488" cy="6669360"/>
          </a:xfrm>
          <a:prstGeom prst="rect">
            <a:avLst/>
          </a:prstGeom>
          <a:solidFill>
            <a:srgbClr val="F6F3E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Zástupný symbol obsahu 2"/>
          <p:cNvSpPr>
            <a:spLocks noGrp="1"/>
          </p:cNvSpPr>
          <p:nvPr>
            <p:ph idx="13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b="1">
                <a:solidFill>
                  <a:srgbClr val="857651"/>
                </a:solidFill>
              </a:defRPr>
            </a:lvl1pPr>
            <a:lvl2pPr>
              <a:defRPr b="1">
                <a:solidFill>
                  <a:srgbClr val="857651"/>
                </a:solidFill>
              </a:defRPr>
            </a:lvl2pPr>
            <a:lvl3pPr>
              <a:defRPr b="1">
                <a:solidFill>
                  <a:srgbClr val="857651"/>
                </a:solidFill>
              </a:defRPr>
            </a:lvl3pPr>
            <a:lvl4pPr>
              <a:defRPr b="1">
                <a:solidFill>
                  <a:srgbClr val="857651"/>
                </a:solidFill>
              </a:defRPr>
            </a:lvl4pPr>
            <a:lvl5pPr>
              <a:defRPr b="1">
                <a:solidFill>
                  <a:srgbClr val="857651"/>
                </a:solidFill>
              </a:defRPr>
            </a:lvl5pPr>
          </a:lstStyle>
          <a:p>
            <a:pPr lvl="0"/>
            <a:r>
              <a:rPr lang="sk-SK" dirty="0" smtClean="0"/>
              <a:t>Upravte štýl predlohy textu.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úroveň</a:t>
            </a:r>
          </a:p>
          <a:p>
            <a:pPr lvl="4"/>
            <a:r>
              <a:rPr lang="sk-SK" dirty="0" smtClean="0"/>
              <a:t>Piata úroveň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746035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 userDrawn="1"/>
        </p:nvSpPr>
        <p:spPr>
          <a:xfrm>
            <a:off x="0" y="0"/>
            <a:ext cx="8964488" cy="6669360"/>
          </a:xfrm>
          <a:prstGeom prst="rect">
            <a:avLst/>
          </a:prstGeom>
          <a:solidFill>
            <a:srgbClr val="F6F3E6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Zástupný symbol obsahu 2"/>
          <p:cNvSpPr>
            <a:spLocks noGrp="1"/>
          </p:cNvSpPr>
          <p:nvPr>
            <p:ph idx="13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b="1">
                <a:solidFill>
                  <a:srgbClr val="857651"/>
                </a:solidFill>
              </a:defRPr>
            </a:lvl1pPr>
            <a:lvl2pPr>
              <a:defRPr b="1">
                <a:solidFill>
                  <a:srgbClr val="857651"/>
                </a:solidFill>
              </a:defRPr>
            </a:lvl2pPr>
            <a:lvl3pPr>
              <a:defRPr b="1">
                <a:solidFill>
                  <a:srgbClr val="857651"/>
                </a:solidFill>
              </a:defRPr>
            </a:lvl3pPr>
            <a:lvl4pPr>
              <a:defRPr b="1">
                <a:solidFill>
                  <a:srgbClr val="857651"/>
                </a:solidFill>
              </a:defRPr>
            </a:lvl4pPr>
            <a:lvl5pPr>
              <a:defRPr b="1">
                <a:solidFill>
                  <a:srgbClr val="857651"/>
                </a:solidFill>
              </a:defRPr>
            </a:lvl5pPr>
          </a:lstStyle>
          <a:p>
            <a:pPr lvl="0"/>
            <a:r>
              <a:rPr lang="sk-SK" dirty="0" smtClean="0"/>
              <a:t>Upravte štýl predlohy textu.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úroveň</a:t>
            </a:r>
          </a:p>
          <a:p>
            <a:pPr lvl="4"/>
            <a:r>
              <a:rPr lang="sk-SK" dirty="0" smtClean="0"/>
              <a:t>Piata úroveň</a:t>
            </a:r>
            <a:endParaRPr lang="sk-SK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7D1D-2628-4803-8A68-317908E950CB}" type="datetimeFigureOut">
              <a:rPr lang="sk-SK" smtClean="0"/>
              <a:t>19. 6. 2013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7B35-0419-4F37-8D92-FE4728DDCB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302881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7D1D-2628-4803-8A68-317908E950CB}" type="datetimeFigureOut">
              <a:rPr lang="sk-SK" smtClean="0"/>
              <a:t>19. 6. 2013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7B35-0419-4F37-8D92-FE4728DDCB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286270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7D1D-2628-4803-8A68-317908E950CB}" type="datetimeFigureOut">
              <a:rPr lang="sk-SK" smtClean="0"/>
              <a:t>19. 6. 2013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7B35-0419-4F37-8D92-FE4728DDCB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867954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7D1D-2628-4803-8A68-317908E950CB}" type="datetimeFigureOut">
              <a:rPr lang="sk-SK" smtClean="0"/>
              <a:t>19. 6. 2013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7B35-0419-4F37-8D92-FE4728DDCB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142569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 smtClean="0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47D1D-2628-4803-8A68-317908E950CB}" type="datetimeFigureOut">
              <a:rPr lang="sk-SK" smtClean="0"/>
              <a:t>19. 6. 2013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E7B35-0419-4F37-8D92-FE4728DDCB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219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ds-lands.com/presov.html" TargetMode="External"/><Relationship Id="rId3" Type="http://schemas.openxmlformats.org/officeDocument/2006/relationships/hyperlink" Target="http://upload.wikimedia.org/wikipedia/commons/thumb/9/90/Town_Presov_Slovakia_Pano.jpg/1032px-Town_Presov_Slovakia_Pano.jpg" TargetMode="External"/><Relationship Id="rId7" Type="http://schemas.openxmlformats.org/officeDocument/2006/relationships/hyperlink" Target="http://www.presov.sk/portal/?c=12&amp;id=9061" TargetMode="External"/><Relationship Id="rId12" Type="http://schemas.microsoft.com/office/2007/relationships/hdphoto" Target="../media/hdphoto2.wdp"/><Relationship Id="rId2" Type="http://schemas.openxmlformats.org/officeDocument/2006/relationships/hyperlink" Target="http://v1.cache2.c.bigcache.googleapis.com/static.panoramio.com/photos/original/34723832.jpg?redirect_counter=2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presov.sk/portal/?c=12&amp;id=3349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://en.wikipedia.org/wiki/Pre%C5%A1ov#Geography" TargetMode="External"/><Relationship Id="rId10" Type="http://schemas.microsoft.com/office/2007/relationships/hdphoto" Target="../media/hdphoto9.wdp"/><Relationship Id="rId4" Type="http://schemas.openxmlformats.org/officeDocument/2006/relationships/hyperlink" Target="http://www.slovakia.travel/entitaview.aspx?l=2&amp;idp=3502" TargetMode="Externa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v1.cache2.c.bigcache.googleapis.com/static.panoramio.com/photos/original/34723832.jpg?redirect_counter=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272" y1="89404" x2="50944" y2="87207"/>
                        <a14:foregroundMark x1="57071" y1="67146" x2="62036" y2="76220"/>
                        <a14:backgroundMark x1="50260" y1="20947" x2="59505" y2="8691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5362" b="2169"/>
          <a:stretch/>
        </p:blipFill>
        <p:spPr bwMode="auto">
          <a:xfrm>
            <a:off x="187875" y="188695"/>
            <a:ext cx="8956125" cy="547589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dnadpis 5"/>
          <p:cNvSpPr txBox="1">
            <a:spLocks/>
          </p:cNvSpPr>
          <p:nvPr/>
        </p:nvSpPr>
        <p:spPr>
          <a:xfrm>
            <a:off x="1371600" y="6021288"/>
            <a:ext cx="6400800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Róbert Klučár, I.D</a:t>
            </a:r>
          </a:p>
          <a:p>
            <a:r>
              <a:rPr lang="sk-SK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2012/2013</a:t>
            </a:r>
            <a:endParaRPr lang="sk-SK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323528" y="332655"/>
            <a:ext cx="2952328" cy="1656185"/>
          </a:xfrm>
          <a:prstGeom prst="diagStripe">
            <a:avLst>
              <a:gd name="adj" fmla="val 0"/>
            </a:avLst>
          </a:prstGeom>
          <a:solidFill>
            <a:schemeClr val="bg1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360000" rIns="91440" bIns="0" rtlCol="0" anchor="b" anchorCtr="1">
            <a:normAutofit fontScale="85000" lnSpcReduction="20000"/>
            <a:scene3d>
              <a:camera prst="orthographicFront">
                <a:rot lat="0" lon="0" rev="1320000"/>
              </a:camera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AR JULIAN" pitchFamily="2" charset="0"/>
            </a:endParaRPr>
          </a:p>
        </p:txBody>
      </p:sp>
      <p:sp>
        <p:nvSpPr>
          <p:cNvPr id="11" name="Nadpis 3"/>
          <p:cNvSpPr txBox="1">
            <a:spLocks/>
          </p:cNvSpPr>
          <p:nvPr/>
        </p:nvSpPr>
        <p:spPr>
          <a:xfrm>
            <a:off x="323528" y="-27383"/>
            <a:ext cx="3960440" cy="1656183"/>
          </a:xfrm>
          <a:prstGeom prst="diagStripe">
            <a:avLst>
              <a:gd name="adj" fmla="val 0"/>
            </a:avLst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800000"/>
            </a:camera>
            <a:lightRig rig="threePt" dir="t"/>
          </a:scene3d>
        </p:spPr>
        <p:txBody>
          <a:bodyPr vert="horz" lIns="91440" tIns="360000" rIns="91440" bIns="0" rtlCol="0" anchor="b" anchorCtr="1">
            <a:noAutofit/>
            <a:scene3d>
              <a:camera prst="orthographicFront">
                <a:rot lat="0" lon="0" rev="1320000"/>
              </a:camera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6F3E6">
                    <a:alpha val="95000"/>
                  </a:srgb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 JULIAN" pitchFamily="2" charset="0"/>
              </a:rPr>
              <a:t>Prešov</a:t>
            </a:r>
            <a:endParaRPr lang="sk-SK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6F3E6">
                  <a:alpha val="95000"/>
                </a:srgb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AR JULIAN" pitchFamily="2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1" b="89474" l="137" r="10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5000" r="91667" b="26315"/>
          <a:stretch/>
        </p:blipFill>
        <p:spPr bwMode="auto">
          <a:xfrm>
            <a:off x="539552" y="404664"/>
            <a:ext cx="651144" cy="6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184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sk-SK" dirty="0" err="1" smtClean="0"/>
              <a:t>Location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27584" y="1310034"/>
            <a:ext cx="7128792" cy="4237931"/>
          </a:xfrm>
        </p:spPr>
        <p:txBody>
          <a:bodyPr/>
          <a:lstStyle/>
          <a:p>
            <a:r>
              <a:rPr lang="sk-SK" dirty="0" err="1" smtClean="0"/>
              <a:t>north</a:t>
            </a:r>
            <a:r>
              <a:rPr lang="sk-SK" dirty="0" smtClean="0"/>
              <a:t>-</a:t>
            </a:r>
            <a:r>
              <a:rPr lang="en-US" dirty="0" smtClean="0"/>
              <a:t>eastern </a:t>
            </a:r>
            <a:r>
              <a:rPr lang="sk-SK" dirty="0" smtClean="0"/>
              <a:t>Slovakia</a:t>
            </a:r>
          </a:p>
          <a:p>
            <a:r>
              <a:rPr lang="en-GB" dirty="0" smtClean="0"/>
              <a:t>elevation</a:t>
            </a:r>
            <a:r>
              <a:rPr lang="sk-SK" dirty="0" smtClean="0"/>
              <a:t> </a:t>
            </a:r>
            <a:r>
              <a:rPr lang="en-GB" dirty="0" smtClean="0"/>
              <a:t>- 250 m</a:t>
            </a:r>
          </a:p>
          <a:p>
            <a:r>
              <a:rPr lang="en-GB" dirty="0" smtClean="0"/>
              <a:t>rivers</a:t>
            </a:r>
            <a:r>
              <a:rPr lang="sk-SK" dirty="0"/>
              <a:t> </a:t>
            </a:r>
            <a:r>
              <a:rPr lang="en-GB" dirty="0" smtClean="0"/>
              <a:t>- </a:t>
            </a:r>
            <a:r>
              <a:rPr lang="en-GB" dirty="0" err="1" smtClean="0"/>
              <a:t>Torysa</a:t>
            </a:r>
            <a:r>
              <a:rPr lang="en-GB" dirty="0" smtClean="0"/>
              <a:t>, </a:t>
            </a:r>
            <a:r>
              <a:rPr lang="en-GB" dirty="0" err="1" smtClean="0"/>
              <a:t>Sekčov</a:t>
            </a:r>
            <a:endParaRPr lang="sk-SK" dirty="0" smtClean="0"/>
          </a:p>
          <a:p>
            <a:r>
              <a:rPr lang="en-US" dirty="0" smtClean="0"/>
              <a:t>northern reaches of the </a:t>
            </a:r>
            <a:r>
              <a:rPr lang="en-US" dirty="0" err="1" smtClean="0"/>
              <a:t>Košice</a:t>
            </a:r>
            <a:r>
              <a:rPr lang="en-US" dirty="0" smtClean="0"/>
              <a:t> Basin</a:t>
            </a:r>
            <a:endParaRPr lang="sk-SK" dirty="0" smtClean="0"/>
          </a:p>
          <a:p>
            <a:pPr marL="0" indent="0">
              <a:buNone/>
            </a:pPr>
            <a:endParaRPr lang="en-GB" dirty="0" smtClean="0"/>
          </a:p>
          <a:p>
            <a:endParaRPr lang="sk-SK" dirty="0" smtClean="0"/>
          </a:p>
        </p:txBody>
      </p:sp>
      <p:pic>
        <p:nvPicPr>
          <p:cNvPr id="2055" name="Picture 7" descr="http://upload.wikimedia.org/wikipedia/commons/thumb/9/90/Town_Presov_Slovakia_Pano.jpg/1032px-Town_Presov_Slovakia_Pan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72" y1="62069" x2="12403" y2="99138"/>
                        <a14:foregroundMark x1="65019" y1="67672" x2="94767" y2="82759"/>
                      </a14:backgroundRemoval>
                    </a14:imgEffect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7"/>
          <a:stretch/>
        </p:blipFill>
        <p:spPr bwMode="auto">
          <a:xfrm>
            <a:off x="179512" y="2791094"/>
            <a:ext cx="8964488" cy="3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1" b="89474" l="137" r="10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5000" r="91667" b="26315"/>
          <a:stretch/>
        </p:blipFill>
        <p:spPr bwMode="auto">
          <a:xfrm>
            <a:off x="539552" y="404664"/>
            <a:ext cx="651144" cy="6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1" b="89474" l="137" r="10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5000" r="91667" b="26315"/>
          <a:stretch/>
        </p:blipFill>
        <p:spPr bwMode="auto">
          <a:xfrm>
            <a:off x="7884368" y="404664"/>
            <a:ext cx="651144" cy="6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368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obsahu 8"/>
          <p:cNvSpPr>
            <a:spLocks noGrp="1"/>
          </p:cNvSpPr>
          <p:nvPr>
            <p:ph idx="13"/>
          </p:nvPr>
        </p:nvSpPr>
        <p:spPr>
          <a:xfrm>
            <a:off x="1187624" y="1351309"/>
            <a:ext cx="7499176" cy="4525963"/>
          </a:xfrm>
        </p:spPr>
        <p:txBody>
          <a:bodyPr/>
          <a:lstStyle/>
          <a:p>
            <a:r>
              <a:rPr lang="en-GB" dirty="0" smtClean="0"/>
              <a:t>population</a:t>
            </a:r>
            <a:r>
              <a:rPr lang="sk-SK" dirty="0" smtClean="0"/>
              <a:t>	</a:t>
            </a:r>
            <a:r>
              <a:rPr lang="en-GB" dirty="0" smtClean="0"/>
              <a:t>-</a:t>
            </a:r>
            <a:r>
              <a:rPr lang="sk-SK" dirty="0" smtClean="0"/>
              <a:t> 	91,650</a:t>
            </a:r>
          </a:p>
          <a:p>
            <a:r>
              <a:rPr lang="en-GB" dirty="0" smtClean="0"/>
              <a:t>area</a:t>
            </a:r>
            <a:r>
              <a:rPr lang="sk-SK" dirty="0" smtClean="0"/>
              <a:t>		</a:t>
            </a:r>
            <a:r>
              <a:rPr lang="en-GB" dirty="0" smtClean="0"/>
              <a:t>-</a:t>
            </a:r>
            <a:r>
              <a:rPr lang="sk-SK" dirty="0" smtClean="0"/>
              <a:t> 	</a:t>
            </a:r>
            <a:r>
              <a:rPr lang="en-GB" dirty="0" smtClean="0"/>
              <a:t>70</a:t>
            </a:r>
            <a:r>
              <a:rPr lang="sk-SK" smtClean="0"/>
              <a:t>,</a:t>
            </a:r>
            <a:r>
              <a:rPr lang="en-GB" smtClean="0"/>
              <a:t> </a:t>
            </a:r>
            <a:r>
              <a:rPr lang="en-GB" dirty="0" smtClean="0"/>
              <a:t>406 km</a:t>
            </a:r>
            <a:r>
              <a:rPr lang="en-GB" baseline="30000" dirty="0" smtClean="0"/>
              <a:t>2</a:t>
            </a:r>
            <a:endParaRPr lang="sk-SK" dirty="0" smtClean="0"/>
          </a:p>
          <a:p>
            <a:r>
              <a:rPr lang="en-GB" dirty="0" smtClean="0"/>
              <a:t>region</a:t>
            </a:r>
            <a:r>
              <a:rPr lang="sk-SK" dirty="0" smtClean="0"/>
              <a:t>		</a:t>
            </a:r>
            <a:r>
              <a:rPr lang="en-GB" dirty="0" smtClean="0"/>
              <a:t>-</a:t>
            </a:r>
            <a:r>
              <a:rPr lang="sk-SK" dirty="0" smtClean="0"/>
              <a:t> 	</a:t>
            </a:r>
            <a:r>
              <a:rPr lang="en-GB" dirty="0" err="1" smtClean="0"/>
              <a:t>Šariš</a:t>
            </a:r>
            <a:endParaRPr lang="sk-SK" dirty="0" smtClean="0"/>
          </a:p>
          <a:p>
            <a:r>
              <a:rPr lang="sk-SK" dirty="0" smtClean="0"/>
              <a:t>m</a:t>
            </a:r>
            <a:r>
              <a:rPr lang="en-GB" dirty="0" err="1" smtClean="0"/>
              <a:t>ayor</a:t>
            </a:r>
            <a:r>
              <a:rPr lang="sk-SK" dirty="0" smtClean="0"/>
              <a:t>		-	</a:t>
            </a:r>
            <a:r>
              <a:rPr lang="en-GB" dirty="0" err="1" smtClean="0"/>
              <a:t>Pavel</a:t>
            </a:r>
            <a:r>
              <a:rPr lang="en-GB" dirty="0" smtClean="0"/>
              <a:t> </a:t>
            </a:r>
            <a:r>
              <a:rPr lang="en-GB" dirty="0" err="1" smtClean="0"/>
              <a:t>Hagyari</a:t>
            </a:r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sp>
        <p:nvSpPr>
          <p:cNvPr id="17" name="Nadpis 1"/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Information</a:t>
            </a:r>
          </a:p>
        </p:txBody>
      </p:sp>
      <p:pic>
        <p:nvPicPr>
          <p:cNvPr id="18" name="Picture 7" descr="http://upload.wikimedia.org/wikipedia/commons/thumb/9/90/Town_Presov_Slovakia_Pano.jpg/1032px-Town_Presov_Slovakia_Pan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72" y1="62069" x2="12403" y2="99138"/>
                        <a14:foregroundMark x1="65019" y1="67672" x2="94767" y2="82759"/>
                      </a14:backgroundRemoval>
                    </a14:imgEffect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63"/>
          <a:stretch/>
        </p:blipFill>
        <p:spPr bwMode="auto">
          <a:xfrm>
            <a:off x="0" y="2794868"/>
            <a:ext cx="8287098" cy="3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http://upload.wikimedia.org/wikipedia/commons/thumb/9/90/Town_Presov_Slovakia_Pano.jpg/1032px-Town_Presov_Slovakia_Pan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72" y1="62069" x2="12403" y2="99138"/>
                        <a14:foregroundMark x1="65019" y1="67672" x2="94767" y2="82759"/>
                      </a14:backgroundRemoval>
                    </a14:imgEffect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137"/>
          <a:stretch/>
        </p:blipFill>
        <p:spPr bwMode="auto">
          <a:xfrm flipH="1">
            <a:off x="8287098" y="2794867"/>
            <a:ext cx="666402" cy="3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1" b="89474" l="137" r="10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5000" r="91667" b="26315"/>
          <a:stretch/>
        </p:blipFill>
        <p:spPr bwMode="auto">
          <a:xfrm>
            <a:off x="539552" y="404664"/>
            <a:ext cx="651144" cy="6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1" b="89474" l="137" r="10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5000" r="91667" b="26315"/>
          <a:stretch/>
        </p:blipFill>
        <p:spPr bwMode="auto">
          <a:xfrm>
            <a:off x="7884368" y="404664"/>
            <a:ext cx="651144" cy="6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2923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sahu 4"/>
          <p:cNvSpPr>
            <a:spLocks noGrp="1"/>
          </p:cNvSpPr>
          <p:nvPr>
            <p:ph idx="13"/>
          </p:nvPr>
        </p:nvSpPr>
        <p:spPr>
          <a:xfrm>
            <a:off x="179512" y="1412776"/>
            <a:ext cx="8568952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settled in the older stone age (40 000 – 100 000 </a:t>
            </a:r>
            <a:r>
              <a:rPr lang="en-US" sz="2800" dirty="0" err="1" smtClean="0"/>
              <a:t>b.c.</a:t>
            </a:r>
            <a:r>
              <a:rPr lang="en-US" sz="2800" dirty="0" smtClean="0"/>
              <a:t>)</a:t>
            </a:r>
            <a:endParaRPr lang="sk-SK" sz="2800" dirty="0" smtClean="0"/>
          </a:p>
          <a:p>
            <a:r>
              <a:rPr lang="en-US" sz="2800" dirty="0" smtClean="0"/>
              <a:t>6. cent. </a:t>
            </a:r>
            <a:r>
              <a:rPr lang="sk-SK" sz="2800" dirty="0" smtClean="0"/>
              <a:t>- </a:t>
            </a:r>
            <a:r>
              <a:rPr lang="en-US" sz="2800" dirty="0" smtClean="0"/>
              <a:t>Slavs settle</a:t>
            </a:r>
            <a:r>
              <a:rPr lang="sk-SK" sz="2800" dirty="0" smtClean="0"/>
              <a:t>d</a:t>
            </a:r>
            <a:r>
              <a:rPr lang="en-US" sz="2800" dirty="0" smtClean="0"/>
              <a:t> in the </a:t>
            </a:r>
            <a:r>
              <a:rPr lang="en-US" sz="2800" dirty="0" err="1" smtClean="0"/>
              <a:t>Torysa</a:t>
            </a:r>
            <a:r>
              <a:rPr lang="en-US" sz="2800" dirty="0" smtClean="0"/>
              <a:t> valley</a:t>
            </a:r>
            <a:endParaRPr lang="sk-SK" sz="2800" dirty="0" smtClean="0"/>
          </a:p>
          <a:p>
            <a:r>
              <a:rPr lang="en-US" sz="2800" dirty="0" smtClean="0"/>
              <a:t>1299 </a:t>
            </a:r>
            <a:r>
              <a:rPr lang="sk-SK" sz="2800" dirty="0" smtClean="0"/>
              <a:t>- </a:t>
            </a:r>
            <a:r>
              <a:rPr lang="en-US" sz="2800" dirty="0" err="1" smtClean="0"/>
              <a:t>Ondrej</a:t>
            </a:r>
            <a:r>
              <a:rPr lang="en-US" sz="2800" dirty="0" smtClean="0"/>
              <a:t> III. </a:t>
            </a:r>
            <a:r>
              <a:rPr lang="sk-SK" sz="2800" dirty="0" smtClean="0"/>
              <a:t>- </a:t>
            </a:r>
            <a:r>
              <a:rPr lang="en-US" sz="2800" dirty="0" smtClean="0"/>
              <a:t>town rights</a:t>
            </a:r>
            <a:r>
              <a:rPr lang="sk-SK" sz="2800" dirty="0" smtClean="0"/>
              <a:t> 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922114"/>
          </a:xfrm>
          <a:solidFill>
            <a:schemeClr val="bg1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sk-SK" dirty="0" err="1" smtClean="0"/>
              <a:t>History</a:t>
            </a:r>
            <a:endParaRPr lang="sk-SK" dirty="0"/>
          </a:p>
        </p:txBody>
      </p:sp>
      <p:graphicFrame>
        <p:nvGraphicFramePr>
          <p:cNvPr id="10" name="Tabuľka 9"/>
          <p:cNvGraphicFramePr>
            <a:graphicFrameLocks noGrp="1"/>
          </p:cNvGraphicFramePr>
          <p:nvPr/>
        </p:nvGraphicFramePr>
        <p:xfrm>
          <a:off x="4546600" y="3726021"/>
          <a:ext cx="50800" cy="274320"/>
        </p:xfrm>
        <a:graphic>
          <a:graphicData uri="http://schemas.openxmlformats.org/drawingml/2006/table">
            <a:tbl>
              <a:tblPr/>
              <a:tblGrid>
                <a:gridCol w="25400"/>
                <a:gridCol w="25400"/>
              </a:tblGrid>
              <a:tr h="0">
                <a:tc>
                  <a:txBody>
                    <a:bodyPr/>
                    <a:lstStyle/>
                    <a:p>
                      <a:endParaRPr lang="sk-SK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sk-SK" dirty="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uľka 10"/>
          <p:cNvGraphicFramePr>
            <a:graphicFrameLocks noGrp="1"/>
          </p:cNvGraphicFramePr>
          <p:nvPr/>
        </p:nvGraphicFramePr>
        <p:xfrm>
          <a:off x="4546600" y="3726021"/>
          <a:ext cx="50800" cy="274320"/>
        </p:xfrm>
        <a:graphic>
          <a:graphicData uri="http://schemas.openxmlformats.org/drawingml/2006/table">
            <a:tbl>
              <a:tblPr/>
              <a:tblGrid>
                <a:gridCol w="25400"/>
                <a:gridCol w="25400"/>
              </a:tblGrid>
              <a:tr h="0">
                <a:tc>
                  <a:txBody>
                    <a:bodyPr/>
                    <a:lstStyle/>
                    <a:p>
                      <a:endParaRPr lang="sk-SK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sk-SK" dirty="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uľka 11"/>
          <p:cNvGraphicFramePr>
            <a:graphicFrameLocks noGrp="1"/>
          </p:cNvGraphicFramePr>
          <p:nvPr/>
        </p:nvGraphicFramePr>
        <p:xfrm>
          <a:off x="4546600" y="3726021"/>
          <a:ext cx="50800" cy="274320"/>
        </p:xfrm>
        <a:graphic>
          <a:graphicData uri="http://schemas.openxmlformats.org/drawingml/2006/table">
            <a:tbl>
              <a:tblPr/>
              <a:tblGrid>
                <a:gridCol w="25400"/>
                <a:gridCol w="25400"/>
              </a:tblGrid>
              <a:tr h="0">
                <a:tc>
                  <a:txBody>
                    <a:bodyPr/>
                    <a:lstStyle/>
                    <a:p>
                      <a:endParaRPr lang="sk-SK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sk-SK" dirty="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6" name="Picture 13" descr="http://www.presov.sk/image/156/img_12120541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7" r="1123" b="32711"/>
          <a:stretch/>
        </p:blipFill>
        <p:spPr bwMode="auto">
          <a:xfrm>
            <a:off x="-36512" y="3151088"/>
            <a:ext cx="8964488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ástupný symbol obsahu 4"/>
          <p:cNvSpPr>
            <a:spLocks noGrp="1"/>
          </p:cNvSpPr>
          <p:nvPr>
            <p:ph idx="13"/>
          </p:nvPr>
        </p:nvSpPr>
        <p:spPr>
          <a:xfrm>
            <a:off x="2195736" y="3140968"/>
            <a:ext cx="6705128" cy="2839443"/>
          </a:xfrm>
        </p:spPr>
        <p:txBody>
          <a:bodyPr>
            <a:normAutofit/>
          </a:bodyPr>
          <a:lstStyle/>
          <a:p>
            <a:r>
              <a:rPr lang="sk-SK" sz="2800" dirty="0" smtClean="0"/>
              <a:t>1374 - </a:t>
            </a:r>
            <a:r>
              <a:rPr lang="en-US" sz="2800" dirty="0" smtClean="0"/>
              <a:t>right to build the fortresses</a:t>
            </a:r>
            <a:endParaRPr lang="sk-SK" sz="2800" dirty="0" smtClean="0"/>
          </a:p>
          <a:p>
            <a:r>
              <a:rPr lang="en-US" sz="2800" dirty="0" smtClean="0"/>
              <a:t>1480 </a:t>
            </a:r>
            <a:r>
              <a:rPr lang="sk-SK" sz="2800" dirty="0" smtClean="0"/>
              <a:t>- </a:t>
            </a:r>
            <a:r>
              <a:rPr lang="en-US" sz="2800" dirty="0" smtClean="0"/>
              <a:t>member of </a:t>
            </a:r>
            <a:r>
              <a:rPr lang="en-US" sz="2800" dirty="0" err="1" smtClean="0"/>
              <a:t>Pentapolitana</a:t>
            </a:r>
            <a:endParaRPr lang="sk-SK" sz="2800" dirty="0" smtClean="0"/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1" b="89474" l="137" r="10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5000" r="91667" b="26315"/>
          <a:stretch/>
        </p:blipFill>
        <p:spPr bwMode="auto">
          <a:xfrm>
            <a:off x="539552" y="404664"/>
            <a:ext cx="651144" cy="6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1" b="89474" l="137" r="10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5000" r="91667" b="26315"/>
          <a:stretch/>
        </p:blipFill>
        <p:spPr bwMode="auto">
          <a:xfrm>
            <a:off x="7884368" y="404664"/>
            <a:ext cx="651144" cy="6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81914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sahu 4"/>
          <p:cNvSpPr>
            <a:spLocks noGrp="1"/>
          </p:cNvSpPr>
          <p:nvPr>
            <p:ph idx="13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1687 – </a:t>
            </a:r>
            <a:r>
              <a:rPr lang="en-GB" sz="2800" dirty="0" err="1" smtClean="0"/>
              <a:t>Caraffa’s</a:t>
            </a:r>
            <a:r>
              <a:rPr lang="en-GB" sz="2800" dirty="0" smtClean="0"/>
              <a:t> slaughter</a:t>
            </a:r>
            <a:endParaRPr lang="sk-SK" sz="2800" dirty="0" smtClean="0"/>
          </a:p>
          <a:p>
            <a:r>
              <a:rPr lang="sk-SK" sz="2800" dirty="0" smtClean="0"/>
              <a:t>1887 - </a:t>
            </a:r>
            <a:r>
              <a:rPr lang="en-US" sz="2800" dirty="0" smtClean="0"/>
              <a:t>fire damaged </a:t>
            </a:r>
            <a:r>
              <a:rPr lang="sk-SK" sz="2800" dirty="0" err="1" smtClean="0"/>
              <a:t>the</a:t>
            </a:r>
            <a:r>
              <a:rPr lang="sk-SK" sz="2800" dirty="0" smtClean="0"/>
              <a:t> </a:t>
            </a:r>
            <a:r>
              <a:rPr lang="en-US" sz="2800" dirty="0" smtClean="0"/>
              <a:t>town</a:t>
            </a:r>
            <a:endParaRPr lang="en-US" sz="2800" dirty="0" smtClean="0"/>
          </a:p>
          <a:p>
            <a:r>
              <a:rPr lang="en-US" sz="2800" dirty="0" smtClean="0"/>
              <a:t>16 June 1919 </a:t>
            </a:r>
            <a:r>
              <a:rPr lang="sk-SK" sz="2800" dirty="0" smtClean="0"/>
              <a:t>- t</a:t>
            </a:r>
            <a:r>
              <a:rPr lang="en-US" sz="2800" dirty="0" smtClean="0"/>
              <a:t>he establishment of the </a:t>
            </a:r>
            <a:r>
              <a:rPr lang="en-US" sz="2800" dirty="0" err="1" smtClean="0"/>
              <a:t>The</a:t>
            </a:r>
            <a:r>
              <a:rPr lang="en-US" sz="2800" dirty="0" smtClean="0"/>
              <a:t> Slovak Republic of Councils </a:t>
            </a:r>
            <a:r>
              <a:rPr lang="sk-SK" sz="2800" dirty="0" smtClean="0"/>
              <a:t>in Prešov</a:t>
            </a:r>
          </a:p>
          <a:p>
            <a:r>
              <a:rPr lang="sk-SK" sz="2800" dirty="0" err="1" smtClean="0"/>
              <a:t>Second</a:t>
            </a:r>
            <a:r>
              <a:rPr lang="en-US" sz="2800" dirty="0" smtClean="0"/>
              <a:t> World War</a:t>
            </a:r>
            <a:r>
              <a:rPr lang="sk-SK" sz="2800" dirty="0" smtClean="0"/>
              <a:t> - </a:t>
            </a:r>
            <a:r>
              <a:rPr lang="en-US" sz="2800" dirty="0" smtClean="0"/>
              <a:t>position of </a:t>
            </a:r>
            <a:r>
              <a:rPr lang="en-US" sz="2800" dirty="0" err="1" smtClean="0"/>
              <a:t>Prešov</a:t>
            </a:r>
            <a:r>
              <a:rPr lang="en-US" sz="2800" dirty="0" smtClean="0"/>
              <a:t> </a:t>
            </a:r>
            <a:r>
              <a:rPr lang="sk-SK" sz="2800" dirty="0" smtClean="0"/>
              <a:t>i</a:t>
            </a:r>
            <a:r>
              <a:rPr lang="en-GB" sz="2800" dirty="0" err="1" smtClean="0"/>
              <a:t>mproved</a:t>
            </a:r>
            <a:endParaRPr lang="sk-SK" sz="2800" dirty="0"/>
          </a:p>
          <a:p>
            <a:r>
              <a:rPr lang="sk-SK" sz="2800" dirty="0" smtClean="0"/>
              <a:t>19.1.1945 </a:t>
            </a:r>
            <a:r>
              <a:rPr lang="sk-SK" sz="2800" dirty="0" smtClean="0"/>
              <a:t>- </a:t>
            </a:r>
            <a:r>
              <a:rPr lang="sk-SK" sz="2800" dirty="0" err="1" smtClean="0"/>
              <a:t>Prešov´s</a:t>
            </a:r>
            <a:r>
              <a:rPr lang="sk-SK" sz="2800" dirty="0" smtClean="0"/>
              <a:t> </a:t>
            </a:r>
            <a:r>
              <a:rPr lang="sk-SK" sz="2800" dirty="0" err="1" smtClean="0"/>
              <a:t>freeing</a:t>
            </a:r>
            <a:endParaRPr lang="en-GB" sz="2800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529208" y="274638"/>
            <a:ext cx="8363272" cy="922114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 err="1" smtClean="0"/>
              <a:t>History</a:t>
            </a:r>
            <a:endParaRPr lang="sk-SK" dirty="0"/>
          </a:p>
        </p:txBody>
      </p:sp>
      <p:graphicFrame>
        <p:nvGraphicFramePr>
          <p:cNvPr id="8" name="Tabuľ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898810"/>
              </p:ext>
            </p:extLst>
          </p:nvPr>
        </p:nvGraphicFramePr>
        <p:xfrm>
          <a:off x="4546600" y="3726021"/>
          <a:ext cx="50800" cy="274320"/>
        </p:xfrm>
        <a:graphic>
          <a:graphicData uri="http://schemas.openxmlformats.org/drawingml/2006/table">
            <a:tbl>
              <a:tblPr/>
              <a:tblGrid>
                <a:gridCol w="25400"/>
                <a:gridCol w="25400"/>
              </a:tblGrid>
              <a:tr h="0">
                <a:tc>
                  <a:txBody>
                    <a:bodyPr/>
                    <a:lstStyle/>
                    <a:p>
                      <a:endParaRPr lang="sk-SK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sk-SK" dirty="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uľ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579053"/>
              </p:ext>
            </p:extLst>
          </p:nvPr>
        </p:nvGraphicFramePr>
        <p:xfrm>
          <a:off x="4546600" y="3726021"/>
          <a:ext cx="50800" cy="274320"/>
        </p:xfrm>
        <a:graphic>
          <a:graphicData uri="http://schemas.openxmlformats.org/drawingml/2006/table">
            <a:tbl>
              <a:tblPr/>
              <a:tblGrid>
                <a:gridCol w="25400"/>
                <a:gridCol w="25400"/>
              </a:tblGrid>
              <a:tr h="0">
                <a:tc>
                  <a:txBody>
                    <a:bodyPr/>
                    <a:lstStyle/>
                    <a:p>
                      <a:endParaRPr lang="sk-SK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sk-SK" dirty="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12" descr="http://www.presov.sk/image/152/img_1212054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57" b="22286"/>
          <a:stretch/>
        </p:blipFill>
        <p:spPr bwMode="auto">
          <a:xfrm>
            <a:off x="179512" y="4459260"/>
            <a:ext cx="8951640" cy="242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1" b="89474" l="137" r="10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5000" r="91667" b="26315"/>
          <a:stretch/>
        </p:blipFill>
        <p:spPr bwMode="auto">
          <a:xfrm>
            <a:off x="683568" y="404664"/>
            <a:ext cx="651144" cy="6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1" b="89474" l="137" r="10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5000" r="91667" b="26315"/>
          <a:stretch/>
        </p:blipFill>
        <p:spPr bwMode="auto">
          <a:xfrm>
            <a:off x="7884368" y="404664"/>
            <a:ext cx="651144" cy="6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38456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/>
          </a:bodyPr>
          <a:lstStyle/>
          <a:p>
            <a:r>
              <a:rPr lang="en-GB" dirty="0" err="1" smtClean="0"/>
              <a:t>Neptunious</a:t>
            </a:r>
            <a:r>
              <a:rPr lang="en-GB" dirty="0" smtClean="0"/>
              <a:t> Fountain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779912" y="1556792"/>
            <a:ext cx="4906888" cy="4824536"/>
          </a:xfrm>
        </p:spPr>
        <p:txBody>
          <a:bodyPr/>
          <a:lstStyle/>
          <a:p>
            <a:r>
              <a:rPr lang="en-US" dirty="0" smtClean="0"/>
              <a:t>made by a Jewish merchant Mark </a:t>
            </a:r>
            <a:r>
              <a:rPr lang="en-US" dirty="0" err="1" smtClean="0"/>
              <a:t>Holländer</a:t>
            </a:r>
            <a:endParaRPr lang="sk-SK" dirty="0" smtClean="0"/>
          </a:p>
          <a:p>
            <a:r>
              <a:rPr lang="sk-SK" dirty="0" smtClean="0"/>
              <a:t>1826 – V. </a:t>
            </a:r>
            <a:r>
              <a:rPr lang="sk-SK" dirty="0" err="1" smtClean="0"/>
              <a:t>Staviarsky</a:t>
            </a:r>
            <a:r>
              <a:rPr lang="sk-SK" dirty="0" smtClean="0"/>
              <a:t> </a:t>
            </a:r>
            <a:r>
              <a:rPr lang="sk-SK" dirty="0" err="1" smtClean="0"/>
              <a:t>finished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sculptural</a:t>
            </a:r>
            <a:r>
              <a:rPr lang="sk-SK" dirty="0" smtClean="0"/>
              <a:t> </a:t>
            </a:r>
            <a:r>
              <a:rPr lang="sk-SK" dirty="0" err="1" smtClean="0"/>
              <a:t>group</a:t>
            </a:r>
            <a:r>
              <a:rPr lang="sk-SK" dirty="0" smtClean="0"/>
              <a:t> </a:t>
            </a:r>
            <a:r>
              <a:rPr lang="sk-SK" dirty="0" err="1" smtClean="0"/>
              <a:t>with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statue</a:t>
            </a:r>
          </a:p>
          <a:p>
            <a:r>
              <a:rPr lang="sk-SK" dirty="0" smtClean="0"/>
              <a:t>1990 –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fountain</a:t>
            </a:r>
            <a:r>
              <a:rPr lang="sk-SK" dirty="0" smtClean="0"/>
              <a:t> </a:t>
            </a:r>
            <a:r>
              <a:rPr lang="sk-SK" dirty="0" err="1" smtClean="0"/>
              <a:t>was</a:t>
            </a:r>
            <a:r>
              <a:rPr lang="sk-SK" dirty="0" smtClean="0"/>
              <a:t> </a:t>
            </a:r>
            <a:r>
              <a:rPr lang="sk-SK" dirty="0" err="1" smtClean="0"/>
              <a:t>reconscructed</a:t>
            </a:r>
            <a:endParaRPr lang="sk-SK" dirty="0" smtClean="0"/>
          </a:p>
          <a:p>
            <a:endParaRPr lang="sk-SK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1504" y1="76000" x2="98120" y2="89000"/>
                        <a14:foregroundMark x1="61654" y1="74750" x2="50000" y2="97500"/>
                        <a14:foregroundMark x1="56767" y1="83000" x2="23684" y2="95500"/>
                        <a14:foregroundMark x1="63158" y1="76250" x2="94361" y2="78750"/>
                        <a14:foregroundMark x1="89474" y1="74250" x2="99624" y2="74250"/>
                        <a14:foregroundMark x1="90977" y1="72250" x2="96241" y2="72250"/>
                        <a14:foregroundMark x1="40226" y1="14500" x2="40226" y2="27000"/>
                        <a14:foregroundMark x1="54887" y1="11750" x2="53008" y2="11750"/>
                        <a14:foregroundMark x1="53008" y1="7750" x2="53383" y2="9750"/>
                        <a14:foregroundMark x1="57895" y1="28000" x2="57895" y2="28000"/>
                        <a14:foregroundMark x1="63910" y1="36500" x2="63910" y2="36500"/>
                        <a14:foregroundMark x1="68421" y1="44750" x2="68421" y2="44750"/>
                        <a14:foregroundMark x1="70677" y1="53750" x2="70677" y2="53750"/>
                        <a14:foregroundMark x1="74436" y1="59500" x2="72180" y2="52750"/>
                        <a14:foregroundMark x1="72180" y1="54750" x2="64662" y2="38500"/>
                        <a14:foregroundMark x1="59398" y1="30250" x2="65789" y2="38000"/>
                        <a14:foregroundMark x1="69549" y1="47750" x2="70677" y2="50500"/>
                        <a14:foregroundMark x1="70301" y1="49750" x2="71053" y2="51250"/>
                        <a14:foregroundMark x1="71053" y1="52000" x2="69925" y2="49250"/>
                        <a14:foregroundMark x1="69925" y1="49000" x2="71429" y2="50750"/>
                        <a14:foregroundMark x1="69925" y1="50750" x2="70677" y2="51750"/>
                        <a14:foregroundMark x1="71053" y1="51500" x2="70301" y2="49750"/>
                        <a14:foregroundMark x1="70301" y1="48250" x2="70677" y2="49750"/>
                        <a14:foregroundMark x1="49624" y1="18000" x2="49624" y2="23500"/>
                        <a14:foregroundMark x1="50752" y1="5500" x2="50376" y2="10000"/>
                        <a14:foregroundMark x1="47368" y1="5500" x2="47368" y2="8500"/>
                        <a14:foregroundMark x1="47368" y1="8750" x2="45489" y2="9250"/>
                        <a14:foregroundMark x1="45489" y1="10750" x2="46241" y2="11000"/>
                        <a14:foregroundMark x1="48120" y1="11250" x2="48120" y2="11250"/>
                        <a14:foregroundMark x1="51504" y1="11500" x2="51504" y2="11500"/>
                        <a14:foregroundMark x1="54511" y1="11000" x2="54511" y2="11000"/>
                        <a14:backgroundMark x1="88722" y1="54250" x2="79323" y2="36000"/>
                        <a14:backgroundMark x1="68421" y1="22250" x2="60526" y2="12250"/>
                        <a14:backgroundMark x1="60150" y1="9250" x2="60150" y2="3750"/>
                        <a14:backgroundMark x1="59774" y1="45250" x2="60150" y2="40500"/>
                        <a14:backgroundMark x1="70677" y1="51000" x2="68421" y2="46500"/>
                        <a14:backgroundMark x1="65414" y1="56500" x2="69925" y2="48750"/>
                        <a14:backgroundMark x1="8647" y1="53500" x2="8647" y2="40500"/>
                        <a14:backgroundMark x1="67293" y1="60000" x2="67293" y2="51000"/>
                        <a14:backgroundMark x1="17293" y1="15250" x2="12782" y2="19000"/>
                        <a14:backgroundMark x1="19173" y1="10500" x2="19173" y2="10500"/>
                        <a14:backgroundMark x1="31955" y1="11500" x2="35338" y2="8500"/>
                        <a14:backgroundMark x1="44737" y1="14500" x2="40226" y2="9500"/>
                        <a14:backgroundMark x1="46241" y1="19000" x2="46617" y2="16250"/>
                        <a14:backgroundMark x1="58271" y1="37750" x2="57519" y2="36750"/>
                        <a14:backgroundMark x1="55639" y1="33500" x2="55639" y2="32500"/>
                        <a14:backgroundMark x1="55263" y1="30500" x2="56391" y2="33750"/>
                        <a14:backgroundMark x1="59023" y1="32250" x2="59023" y2="33500"/>
                        <a14:backgroundMark x1="65789" y1="42750" x2="65414" y2="44500"/>
                        <a14:backgroundMark x1="65414" y1="41750" x2="65414" y2="42500"/>
                        <a14:backgroundMark x1="66917" y1="45250" x2="66917" y2="47250"/>
                        <a14:backgroundMark x1="67293" y1="44250" x2="67293" y2="45500"/>
                        <a14:backgroundMark x1="65414" y1="40750" x2="66165" y2="42000"/>
                        <a14:backgroundMark x1="66165" y1="42500" x2="66541" y2="43500"/>
                        <a14:backgroundMark x1="60526" y1="33250" x2="60902" y2="33750"/>
                        <a14:backgroundMark x1="61654" y1="34000" x2="61654" y2="34750"/>
                        <a14:backgroundMark x1="59398" y1="31500" x2="60150" y2="32000"/>
                        <a14:backgroundMark x1="60526" y1="32750" x2="61278" y2="34000"/>
                        <a14:backgroundMark x1="62030" y1="34500" x2="62782" y2="35250"/>
                        <a14:backgroundMark x1="69925" y1="52000" x2="71053" y2="54000"/>
                        <a14:backgroundMark x1="71053" y1="54000" x2="71805" y2="55250"/>
                        <a14:backgroundMark x1="44361" y1="20000" x2="44361" y2="18500"/>
                        <a14:backgroundMark x1="44737" y1="22250" x2="45113" y2="21000"/>
                        <a14:backgroundMark x1="43233" y1="22000" x2="44361" y2="21250"/>
                        <a14:backgroundMark x1="51504" y1="20250" x2="52256" y2="19250"/>
                        <a14:backgroundMark x1="51880" y1="8250" x2="51880" y2="6750"/>
                        <a14:backgroundMark x1="51504" y1="10250" x2="51504" y2="8250"/>
                        <a14:backgroundMark x1="48496" y1="8500" x2="48872" y2="6250"/>
                        <a14:backgroundMark x1="48496" y1="9750" x2="48872" y2="8500"/>
                        <a14:backgroundMark x1="47744" y1="13250" x2="47744" y2="14750"/>
                        <a14:backgroundMark x1="48120" y1="13250" x2="48120" y2="13750"/>
                        <a14:backgroundMark x1="46992" y1="10250" x2="47368" y2="10250"/>
                        <a14:backgroundMark x1="48496" y1="15500" x2="47368" y2="16750"/>
                        <a14:backgroundMark x1="52632" y1="11250" x2="52632" y2="11250"/>
                        <a14:backgroundMark x1="59023" y1="30750" x2="59023" y2="30750"/>
                        <a14:backgroundMark x1="66165" y1="37500" x2="66165" y2="37500"/>
                        <a14:backgroundMark x1="72180" y1="50500" x2="72180" y2="50500"/>
                        <a14:backgroundMark x1="69173" y1="51000" x2="6917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1988"/>
            <a:ext cx="3491880" cy="525094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1" b="89474" l="137" r="10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5000" r="91667" b="26315"/>
          <a:stretch/>
        </p:blipFill>
        <p:spPr bwMode="auto">
          <a:xfrm>
            <a:off x="566476" y="470505"/>
            <a:ext cx="651144" cy="6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1" b="89474" l="137" r="10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5000" r="91667" b="26315"/>
          <a:stretch/>
        </p:blipFill>
        <p:spPr bwMode="auto">
          <a:xfrm>
            <a:off x="7911292" y="470505"/>
            <a:ext cx="651144" cy="6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479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sahu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sk-SK" dirty="0" err="1" smtClean="0"/>
              <a:t>Vienna</a:t>
            </a:r>
            <a:r>
              <a:rPr lang="sk-SK" dirty="0" smtClean="0"/>
              <a:t> </a:t>
            </a:r>
            <a:r>
              <a:rPr lang="sk-SK" dirty="0" err="1" smtClean="0"/>
              <a:t>Sezession</a:t>
            </a:r>
            <a:r>
              <a:rPr lang="sk-SK" dirty="0" smtClean="0"/>
              <a:t> </a:t>
            </a:r>
            <a:r>
              <a:rPr lang="sk-SK" dirty="0" err="1" smtClean="0"/>
              <a:t>style</a:t>
            </a:r>
            <a:endParaRPr lang="sk-SK" dirty="0" smtClean="0"/>
          </a:p>
          <a:p>
            <a:r>
              <a:rPr lang="en-US" dirty="0" smtClean="0"/>
              <a:t>on a corner of Main and </a:t>
            </a:r>
            <a:r>
              <a:rPr lang="sk-SK" dirty="0" smtClean="0"/>
              <a:t>Levočská </a:t>
            </a:r>
            <a:r>
              <a:rPr lang="en-US" dirty="0" smtClean="0"/>
              <a:t>Streets</a:t>
            </a:r>
            <a:endParaRPr lang="sk-SK" dirty="0" smtClean="0"/>
          </a:p>
          <a:p>
            <a:r>
              <a:rPr lang="en-GB" dirty="0" smtClean="0"/>
              <a:t>was built between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en-GB" dirty="0" smtClean="0"/>
              <a:t>1923-1924</a:t>
            </a:r>
            <a:endParaRPr lang="sk-SK" dirty="0" smtClean="0"/>
          </a:p>
          <a:p>
            <a:r>
              <a:rPr lang="sk-SK" dirty="0" err="1" smtClean="0"/>
              <a:t>named</a:t>
            </a:r>
            <a:r>
              <a:rPr lang="sk-SK" dirty="0" smtClean="0"/>
              <a:t> </a:t>
            </a:r>
            <a:r>
              <a:rPr lang="sk-SK" dirty="0" err="1" smtClean="0"/>
              <a:t>after</a:t>
            </a:r>
            <a:r>
              <a:rPr lang="sk-SK" dirty="0" smtClean="0"/>
              <a:t> Michal </a:t>
            </a:r>
            <a:br>
              <a:rPr lang="sk-SK" dirty="0" smtClean="0"/>
            </a:br>
            <a:r>
              <a:rPr lang="sk-SK" dirty="0" err="1" smtClean="0"/>
              <a:t>Bosák</a:t>
            </a:r>
            <a:r>
              <a:rPr lang="sk-SK" dirty="0" smtClean="0"/>
              <a:t> </a:t>
            </a:r>
          </a:p>
          <a:p>
            <a:endParaRPr lang="en-GB" dirty="0"/>
          </a:p>
        </p:txBody>
      </p:sp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457200" y="188641"/>
            <a:ext cx="8229600" cy="1008112"/>
          </a:xfrm>
          <a:solidFill>
            <a:schemeClr val="bg1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Bosak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’</a:t>
            </a:r>
            <a:r>
              <a:rPr lang="sk-SK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s</a:t>
            </a:r>
            <a:r>
              <a:rPr lang="sk-SK" b="1" dirty="0" smtClean="0"/>
              <a:t> </a:t>
            </a:r>
            <a:r>
              <a:rPr lang="sk-S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Bank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89474" l="137" r="10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5000" r="91667" b="26315"/>
          <a:stretch/>
        </p:blipFill>
        <p:spPr bwMode="auto">
          <a:xfrm>
            <a:off x="566476" y="404664"/>
            <a:ext cx="651144" cy="6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89474" l="137" r="10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5000" r="91667" b="26315"/>
          <a:stretch/>
        </p:blipFill>
        <p:spPr bwMode="auto">
          <a:xfrm>
            <a:off x="7911292" y="404664"/>
            <a:ext cx="651144" cy="6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4" b="100000" l="9531" r="100000">
                        <a14:foregroundMark x1="17031" y1="48111" x2="17578" y2="90222"/>
                        <a14:backgroundMark x1="14922" y1="60667" x2="14922" y2="73222"/>
                        <a14:backgroundMark x1="14766" y1="81444" x2="14922" y2="89444"/>
                        <a14:backgroundMark x1="15313" y1="74333" x2="15078" y2="77889"/>
                        <a14:backgroundMark x1="13984" y1="56000" x2="14922" y2="63444"/>
                        <a14:backgroundMark x1="10625" y1="64778" x2="11563" y2="71556"/>
                        <a14:backgroundMark x1="11797" y1="83889" x2="12734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93"/>
          <a:stretch/>
        </p:blipFill>
        <p:spPr bwMode="auto">
          <a:xfrm>
            <a:off x="3482682" y="2471303"/>
            <a:ext cx="5481806" cy="418014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5961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sahu 4"/>
          <p:cNvSpPr>
            <a:spLocks noGrp="1"/>
          </p:cNvSpPr>
          <p:nvPr>
            <p:ph idx="13"/>
          </p:nvPr>
        </p:nvSpPr>
        <p:spPr>
          <a:xfrm>
            <a:off x="179512" y="1398476"/>
            <a:ext cx="8280920" cy="4061048"/>
          </a:xfrm>
        </p:spPr>
        <p:txBody>
          <a:bodyPr/>
          <a:lstStyle/>
          <a:p>
            <a:r>
              <a:rPr lang="en-US" dirty="0" smtClean="0"/>
              <a:t>the forties of the 15th century</a:t>
            </a:r>
            <a:endParaRPr lang="sk-SK" dirty="0" smtClean="0"/>
          </a:p>
          <a:p>
            <a:r>
              <a:rPr lang="en-US" dirty="0" smtClean="0"/>
              <a:t>one of the original wall bastions</a:t>
            </a:r>
            <a:endParaRPr lang="sk-SK" dirty="0" smtClean="0"/>
          </a:p>
          <a:p>
            <a:r>
              <a:rPr lang="en-US" dirty="0" smtClean="0"/>
              <a:t>was operating continuously until the</a:t>
            </a:r>
            <a:r>
              <a:rPr lang="sk-SK" dirty="0" smtClean="0"/>
              <a:t> </a:t>
            </a:r>
            <a:r>
              <a:rPr lang="sk-SK" dirty="0" err="1" smtClean="0"/>
              <a:t>early</a:t>
            </a:r>
            <a:r>
              <a:rPr lang="sk-SK" dirty="0" smtClean="0"/>
              <a:t> 20th </a:t>
            </a:r>
            <a:r>
              <a:rPr lang="sk-SK" dirty="0" err="1" smtClean="0"/>
              <a:t>century</a:t>
            </a:r>
            <a:endParaRPr lang="en-GB" dirty="0" smtClean="0"/>
          </a:p>
          <a:p>
            <a:r>
              <a:rPr lang="en-GB" dirty="0" smtClean="0"/>
              <a:t>“</a:t>
            </a:r>
            <a:r>
              <a:rPr lang="en-GB" dirty="0" err="1" smtClean="0"/>
              <a:t>machina</a:t>
            </a:r>
            <a:r>
              <a:rPr lang="en-GB" dirty="0" smtClean="0"/>
              <a:t> </a:t>
            </a:r>
            <a:r>
              <a:rPr lang="en-GB" dirty="0" err="1" smtClean="0"/>
              <a:t>hyd-raulica</a:t>
            </a:r>
            <a:r>
              <a:rPr lang="en-GB" dirty="0" smtClean="0"/>
              <a:t> “</a:t>
            </a:r>
            <a:endParaRPr lang="sk-SK" dirty="0" smtClean="0"/>
          </a:p>
          <a:p>
            <a:endParaRPr lang="sk-SK" dirty="0" smtClean="0"/>
          </a:p>
        </p:txBody>
      </p:sp>
      <p:sp>
        <p:nvSpPr>
          <p:cNvPr id="6" name="Nadpis 1"/>
          <p:cNvSpPr>
            <a:spLocks noGrp="1"/>
          </p:cNvSpPr>
          <p:nvPr>
            <p:ph type="title" idx="4294967295"/>
          </p:nvPr>
        </p:nvSpPr>
        <p:spPr>
          <a:xfrm>
            <a:off x="457200" y="300750"/>
            <a:ext cx="8229600" cy="957263"/>
          </a:xfrm>
          <a:solidFill>
            <a:schemeClr val="bg1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Kumšt</a:t>
            </a:r>
            <a:endParaRPr lang="sk-SK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89474" l="137" r="10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5000" r="91667" b="26315"/>
          <a:stretch/>
        </p:blipFill>
        <p:spPr bwMode="auto">
          <a:xfrm>
            <a:off x="566476" y="470505"/>
            <a:ext cx="651144" cy="6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89474" l="137" r="10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5000" r="91667" b="26315"/>
          <a:stretch/>
        </p:blipFill>
        <p:spPr bwMode="auto">
          <a:xfrm>
            <a:off x="7911292" y="470505"/>
            <a:ext cx="651144" cy="6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100000" l="1631" r="100000">
                        <a14:foregroundMark x1="5952" y1="49537" x2="7584" y2="53307"/>
                        <a14:backgroundMark x1="96869" y1="36243" x2="96869" y2="42196"/>
                        <a14:backgroundMark x1="3616" y1="44643" x2="11905" y2="38955"/>
                        <a14:backgroundMark x1="13007" y1="38161" x2="15697" y2="35185"/>
                        <a14:backgroundMark x1="22928" y1="40013" x2="24383" y2="40013"/>
                        <a14:backgroundMark x1="2381" y1="46825" x2="1279" y2="45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72963"/>
            <a:ext cx="6120680" cy="40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85378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994122"/>
          </a:xfrm>
          <a:solidFill>
            <a:schemeClr val="bg1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Sources</a:t>
            </a:r>
            <a:endParaRPr lang="en-GB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67544" y="1484784"/>
            <a:ext cx="8287072" cy="4525963"/>
          </a:xfrm>
        </p:spPr>
        <p:txBody>
          <a:bodyPr>
            <a:normAutofit/>
          </a:bodyPr>
          <a:lstStyle/>
          <a:p>
            <a:pPr algn="r"/>
            <a:r>
              <a:rPr lang="en-US" sz="1800" dirty="0" smtClean="0">
                <a:hlinkClick r:id="rId2"/>
              </a:rPr>
              <a:t>http://v1.cache2.c.bigcache.googleapis.com/static.panoramio.com/photos/original/34723832.jpg?redirect_counter=2</a:t>
            </a:r>
            <a:endParaRPr lang="en-US" sz="1800" dirty="0" smtClean="0"/>
          </a:p>
          <a:p>
            <a:pPr algn="r"/>
            <a:r>
              <a:rPr lang="en-US" sz="1800" dirty="0" smtClean="0">
                <a:hlinkClick r:id="rId3"/>
              </a:rPr>
              <a:t>http://upload.wikimedia.org/wikipedia/commons/thumb/9/90/Town_Presov_Slovakia_Pano.jpg/1032px-Town_Presov_Slovakia_Pano.jpg</a:t>
            </a:r>
            <a:endParaRPr lang="sk-SK" sz="1800" dirty="0" smtClean="0"/>
          </a:p>
          <a:p>
            <a:pPr algn="r"/>
            <a:r>
              <a:rPr lang="sk-SK" sz="1800" dirty="0" smtClean="0">
                <a:hlinkClick r:id="rId4"/>
              </a:rPr>
              <a:t>http://www.slovakia.travel/entitaview.aspx?l=2&amp;idp=3502</a:t>
            </a:r>
            <a:endParaRPr lang="sk-SK" sz="1800" dirty="0" smtClean="0"/>
          </a:p>
          <a:p>
            <a:pPr algn="r"/>
            <a:r>
              <a:rPr lang="en-US" sz="1800" dirty="0" smtClean="0">
                <a:hlinkClick r:id="rId5"/>
              </a:rPr>
              <a:t>http://en.wikipedia.org/wiki/Pre%C5%A1ov#Geography</a:t>
            </a:r>
            <a:endParaRPr lang="sk-SK" sz="1800" dirty="0" smtClean="0"/>
          </a:p>
          <a:p>
            <a:pPr algn="r"/>
            <a:r>
              <a:rPr lang="sk-SK" sz="1800" dirty="0" smtClean="0">
                <a:hlinkClick r:id="rId6"/>
              </a:rPr>
              <a:t>http://www.presov.sk/portal/?c=12&amp;id=3349</a:t>
            </a:r>
            <a:endParaRPr lang="sk-SK" sz="1800" dirty="0" smtClean="0"/>
          </a:p>
          <a:p>
            <a:pPr algn="r"/>
            <a:r>
              <a:rPr lang="sk-SK" sz="1800" dirty="0" smtClean="0">
                <a:hlinkClick r:id="rId7"/>
              </a:rPr>
              <a:t>http://www.presov.sk/portal/?c=12&amp;id=9061</a:t>
            </a:r>
            <a:endParaRPr lang="sk-SK" sz="1800" dirty="0" smtClean="0"/>
          </a:p>
          <a:p>
            <a:pPr algn="r"/>
            <a:r>
              <a:rPr lang="en-US" sz="1800" dirty="0" smtClean="0">
                <a:hlinkClick r:id="rId8"/>
              </a:rPr>
              <a:t>http://ds-lands.com/presov.html</a:t>
            </a:r>
            <a:endParaRPr lang="sk-SK" sz="1800" dirty="0" smtClean="0"/>
          </a:p>
          <a:p>
            <a:endParaRPr lang="sk-SK" sz="1800" dirty="0" smtClean="0"/>
          </a:p>
          <a:p>
            <a:endParaRPr lang="sk-SK" sz="1800" dirty="0" smtClean="0"/>
          </a:p>
          <a:p>
            <a:endParaRPr lang="en-US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7083" y1="50434" x2="21549" y2="99913"/>
                        <a14:foregroundMark x1="19596" y1="54774" x2="42057" y2="82986"/>
                        <a14:foregroundMark x1="30013" y1="20486" x2="28385" y2="25694"/>
                        <a14:foregroundMark x1="25716" y1="83550" x2="39909" y2="79514"/>
                        <a14:foregroundMark x1="32520" y1="85330" x2="48796" y2="81814"/>
                        <a14:foregroundMark x1="36133" y1="91623" x2="99251" y2="93403"/>
                        <a14:foregroundMark x1="75228" y1="74479" x2="81087" y2="90885"/>
                        <a14:foregroundMark x1="86947" y1="90365" x2="90918" y2="98698"/>
                        <a14:foregroundMark x1="91862" y1="96181" x2="95280" y2="98698"/>
                        <a14:foregroundMark x1="93750" y1="94661" x2="97917" y2="97656"/>
                        <a14:foregroundMark x1="94064" y1="63956" x2="94229" y2="68242"/>
                        <a14:foregroundMark x1="94229" y1="58132" x2="94559" y2="82527"/>
                        <a14:foregroundMark x1="12327" y1="23631" x2="18052" y2="36000"/>
                        <a14:backgroundMark x1="83398" y1="43056" x2="82747" y2="26128"/>
                        <a14:backgroundMark x1="92513" y1="55208" x2="89583" y2="43056"/>
                        <a14:backgroundMark x1="89258" y1="61719" x2="89909" y2="51736"/>
                        <a14:backgroundMark x1="34245" y1="26128" x2="41406" y2="19184"/>
                        <a14:backgroundMark x1="31217" y1="22569" x2="31217" y2="22569"/>
                        <a14:backgroundMark x1="65788" y1="40234" x2="74284" y2="50304"/>
                        <a14:backgroundMark x1="57096" y1="41970" x2="59733" y2="41753"/>
                        <a14:backgroundMark x1="98112" y1="62153" x2="98861" y2="51302"/>
                        <a14:backgroundMark x1="96777" y1="65668" x2="99414" y2="61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52"/>
          <a:stretch/>
        </p:blipFill>
        <p:spPr bwMode="auto">
          <a:xfrm>
            <a:off x="205809" y="1728192"/>
            <a:ext cx="8994872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211" b="89474" l="137" r="10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5000" r="91667" b="26315"/>
          <a:stretch/>
        </p:blipFill>
        <p:spPr bwMode="auto">
          <a:xfrm>
            <a:off x="1331640" y="470505"/>
            <a:ext cx="651144" cy="6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211" b="89474" l="137" r="10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5000" r="91667" b="26315"/>
          <a:stretch/>
        </p:blipFill>
        <p:spPr bwMode="auto">
          <a:xfrm>
            <a:off x="7164288" y="470505"/>
            <a:ext cx="651144" cy="6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02399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Vlastná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E673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210</Words>
  <Application>Microsoft Office PowerPoint</Application>
  <PresentationFormat>Prezentácia na obrazovke (4:3)</PresentationFormat>
  <Paragraphs>48</Paragraphs>
  <Slides>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0" baseType="lpstr">
      <vt:lpstr>Motív Office</vt:lpstr>
      <vt:lpstr>Prezentácia programu PowerPoint</vt:lpstr>
      <vt:lpstr>Location</vt:lpstr>
      <vt:lpstr>Prezentácia programu PowerPoint</vt:lpstr>
      <vt:lpstr>History</vt:lpstr>
      <vt:lpstr>Prezentácia programu PowerPoint</vt:lpstr>
      <vt:lpstr>Neptunious Fountain</vt:lpstr>
      <vt:lpstr>Bosak’s Bank</vt:lpstr>
      <vt:lpstr>Kumšt</vt:lpstr>
      <vt:lpstr>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Róbert Klučár</dc:creator>
  <cp:lastModifiedBy>Róbert Klučár</cp:lastModifiedBy>
  <cp:revision>38</cp:revision>
  <dcterms:created xsi:type="dcterms:W3CDTF">2013-06-09T08:23:12Z</dcterms:created>
  <dcterms:modified xsi:type="dcterms:W3CDTF">2013-06-19T20:22:16Z</dcterms:modified>
</cp:coreProperties>
</file>